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79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58" r:id="rId6"/>
    <p:sldId id="260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552C32C-31B6-4839-B084-9A1F0A65F5FE}">
          <p14:sldIdLst>
            <p14:sldId id="256"/>
            <p14:sldId id="257"/>
          </p14:sldIdLst>
        </p14:section>
        <p14:section name="Sección sin título" id="{21A972F9-AA7F-499A-A3D0-194BCCA3551C}">
          <p14:sldIdLst>
            <p14:sldId id="258"/>
            <p14:sldId id="260"/>
            <p14:sldId id="259"/>
          </p14:sldIdLst>
        </p14:section>
        <p14:section name="Sección sin título" id="{54402B9F-15E2-4482-A837-ABDBE5FDFB1A}">
          <p14:sldIdLst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646"/>
    <a:srgbClr val="C4C4C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5" autoAdjust="0"/>
  </p:normalViewPr>
  <p:slideViewPr>
    <p:cSldViewPr snapToGrid="0" snapToObjects="1">
      <p:cViewPr varScale="1">
        <p:scale>
          <a:sx n="94" d="100"/>
          <a:sy n="94" d="100"/>
        </p:scale>
        <p:origin x="4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67C1E-A2F6-4803-A145-CF6B42EDA575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4D290-2B41-4A6C-8BE8-63411DA227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9249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7D374-00AA-4B13-8BFC-FB60BCB17065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961B3-E7AE-4387-BF9E-48BD797858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560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961B3-E7AE-4387-BF9E-48BD79785804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79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961B3-E7AE-4387-BF9E-48BD79785804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389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y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8" name="Imagen 7" descr="fondo-apaisad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" y="0"/>
            <a:ext cx="9144000" cy="4518212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-13228" y="4537831"/>
            <a:ext cx="9170455" cy="232016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pic>
        <p:nvPicPr>
          <p:cNvPr id="11" name="Imagen 10" descr="logo-udea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2" y="273100"/>
            <a:ext cx="4043230" cy="10435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7362" y="4537831"/>
            <a:ext cx="7772400" cy="1065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4134" y="5626365"/>
            <a:ext cx="7785628" cy="51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F2330516-30F6-E045-BD1D-7462146B4F22}" type="datetimeFigureOut">
              <a:rPr lang="es-ES" smtClean="0"/>
              <a:pPr/>
              <a:t>10/07/2020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24D4C741-227C-C746-A0AD-2AD17F5855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84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795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873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774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3822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422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64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1438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836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2728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8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8646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  <a:lvl5pP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6AB103-9406-489A-947F-8CC7074469D9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6FD8DAA-4F48-4C09-AE6B-2999D29E5A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025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5802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5152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80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2215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258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666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037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14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631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94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38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98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771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78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20BAB-4E13-4A5D-8BFB-6E4A5CE7CDF8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953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dirty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4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hyperlink" Target="mailto:seguros2logistica@udea.edu.c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es/vector-gratis/diseno-fondo-medico_978306.htm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eguros2logistica@udea.edu.co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7362" y="4537831"/>
            <a:ext cx="7772400" cy="858258"/>
          </a:xfrm>
        </p:spPr>
        <p:txBody>
          <a:bodyPr/>
          <a:lstStyle/>
          <a:p>
            <a:r>
              <a:rPr lang="es-E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Póliza Accidentes Personales Estudiantil </a:t>
            </a:r>
            <a:br>
              <a:rPr lang="es-E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No. 994000002831</a:t>
            </a:r>
            <a:endParaRPr lang="es-CO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680" y="5626365"/>
            <a:ext cx="8356082" cy="516251"/>
          </a:xfrm>
        </p:spPr>
        <p:txBody>
          <a:bodyPr>
            <a:noAutofit/>
          </a:bodyPr>
          <a:lstStyle/>
          <a:p>
            <a:r>
              <a:rPr lang="es-CO" sz="1800" b="1" dirty="0" smtClean="0">
                <a:solidFill>
                  <a:srgbClr val="FFFF00"/>
                </a:solidFill>
              </a:rPr>
              <a:t>VIGENCIA DESDE EL 1 DE JULIO DE 2020 HASTA EL 31 DE DICIEMBRE DE 2020</a:t>
            </a:r>
            <a:endParaRPr lang="es-CO" sz="1800" b="1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971" y="241995"/>
            <a:ext cx="1677177" cy="11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5083" y="365126"/>
            <a:ext cx="8736037" cy="971306"/>
          </a:xfrm>
        </p:spPr>
        <p:txBody>
          <a:bodyPr/>
          <a:lstStyle/>
          <a:p>
            <a:r>
              <a:rPr lang="es-CO" sz="2800" dirty="0" smtClean="0"/>
              <a:t>PÓLIZA DE ACCIDENTES PERSONALES ESTUDIANTIL</a:t>
            </a:r>
            <a:br>
              <a:rPr lang="es-CO" sz="2800" dirty="0" smtClean="0"/>
            </a:br>
            <a:r>
              <a:rPr lang="es-CO" sz="2800" dirty="0" smtClean="0"/>
              <a:t>COBERTURAS</a:t>
            </a:r>
            <a:endParaRPr lang="es-CO" sz="28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9144"/>
              </p:ext>
            </p:extLst>
          </p:nvPr>
        </p:nvGraphicFramePr>
        <p:xfrm>
          <a:off x="759655" y="1750654"/>
          <a:ext cx="7638757" cy="469103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6128830"/>
                <a:gridCol w="1509927"/>
              </a:tblGrid>
              <a:tr h="6785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Gastos médicos o de curación por accidente</a:t>
                      </a:r>
                      <a:endParaRPr lang="es-CO" sz="20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$20.000.000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0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Invalidez, desmembración, </a:t>
                      </a:r>
                      <a:r>
                        <a:rPr lang="es-CO" sz="1600" dirty="0" smtClean="0">
                          <a:effectLst/>
                        </a:rPr>
                        <a:t>incapacidad </a:t>
                      </a:r>
                      <a:r>
                        <a:rPr lang="es-CO" sz="1600" dirty="0">
                          <a:effectLst/>
                        </a:rPr>
                        <a:t>total y </a:t>
                      </a:r>
                      <a:r>
                        <a:rPr lang="es-CO" sz="1600" dirty="0" smtClean="0">
                          <a:effectLst/>
                        </a:rPr>
                        <a:t>permanente 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</a:rPr>
                        <a:t>$20.000.000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Muerte accidental o muerte por cualquier causa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$20.000.000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Auxilio funerario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$3.500.000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Riesgo </a:t>
                      </a:r>
                      <a:r>
                        <a:rPr lang="es-CO" sz="1600" dirty="0" smtClean="0">
                          <a:effectLst/>
                        </a:rPr>
                        <a:t>biológico:</a:t>
                      </a:r>
                      <a:r>
                        <a:rPr lang="es-CO" sz="1600" baseline="0" dirty="0" smtClean="0">
                          <a:effectLst/>
                        </a:rPr>
                        <a:t> Cobertura a  nivel nacional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$18.000.000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Riesgo </a:t>
                      </a:r>
                      <a:r>
                        <a:rPr lang="es-CO" sz="1600" dirty="0" smtClean="0">
                          <a:effectLst/>
                        </a:rPr>
                        <a:t>químico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$8.000.000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4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Rehabilitación integral por invalidez accidental 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36 SMMLV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95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</a:rPr>
                        <a:t>Reembolso de matrícula por incapacidad por accidente             </a:t>
                      </a:r>
                      <a:r>
                        <a:rPr lang="es-CO" sz="1600" b="0" dirty="0" smtClean="0">
                          <a:effectLst/>
                        </a:rPr>
                        <a:t>$ 1 SMLV</a:t>
                      </a:r>
                      <a:endParaRPr lang="es-CO" sz="1600" b="0" dirty="0" smtClean="0">
                        <a:effectLst/>
                        <a:latin typeface="Albertus MT" panose="020E06020303040203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Incapacidad</a:t>
                      </a:r>
                      <a:r>
                        <a:rPr lang="es-E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Total o permanente por accidente                       </a:t>
                      </a:r>
                      <a:r>
                        <a:rPr lang="es-ES" sz="1600" b="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$20.000.000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CO" sz="1600" b="0" dirty="0" smtClean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aseline="0" dirty="0" smtClean="0">
                          <a:effectLst/>
                          <a:latin typeface="Albertus MT" panose="020E06020303040203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</a:t>
                      </a:r>
                      <a:endParaRPr lang="es-CO" sz="16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95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25083" y="5345723"/>
            <a:ext cx="8314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/>
              <a:t>Línea de Atención a Nivel Nacional: 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s-CO" sz="2400" dirty="0" smtClean="0"/>
              <a:t> </a:t>
            </a:r>
            <a:r>
              <a:rPr lang="es-CO" sz="2400" b="1" u="sng" dirty="0" smtClean="0"/>
              <a:t>D</a:t>
            </a:r>
            <a:r>
              <a:rPr lang="es-CO" sz="2400" b="1" u="sng" dirty="0" smtClean="0">
                <a:solidFill>
                  <a:prstClr val="black"/>
                </a:solidFill>
              </a:rPr>
              <a:t>esde cualquier operador móvil #789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s-CO" sz="2400" b="1" u="sng" dirty="0" smtClean="0">
                <a:solidFill>
                  <a:prstClr val="black"/>
                </a:solidFill>
              </a:rPr>
              <a:t>Desde un </a:t>
            </a:r>
            <a:r>
              <a:rPr lang="es-CO" sz="2400" b="1" u="sng" dirty="0">
                <a:solidFill>
                  <a:prstClr val="black"/>
                </a:solidFill>
              </a:rPr>
              <a:t>número fijo al 018000512021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4927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85" y="2557416"/>
            <a:ext cx="2906312" cy="2906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800" dirty="0" smtClean="0"/>
              <a:t>PROCEDIMIENTO PARA SOLICITAR INCLUSIÓN EN LA PÓLIZA</a:t>
            </a:r>
            <a:endParaRPr lang="es-CO" sz="28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61902" y="443671"/>
            <a:ext cx="5444315" cy="5837207"/>
          </a:xfrm>
        </p:spPr>
        <p:txBody>
          <a:bodyPr>
            <a:normAutofit fontScale="62500" lnSpcReduction="20000"/>
          </a:bodyPr>
          <a:lstStyle/>
          <a:p>
            <a:pPr marL="0" indent="0" algn="ctr" fontAlgn="base">
              <a:spcBef>
                <a:spcPct val="0"/>
              </a:spcBef>
              <a:spcAft>
                <a:spcPts val="1200"/>
              </a:spcAft>
              <a:buClr>
                <a:srgbClr val="21ACBC"/>
              </a:buClr>
              <a:buNone/>
            </a:pPr>
            <a:r>
              <a:rPr lang="es-CO" sz="2400" b="1" i="1" dirty="0"/>
              <a:t>1. </a:t>
            </a:r>
            <a:r>
              <a:rPr lang="es-CO" sz="2900" b="1" i="1" dirty="0"/>
              <a:t>Realizar el Pago de la Prima de Seguros, dirigirse a Bancolombia o Davivienda, según la siguiente información: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21ACBC"/>
              </a:buClr>
            </a:pPr>
            <a:r>
              <a:rPr lang="es-CO" sz="2600" dirty="0"/>
              <a:t>Bancolombia Cuenta </a:t>
            </a:r>
            <a:r>
              <a:rPr lang="es-CO" sz="2600" b="1" dirty="0"/>
              <a:t>Convenio No. 48860</a:t>
            </a:r>
            <a:r>
              <a:rPr lang="es-CO" sz="2600" dirty="0"/>
              <a:t>, en referencia indicar el centro de costos (</a:t>
            </a:r>
            <a:r>
              <a:rPr lang="es-CO" sz="2600" b="1" dirty="0">
                <a:solidFill>
                  <a:srgbClr val="0070C0"/>
                </a:solidFill>
              </a:rPr>
              <a:t>10410041</a:t>
            </a:r>
            <a:r>
              <a:rPr lang="es-CO" sz="2600" dirty="0"/>
              <a:t>) y el número de cédula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21ACBC"/>
              </a:buClr>
            </a:pPr>
            <a:r>
              <a:rPr lang="es-CO" sz="2600" dirty="0"/>
              <a:t>Davivienda </a:t>
            </a:r>
            <a:r>
              <a:rPr lang="es-CO" sz="2600" b="1" dirty="0"/>
              <a:t>Convenio No. 396169994391</a:t>
            </a:r>
            <a:r>
              <a:rPr lang="es-CO" sz="2600" dirty="0"/>
              <a:t>, en referencia indicar el centro de costos (</a:t>
            </a:r>
            <a:r>
              <a:rPr lang="es-CO" sz="2600" b="1" dirty="0">
                <a:solidFill>
                  <a:srgbClr val="0070C0"/>
                </a:solidFill>
              </a:rPr>
              <a:t>10410041</a:t>
            </a:r>
            <a:r>
              <a:rPr lang="es-CO" sz="2600" dirty="0"/>
              <a:t>) y el número de cédula.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21ACBC"/>
              </a:buClr>
            </a:pPr>
            <a:r>
              <a:rPr lang="es-CO" sz="2600" dirty="0"/>
              <a:t>Valor de la prima </a:t>
            </a:r>
            <a:r>
              <a:rPr lang="es-CO" sz="2600" dirty="0" smtClean="0"/>
              <a:t>$</a:t>
            </a:r>
            <a:r>
              <a:rPr lang="es-CO" sz="2600" dirty="0"/>
              <a:t> </a:t>
            </a:r>
            <a:r>
              <a:rPr lang="es-CO" sz="2900" b="1" dirty="0" smtClean="0"/>
              <a:t>5.100</a:t>
            </a:r>
            <a:r>
              <a:rPr lang="es-CO" sz="2600" dirty="0" smtClean="0"/>
              <a:t> por persona</a:t>
            </a:r>
            <a:endParaRPr lang="es-CO" sz="2600" dirty="0"/>
          </a:p>
          <a:p>
            <a:pPr marL="0" indent="0" algn="ctr" fontAlgn="base">
              <a:spcBef>
                <a:spcPct val="0"/>
              </a:spcBef>
              <a:spcAft>
                <a:spcPts val="1200"/>
              </a:spcAft>
              <a:buClr>
                <a:srgbClr val="21ACBC"/>
              </a:buClr>
              <a:buNone/>
            </a:pPr>
            <a:r>
              <a:rPr lang="es-CO" sz="2900" b="1" i="1" dirty="0"/>
              <a:t>2. Solicitud de Inclusión</a:t>
            </a:r>
          </a:p>
          <a:p>
            <a:pPr algn="just"/>
            <a:r>
              <a:rPr lang="es-CO" sz="2600" dirty="0"/>
              <a:t>Con la consignación el estudiante se dirige a la secretaria u oficina de Bienestar de la dependencia a la cual pertenece y solicita la inclusión a la póliza, informando el número de documento de identificación, nombres y apellidos completos y la fecha de nacimiento.</a:t>
            </a:r>
          </a:p>
          <a:p>
            <a:pPr algn="just"/>
            <a:r>
              <a:rPr lang="es-CO" sz="2600" dirty="0"/>
              <a:t>La dependencia envía la solicitud al área de Seguros de la Universidad, el correo actual para dichas solicitudes es: </a:t>
            </a:r>
            <a:r>
              <a:rPr lang="es-CO" sz="2600" dirty="0">
                <a:hlinkClick r:id="rId4"/>
              </a:rPr>
              <a:t>seguros2logistica@udea.edu.co</a:t>
            </a:r>
            <a:r>
              <a:rPr lang="es-CO" sz="2600" dirty="0">
                <a:solidFill>
                  <a:srgbClr val="0070C0"/>
                </a:solidFill>
              </a:rPr>
              <a:t>,</a:t>
            </a:r>
            <a:r>
              <a:rPr lang="es-CO" sz="2600" dirty="0"/>
              <a:t> extensión 5247. Con la información completa y el centro de costos.</a:t>
            </a:r>
          </a:p>
          <a:p>
            <a:pPr marL="0" indent="0" algn="just">
              <a:buNone/>
            </a:pPr>
            <a:r>
              <a:rPr lang="es-CO" sz="2600" b="1" u="sng" dirty="0"/>
              <a:t>Vigencia</a:t>
            </a:r>
            <a:r>
              <a:rPr lang="es-CO" sz="2600" b="1" u="sng" dirty="0" smtClean="0"/>
              <a:t>: Inicia 48 </a:t>
            </a:r>
            <a:r>
              <a:rPr lang="es-CO" sz="2600" b="1" u="sng" dirty="0"/>
              <a:t>horas hábiles después de solicitar la inclusión hasta el </a:t>
            </a:r>
            <a:r>
              <a:rPr lang="es-CO" sz="2600" b="1" u="sng" dirty="0" smtClean="0"/>
              <a:t>31 de Diciembre </a:t>
            </a:r>
            <a:r>
              <a:rPr lang="es-CO" sz="2600" b="1" u="sng" dirty="0"/>
              <a:t>de 2020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6906906" y="3757142"/>
            <a:ext cx="1905624" cy="880205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AutoNum type="arabicPeriod"/>
            </a:pPr>
            <a:r>
              <a:rPr lang="es-CO" dirty="0" smtClean="0"/>
              <a:t>PAGO DE LA PRIMA DE SEGUROS</a:t>
            </a:r>
          </a:p>
          <a:p>
            <a:pPr marL="342900" indent="-342900">
              <a:buAutoNum type="arabicPeriod"/>
            </a:pPr>
            <a:r>
              <a:rPr lang="es-CO" dirty="0" smtClean="0"/>
              <a:t>SOLICITUD DE INCLUSIÓN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99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14364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>
                <a:solidFill>
                  <a:srgbClr val="468646"/>
                </a:solidFill>
                <a:latin typeface="Garamond" panose="02020404030301010803" pitchFamily="18" charset="0"/>
              </a:rPr>
              <a:t>GASTOS MÉDICOS POR ACCIDENTE</a:t>
            </a:r>
            <a:r>
              <a:rPr lang="es-CO" sz="5400" dirty="0">
                <a:solidFill>
                  <a:schemeClr val="accent2"/>
                </a:solidFill>
                <a:latin typeface="Arial Black" panose="020B0A04020102020204" pitchFamily="34" charset="0"/>
              </a:rPr>
              <a:t/>
            </a:r>
            <a:br>
              <a:rPr lang="es-CO" sz="5400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endParaRPr lang="es-CO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664078" y="1366882"/>
            <a:ext cx="5015227" cy="33417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es-CO" sz="2000" dirty="0">
                <a:solidFill>
                  <a:srgbClr val="44546A">
                    <a:lumMod val="50000"/>
                  </a:srgbClr>
                </a:solidFill>
              </a:rPr>
              <a:t>La póliza de seguros cubrirá los gastos de asistencia médica, quirúrgica, odontológica, de fisioterapia, hospitalaria o farmacéutica o hacer uso de los servicios de enfermería, que se generen como consecuencia de un accidente, hasta por el valor asegurado ($20.000.000). Con esta cobertura se ampara al estudiante asegurado las 24 horas al día dentro del territorio Nacional</a:t>
            </a:r>
            <a:r>
              <a:rPr lang="es-CO" sz="1800" dirty="0" smtClean="0">
                <a:solidFill>
                  <a:srgbClr val="44546A">
                    <a:lumMod val="50000"/>
                  </a:srgbClr>
                </a:solidFill>
              </a:rPr>
              <a:t>.</a:t>
            </a:r>
            <a:endParaRPr lang="es-ES" sz="1800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4852" y="5098554"/>
            <a:ext cx="8694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rgbClr val="44546A">
                    <a:lumMod val="50000"/>
                  </a:srgbClr>
                </a:solidFill>
              </a:rPr>
              <a:t>Este amparo opera de la siguiente manera:</a:t>
            </a:r>
            <a:r>
              <a:rPr lang="es-ES" sz="1600" dirty="0">
                <a:solidFill>
                  <a:srgbClr val="44546A">
                    <a:lumMod val="50000"/>
                  </a:srgbClr>
                </a:solidFill>
              </a:rPr>
              <a:t> </a:t>
            </a:r>
          </a:p>
          <a:p>
            <a:pPr algn="just"/>
            <a:r>
              <a:rPr lang="es-ES" sz="1600" b="1" dirty="0">
                <a:solidFill>
                  <a:srgbClr val="44546A">
                    <a:lumMod val="50000"/>
                  </a:srgbClr>
                </a:solidFill>
              </a:rPr>
              <a:t>Por  Convenio: </a:t>
            </a:r>
            <a:r>
              <a:rPr lang="es-ES" sz="1600" dirty="0" smtClean="0">
                <a:solidFill>
                  <a:srgbClr val="44546A">
                    <a:lumMod val="50000"/>
                  </a:srgbClr>
                </a:solidFill>
              </a:rPr>
              <a:t>El asegurado podrá </a:t>
            </a:r>
            <a:r>
              <a:rPr lang="es-ES" sz="1600" dirty="0">
                <a:solidFill>
                  <a:srgbClr val="44546A">
                    <a:lumMod val="50000"/>
                  </a:srgbClr>
                </a:solidFill>
              </a:rPr>
              <a:t>remitirse a cualquiera de las </a:t>
            </a:r>
            <a:r>
              <a:rPr lang="es-ES" sz="1600" dirty="0" smtClean="0">
                <a:solidFill>
                  <a:srgbClr val="44546A">
                    <a:lumMod val="50000"/>
                  </a:srgbClr>
                </a:solidFill>
              </a:rPr>
              <a:t>Instituciones de Salud con las que la Aseguradora tiene convenio. </a:t>
            </a:r>
          </a:p>
          <a:p>
            <a:pPr algn="just"/>
            <a:r>
              <a:rPr lang="es-ES" sz="1600" b="1" dirty="0" smtClean="0">
                <a:solidFill>
                  <a:srgbClr val="44546A">
                    <a:lumMod val="50000"/>
                  </a:srgbClr>
                </a:solidFill>
              </a:rPr>
              <a:t>Por </a:t>
            </a:r>
            <a:r>
              <a:rPr lang="es-ES" sz="1600" b="1" dirty="0">
                <a:solidFill>
                  <a:srgbClr val="44546A">
                    <a:lumMod val="50000"/>
                  </a:srgbClr>
                </a:solidFill>
              </a:rPr>
              <a:t>Reembolso: </a:t>
            </a:r>
            <a:r>
              <a:rPr lang="es-ES" sz="1600" dirty="0">
                <a:solidFill>
                  <a:srgbClr val="44546A">
                    <a:lumMod val="50000"/>
                  </a:srgbClr>
                </a:solidFill>
              </a:rPr>
              <a:t>El asegurado puede acudir </a:t>
            </a:r>
            <a:r>
              <a:rPr lang="es-ES" sz="1600" dirty="0" smtClean="0">
                <a:solidFill>
                  <a:srgbClr val="44546A">
                    <a:lumMod val="50000"/>
                  </a:srgbClr>
                </a:solidFill>
              </a:rPr>
              <a:t>a la Institución de Salud que elija, pagar por los servicios y posteriormente solicitar el reembolso presentando facturas originales, historia clínica y los formularios establecidos por la Aseguradora.</a:t>
            </a:r>
            <a:endParaRPr lang="es-CO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0" y="1297508"/>
            <a:ext cx="3296898" cy="329689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72865" y="4574863"/>
            <a:ext cx="2773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hlinkClick r:id="rId3"/>
              </a:rPr>
              <a:t>https://www.freepik.es/vector-gratis/diseno-fondo-medico_978306.htm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6375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36856" y="944211"/>
            <a:ext cx="4907537" cy="1903920"/>
          </a:xfrm>
        </p:spPr>
        <p:txBody>
          <a:bodyPr/>
          <a:lstStyle/>
          <a:p>
            <a:pPr algn="just">
              <a:defRPr/>
            </a:pPr>
            <a:r>
              <a:rPr lang="es-ES" sz="1600" dirty="0"/>
              <a:t>Si el estudiante asegurado fallece como consecuencia directa de un accidente o por cualquier causa durante la vigencia del seguro; </a:t>
            </a:r>
            <a:r>
              <a:rPr lang="es-CO" sz="1600" dirty="0"/>
              <a:t>Aseguradora Solidaria de Colombia </a:t>
            </a:r>
            <a:r>
              <a:rPr lang="es-ES" sz="1600" dirty="0"/>
              <a:t>reconocerá a los beneficiarios de Ley la suma asegurada.</a:t>
            </a:r>
          </a:p>
          <a:p>
            <a:pPr algn="just">
              <a:defRPr/>
            </a:pPr>
            <a:r>
              <a:rPr lang="es-ES" sz="1600" b="1" u="sng" dirty="0" smtClean="0"/>
              <a:t>Incluye</a:t>
            </a:r>
            <a:r>
              <a:rPr lang="es-ES" sz="1600" dirty="0"/>
              <a:t>: Huelga, motín, asonada, conmoción civil o popular, </a:t>
            </a:r>
            <a:r>
              <a:rPr lang="es-ES" sz="1600" dirty="0" smtClean="0"/>
              <a:t>terrorismo. </a:t>
            </a:r>
            <a:endParaRPr lang="es-CO" dirty="0"/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254832" y="1639511"/>
            <a:ext cx="3252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atin typeface="Rockwell" panose="02060603020205020403" pitchFamily="18" charset="0"/>
              </a:rPr>
              <a:t>INDEMNIZACIÓN POR MUERTE ACCIDENTAL O MUERTE POR CUALQUIER CAUSA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910469"/>
              </p:ext>
            </p:extLst>
          </p:nvPr>
        </p:nvGraphicFramePr>
        <p:xfrm>
          <a:off x="4317168" y="3220854"/>
          <a:ext cx="4097698" cy="10963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1042"/>
                <a:gridCol w="1796656"/>
              </a:tblGrid>
              <a:tr h="34116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AMPARO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SUMA ASEGURADA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</a:tr>
              <a:tr h="41399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Indemnización</a:t>
                      </a:r>
                      <a:r>
                        <a:rPr lang="es-CO" sz="1400" baseline="0" dirty="0" smtClean="0"/>
                        <a:t> por muerte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$20.000.000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</a:tr>
              <a:tr h="34116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Auxilio Funerario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$3.500.000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7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1117" y="1450786"/>
            <a:ext cx="8013020" cy="295632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S" b="1" dirty="0">
                <a:solidFill>
                  <a:srgbClr val="006739"/>
                </a:solidFill>
                <a:latin typeface="Garamond" panose="02020404030301010803" pitchFamily="18" charset="0"/>
              </a:rPr>
              <a:t>RIESGO BIOLÓGICO</a:t>
            </a:r>
          </a:p>
          <a:p>
            <a:pPr algn="ctr">
              <a:defRPr/>
            </a:pPr>
            <a:endParaRPr lang="es-ES" b="1" dirty="0">
              <a:solidFill>
                <a:schemeClr val="accent2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  <a:defRPr/>
            </a:pPr>
            <a:endParaRPr lang="es-ES" sz="1500" dirty="0"/>
          </a:p>
          <a:p>
            <a:pPr algn="just">
              <a:defRPr/>
            </a:pPr>
            <a:endParaRPr lang="es-ES" sz="1500" dirty="0"/>
          </a:p>
          <a:p>
            <a:pPr algn="just">
              <a:defRPr/>
            </a:pPr>
            <a:endParaRPr lang="es-ES" sz="1500" dirty="0"/>
          </a:p>
          <a:p>
            <a:pPr algn="just">
              <a:defRPr/>
            </a:pPr>
            <a:r>
              <a:rPr lang="es-ES" sz="1500" cap="all" dirty="0" smtClean="0"/>
              <a:t>E</a:t>
            </a:r>
            <a:r>
              <a:rPr lang="es-ES" sz="1500" dirty="0" smtClean="0"/>
              <a:t>ntendiéndose </a:t>
            </a:r>
            <a:r>
              <a:rPr lang="es-ES" sz="1500" dirty="0"/>
              <a:t>por Riesgo Biológico, la afectación de la salud por cualquier microorganismo, sus productos o derivados, cultivos celulares o endoparásitos y cualquier otro tipo de origen biológico, capaz de producir cualquier tipo de infección, alergia o toxicidad en humanos.  </a:t>
            </a:r>
            <a:endParaRPr lang="es-C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186441"/>
              </p:ext>
            </p:extLst>
          </p:nvPr>
        </p:nvGraphicFramePr>
        <p:xfrm>
          <a:off x="1759304" y="1996862"/>
          <a:ext cx="6096001" cy="990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522631"/>
                <a:gridCol w="1573370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AMPARO 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VALOR ASEGURADO 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Gastos médicos para tratamiento de enfermedad por Riesgo Biológico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$18.000.000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729571"/>
          </a:xfrm>
        </p:spPr>
        <p:txBody>
          <a:bodyPr/>
          <a:lstStyle/>
          <a:p>
            <a:r>
              <a:rPr lang="es-CO" dirty="0" smtClean="0"/>
              <a:t>AMPAROS ADICIONALES</a:t>
            </a:r>
            <a:endParaRPr lang="es-CO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921117" y="4407108"/>
            <a:ext cx="8013020" cy="1184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rgbClr val="006739"/>
                </a:solidFill>
                <a:latin typeface="Garamond" panose="02020404030301010803" pitchFamily="18" charset="0"/>
              </a:rPr>
              <a:t>RIESGO QUÍMICO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s-ES" b="1" dirty="0" smtClean="0">
              <a:solidFill>
                <a:srgbClr val="006739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43137"/>
              </p:ext>
            </p:extLst>
          </p:nvPr>
        </p:nvGraphicFramePr>
        <p:xfrm>
          <a:off x="1962922" y="5012212"/>
          <a:ext cx="6096000" cy="10363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87977"/>
                <a:gridCol w="18080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AMPARO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VALOR ASEGURADO</a:t>
                      </a:r>
                      <a:endParaRPr lang="es-C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Gastos</a:t>
                      </a:r>
                      <a:r>
                        <a:rPr lang="es-CO" sz="1400" baseline="0" dirty="0" smtClean="0"/>
                        <a:t> Médicos para tratamiento por lesiones con agentes Químicos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$8.000.000</a:t>
                      </a:r>
                      <a:endParaRPr lang="es-CO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3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90140" y="2168652"/>
            <a:ext cx="5366477" cy="2725748"/>
          </a:xfrm>
        </p:spPr>
        <p:txBody>
          <a:bodyPr/>
          <a:lstStyle/>
          <a:p>
            <a:pPr algn="just">
              <a:defRPr/>
            </a:pPr>
            <a:r>
              <a:rPr lang="es-ES" sz="1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Cobertura de hasta $8.000.000 para:</a:t>
            </a:r>
          </a:p>
          <a:p>
            <a:pPr algn="just">
              <a:defRPr/>
            </a:pPr>
            <a:endParaRPr lang="es-ES" sz="1600" dirty="0"/>
          </a:p>
          <a:p>
            <a:pPr algn="just">
              <a:defRPr/>
            </a:pPr>
            <a:r>
              <a:rPr lang="es-ES" sz="1400" dirty="0" smtClean="0"/>
              <a:t>Tratamiento de enfermedades tropicales diagnosticadas durante la vigencia. (Malaria – Fiebre Amarilla – </a:t>
            </a:r>
            <a:r>
              <a:rPr lang="es-ES" sz="1400" dirty="0" err="1" smtClean="0"/>
              <a:t>Leishmaniasis</a:t>
            </a:r>
            <a:r>
              <a:rPr lang="es-ES" sz="1400" dirty="0" smtClean="0"/>
              <a:t> – Lepra – Tuberculosis – Cólera – Pénfigo – Paludismo).</a:t>
            </a:r>
            <a:endParaRPr lang="es-ES" sz="1400" dirty="0"/>
          </a:p>
          <a:p>
            <a:pPr algn="just">
              <a:defRPr/>
            </a:pPr>
            <a:endParaRPr lang="es-ES" sz="1400" dirty="0" smtClean="0"/>
          </a:p>
          <a:p>
            <a:pPr algn="just">
              <a:defRPr/>
            </a:pPr>
            <a:r>
              <a:rPr lang="es-ES" sz="1400" dirty="0" smtClean="0"/>
              <a:t>Tratamiento de Enfermedades Amparadas (Cáncer, Leucemia, Escarlatina, </a:t>
            </a:r>
            <a:r>
              <a:rPr lang="es-ES" sz="1400" dirty="0" err="1" smtClean="0"/>
              <a:t>Poliomelitis</a:t>
            </a:r>
            <a:r>
              <a:rPr lang="es-ES" sz="1400" dirty="0" smtClean="0"/>
              <a:t>, Accidente Cerebro Vascular, Tétano, Afección Renal Crónica, Infarto Agudo al Miocardio) diagnosticadas durante la vigencia.</a:t>
            </a:r>
            <a:endParaRPr lang="es-CO" sz="2400" dirty="0"/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209860" y="1691598"/>
            <a:ext cx="3252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latin typeface="Rockwell" panose="02060603020205020403" pitchFamily="18" charset="0"/>
              </a:rPr>
              <a:t>AMPAROS ADICIONALES</a:t>
            </a:r>
            <a:endParaRPr lang="es-CO" sz="2800" dirty="0">
              <a:latin typeface="Rockwell" panose="02060603020205020403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7120" y="3272078"/>
            <a:ext cx="2203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es-ES" sz="1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Renta diaria por hospitalización de $50.000 a partir de 2 días de hospitalización y hasta 30 días</a:t>
            </a:r>
            <a:endParaRPr lang="es-CO" sz="1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91920" y="5427305"/>
            <a:ext cx="3612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es-ES" sz="1600" b="1" dirty="0">
                <a:ln/>
                <a:solidFill>
                  <a:schemeClr val="accent3"/>
                </a:solidFill>
                <a:latin typeface="Trebuchet MS" panose="020B0603020202020204" pitchFamily="34" charset="0"/>
              </a:rPr>
              <a:t>Gastos de Tratamiento para la rehabilitación integral por invalidez hasta por 36SMMLV</a:t>
            </a:r>
            <a:r>
              <a:rPr lang="es-ES" sz="1400" b="1" dirty="0">
                <a:ln/>
                <a:solidFill>
                  <a:schemeClr val="accent3"/>
                </a:solidFill>
                <a:latin typeface="Trebuchet MS" panose="020B0603020202020204" pitchFamily="34" charset="0"/>
              </a:rPr>
              <a:t>.</a:t>
            </a:r>
            <a:endParaRPr lang="es-CO" sz="1400" b="1" dirty="0">
              <a:ln/>
              <a:solidFill>
                <a:schemeClr val="accent3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3" y="148273"/>
            <a:ext cx="3372788" cy="847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76" y="148273"/>
            <a:ext cx="1953250" cy="148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1117" y="1450786"/>
            <a:ext cx="8013020" cy="45152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s-ES" b="1" dirty="0" smtClean="0">
                <a:solidFill>
                  <a:srgbClr val="006739"/>
                </a:solidFill>
                <a:latin typeface="Garamond" panose="02020404030301010803" pitchFamily="18" charset="0"/>
              </a:rPr>
              <a:t>PROCEDIMIENTO PARA SOLICITAR ATENCIÓN MÉDICA POSTERIOR AL ACCIDENTE</a:t>
            </a:r>
            <a:endParaRPr lang="es-ES" b="1" dirty="0">
              <a:solidFill>
                <a:srgbClr val="006739"/>
              </a:solidFill>
              <a:latin typeface="Garamond" panose="02020404030301010803" pitchFamily="18" charset="0"/>
            </a:endParaRPr>
          </a:p>
          <a:p>
            <a:pPr algn="ctr">
              <a:defRPr/>
            </a:pPr>
            <a:endParaRPr lang="es-ES" b="1" dirty="0">
              <a:solidFill>
                <a:schemeClr val="accent2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  <a:defRPr/>
            </a:pPr>
            <a:r>
              <a:rPr lang="es-CO" dirty="0"/>
              <a:t>Si posterior a la atención por urgencias, </a:t>
            </a:r>
            <a:r>
              <a:rPr lang="es-CO" dirty="0" smtClean="0"/>
              <a:t>el asegurado requiere </a:t>
            </a:r>
            <a:r>
              <a:rPr lang="es-CO" dirty="0"/>
              <a:t>consultas de </a:t>
            </a:r>
            <a:r>
              <a:rPr lang="es-CO" dirty="0" smtClean="0"/>
              <a:t>fisioterapia, exámenes </a:t>
            </a:r>
            <a:r>
              <a:rPr lang="es-CO" dirty="0"/>
              <a:t>especializados, procedimientos quirúrgicos, </a:t>
            </a:r>
            <a:r>
              <a:rPr lang="es-CO" dirty="0" smtClean="0"/>
              <a:t>citas con médicos, odontológicos o especialistas; estas serán </a:t>
            </a:r>
            <a:r>
              <a:rPr lang="es-CO" dirty="0"/>
              <a:t>atendidas </a:t>
            </a:r>
            <a:r>
              <a:rPr lang="es-CO" dirty="0" smtClean="0"/>
              <a:t>por </a:t>
            </a:r>
            <a:r>
              <a:rPr lang="es-CO" dirty="0"/>
              <a:t>el valor asegurado detallado en Gastos Médicos que tenga disponible, </a:t>
            </a:r>
            <a:r>
              <a:rPr lang="es-CO" dirty="0" smtClean="0"/>
              <a:t>para ello deberá </a:t>
            </a:r>
            <a:r>
              <a:rPr lang="es-CO" dirty="0"/>
              <a:t>enviar un correo realizando la solicitud a</a:t>
            </a:r>
            <a:r>
              <a:rPr lang="es-CO" dirty="0" smtClean="0"/>
              <a:t>: </a:t>
            </a:r>
            <a:r>
              <a:rPr lang="es-CO" dirty="0" smtClean="0">
                <a:hlinkClick r:id="rId2"/>
              </a:rPr>
              <a:t>seguros2logistica@udea.edu.co</a:t>
            </a:r>
            <a:endParaRPr lang="es-CO" dirty="0" smtClean="0"/>
          </a:p>
          <a:p>
            <a:pPr marL="0" indent="0" algn="just">
              <a:buNone/>
              <a:defRPr/>
            </a:pPr>
            <a:r>
              <a:rPr lang="es-CO" dirty="0" smtClean="0"/>
              <a:t>La solicitud debe ir acompañada de los siguiente documentos: </a:t>
            </a:r>
          </a:p>
          <a:p>
            <a:pPr algn="just">
              <a:defRPr/>
            </a:pPr>
            <a:r>
              <a:rPr lang="es-CO" dirty="0" smtClean="0"/>
              <a:t>Historia Clínica</a:t>
            </a:r>
          </a:p>
          <a:p>
            <a:pPr algn="just">
              <a:defRPr/>
            </a:pPr>
            <a:r>
              <a:rPr lang="es-CO" dirty="0" smtClean="0"/>
              <a:t>Órdenes Médicas de la atención o tratamiento solicitado.</a:t>
            </a:r>
          </a:p>
          <a:p>
            <a:pPr algn="just">
              <a:defRPr/>
            </a:pPr>
            <a:r>
              <a:rPr lang="es-CO" dirty="0" smtClean="0"/>
              <a:t>Copia del documento de Identidad</a:t>
            </a:r>
          </a:p>
          <a:p>
            <a:pPr algn="just">
              <a:defRPr/>
            </a:pPr>
            <a:r>
              <a:rPr lang="es-CO" dirty="0" smtClean="0"/>
              <a:t>Copia del Carnet de la Universidad o TIP.</a:t>
            </a:r>
            <a:endParaRPr lang="es-CO" dirty="0"/>
          </a:p>
          <a:p>
            <a:pPr marL="0" indent="0" algn="just">
              <a:buNone/>
              <a:defRPr/>
            </a:pPr>
            <a:endParaRPr lang="es-ES" sz="1500" dirty="0"/>
          </a:p>
          <a:p>
            <a:pPr algn="just">
              <a:defRPr/>
            </a:pPr>
            <a:endParaRPr lang="es-ES" sz="15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729571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ATENCIÓN MÉDICA POSTERIOR AL ACCIDENTE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83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628</TotalTime>
  <Words>748</Words>
  <Application>Microsoft Office PowerPoint</Application>
  <PresentationFormat>Presentación en pantalla (4:3)</PresentationFormat>
  <Paragraphs>85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23" baseType="lpstr">
      <vt:lpstr>Albertus MT</vt:lpstr>
      <vt:lpstr>Arial</vt:lpstr>
      <vt:lpstr>Arial Black</vt:lpstr>
      <vt:lpstr>Calibri</vt:lpstr>
      <vt:lpstr>Calibri Light</vt:lpstr>
      <vt:lpstr>Garamond</vt:lpstr>
      <vt:lpstr>Rockwell</vt:lpstr>
      <vt:lpstr>Rockwell Condensed</vt:lpstr>
      <vt:lpstr>Tahoma</vt:lpstr>
      <vt:lpstr>Times New Roman</vt:lpstr>
      <vt:lpstr>Trebuchet MS</vt:lpstr>
      <vt:lpstr>Wingdings</vt:lpstr>
      <vt:lpstr>Tema de Office</vt:lpstr>
      <vt:lpstr>Diseño personalizado</vt:lpstr>
      <vt:lpstr>Tipo de madera</vt:lpstr>
      <vt:lpstr>Póliza Accidentes Personales Estudiantil  No. 994000002831</vt:lpstr>
      <vt:lpstr>PÓLIZA DE ACCIDENTES PERSONALES ESTUDIANTIL COBERTURAS</vt:lpstr>
      <vt:lpstr>PROCEDIMIENTO PARA SOLICITAR INCLUSIÓN EN LA PÓLIZA</vt:lpstr>
      <vt:lpstr>GASTOS MÉDICOS POR ACCIDENTE </vt:lpstr>
      <vt:lpstr>INDEMNIZACIÓN POR MUERTE ACCIDENTAL O MUERTE POR CUALQUIER CAUSA</vt:lpstr>
      <vt:lpstr>AMPAROS ADICIONALES</vt:lpstr>
      <vt:lpstr>AMPAROS ADICIONALES</vt:lpstr>
      <vt:lpstr>ATENCIÓN MÉDICA POSTERIOR AL ACCIDENTE</vt:lpstr>
    </vt:vector>
  </TitlesOfParts>
  <Company>UdeA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Informatica</dc:creator>
  <cp:lastModifiedBy>Wilmar Alexander Pulgarin Rivera</cp:lastModifiedBy>
  <cp:revision>46</cp:revision>
  <dcterms:created xsi:type="dcterms:W3CDTF">2015-10-09T15:44:17Z</dcterms:created>
  <dcterms:modified xsi:type="dcterms:W3CDTF">2020-07-10T23:52:48Z</dcterms:modified>
</cp:coreProperties>
</file>