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56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131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79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237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314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32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749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455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43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465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104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516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911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de flecha 47"/>
          <p:cNvCxnSpPr/>
          <p:nvPr/>
        </p:nvCxnSpPr>
        <p:spPr>
          <a:xfrm>
            <a:off x="1658085" y="2812349"/>
            <a:ext cx="1" cy="42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4 Terminador"/>
          <p:cNvSpPr/>
          <p:nvPr/>
        </p:nvSpPr>
        <p:spPr>
          <a:xfrm>
            <a:off x="4712864" y="8497563"/>
            <a:ext cx="937260" cy="373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>
                <a:effectLst/>
                <a:latin typeface="Times New Roman"/>
                <a:ea typeface="Times New Roman"/>
              </a:rPr>
              <a:t>FIN</a:t>
            </a:r>
            <a:endParaRPr lang="es-CO" sz="1200">
              <a:effectLst/>
              <a:latin typeface="Times New Roman"/>
              <a:ea typeface="Times New Roman"/>
            </a:endParaRPr>
          </a:p>
        </p:txBody>
      </p:sp>
      <p:sp>
        <p:nvSpPr>
          <p:cNvPr id="4" name="4 Terminador"/>
          <p:cNvSpPr/>
          <p:nvPr/>
        </p:nvSpPr>
        <p:spPr>
          <a:xfrm>
            <a:off x="1172427" y="1187624"/>
            <a:ext cx="937260" cy="373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>
                <a:effectLst/>
                <a:latin typeface="Times New Roman"/>
                <a:ea typeface="Times New Roman"/>
              </a:rPr>
              <a:t>INICIO</a:t>
            </a:r>
            <a:endParaRPr lang="es-CO" sz="1200">
              <a:effectLst/>
              <a:latin typeface="Times New Roman"/>
              <a:ea typeface="Times New Roman"/>
            </a:endParaRPr>
          </a:p>
        </p:txBody>
      </p:sp>
      <p:sp>
        <p:nvSpPr>
          <p:cNvPr id="5" name="5 Rombo"/>
          <p:cNvSpPr/>
          <p:nvPr/>
        </p:nvSpPr>
        <p:spPr>
          <a:xfrm>
            <a:off x="607595" y="5500068"/>
            <a:ext cx="2066925" cy="81661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100" dirty="0">
                <a:effectLst/>
                <a:latin typeface="Times New Roman"/>
                <a:ea typeface="Times New Roman"/>
              </a:rPr>
              <a:t>Propuesta </a:t>
            </a:r>
            <a:r>
              <a:rPr lang="es-MX" sz="1100" dirty="0" smtClean="0">
                <a:effectLst/>
                <a:latin typeface="Times New Roman"/>
                <a:ea typeface="Times New Roman"/>
              </a:rPr>
              <a:t>aprobada?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2 Rectángulo"/>
          <p:cNvSpPr/>
          <p:nvPr/>
        </p:nvSpPr>
        <p:spPr>
          <a:xfrm>
            <a:off x="753439" y="3275856"/>
            <a:ext cx="1775236" cy="466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 Comité de Carrera asigna al  asesor  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2 Rectángulo"/>
          <p:cNvSpPr/>
          <p:nvPr/>
        </p:nvSpPr>
        <p:spPr>
          <a:xfrm>
            <a:off x="766846" y="7516727"/>
            <a:ext cx="1765738" cy="830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latin typeface="Times New Roman"/>
                <a:ea typeface="Times New Roman"/>
              </a:rPr>
              <a:t>El estudiante </a:t>
            </a:r>
            <a:r>
              <a:rPr lang="es-MX" sz="1200" dirty="0" smtClean="0">
                <a:latin typeface="Times New Roman"/>
                <a:ea typeface="Times New Roman"/>
              </a:rPr>
              <a:t>hace </a:t>
            </a:r>
            <a:r>
              <a:rPr lang="es-MX" sz="1200" dirty="0">
                <a:latin typeface="Times New Roman"/>
                <a:ea typeface="Times New Roman"/>
              </a:rPr>
              <a:t>un caso SSOFI </a:t>
            </a:r>
            <a:r>
              <a:rPr lang="es-MX" sz="1200" dirty="0" smtClean="0">
                <a:latin typeface="Times New Roman"/>
                <a:ea typeface="Times New Roman"/>
              </a:rPr>
              <a:t>a Asuntos Estudiantiles adjuntando   la Carta Aval</a:t>
            </a:r>
            <a:endParaRPr lang="es-CO" sz="1200" dirty="0">
              <a:latin typeface="Times New Roman"/>
              <a:ea typeface="Times New Roman"/>
            </a:endParaRPr>
          </a:p>
        </p:txBody>
      </p:sp>
      <p:sp>
        <p:nvSpPr>
          <p:cNvPr id="8" name="2 Rectángulo"/>
          <p:cNvSpPr/>
          <p:nvPr/>
        </p:nvSpPr>
        <p:spPr>
          <a:xfrm>
            <a:off x="4424559" y="1855671"/>
            <a:ext cx="1528144" cy="630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estudiante entrega </a:t>
            </a:r>
            <a:r>
              <a:rPr lang="es-MX" sz="1200" dirty="0">
                <a:effectLst/>
                <a:latin typeface="Times New Roman"/>
                <a:ea typeface="Times New Roman"/>
              </a:rPr>
              <a:t>informes 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parciales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2 Rectángulo"/>
          <p:cNvSpPr/>
          <p:nvPr/>
        </p:nvSpPr>
        <p:spPr>
          <a:xfrm>
            <a:off x="4406934" y="2915816"/>
            <a:ext cx="1654076" cy="1124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latin typeface="Times New Roman"/>
                <a:ea typeface="Times New Roman"/>
              </a:rPr>
              <a:t>El estudiante  hace un caso SSOFI a Comité de Carrera  </a:t>
            </a:r>
            <a:r>
              <a:rPr lang="es-MX" sz="1200" dirty="0" smtClean="0">
                <a:latin typeface="Times New Roman"/>
                <a:ea typeface="Times New Roman"/>
              </a:rPr>
              <a:t>adjuntando el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s-MX" sz="1200" dirty="0">
                <a:effectLst/>
                <a:latin typeface="Times New Roman"/>
                <a:ea typeface="Times New Roman"/>
              </a:rPr>
              <a:t>informe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final</a:t>
            </a:r>
            <a:r>
              <a:rPr lang="es-MX" sz="1200" dirty="0">
                <a:effectLst/>
                <a:latin typeface="Times New Roman"/>
                <a:ea typeface="Times New Roman"/>
              </a:rPr>
              <a:t> 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y las evaluaciones de los asesores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4410287" y="6716701"/>
            <a:ext cx="1542415" cy="543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estudiante </a:t>
            </a:r>
            <a:r>
              <a:rPr lang="es-MX" sz="1200" dirty="0" smtClean="0">
                <a:latin typeface="Times New Roman"/>
                <a:ea typeface="Times New Roman"/>
              </a:rPr>
              <a:t>ha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ce la  </a:t>
            </a:r>
            <a:r>
              <a:rPr lang="es-MX" sz="1200" dirty="0">
                <a:effectLst/>
                <a:latin typeface="Times New Roman"/>
                <a:ea typeface="Times New Roman"/>
              </a:rPr>
              <a:t>sustentación   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2 Rectángulo"/>
          <p:cNvSpPr/>
          <p:nvPr/>
        </p:nvSpPr>
        <p:spPr>
          <a:xfrm>
            <a:off x="4410287" y="7652805"/>
            <a:ext cx="1542415" cy="442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latin typeface="Times New Roman"/>
                <a:ea typeface="Times New Roman"/>
              </a:rPr>
              <a:t>El responsable del curso reporta nota</a:t>
            </a:r>
            <a:endParaRPr lang="es-CO" sz="1200" dirty="0">
              <a:latin typeface="Times New Roman"/>
              <a:ea typeface="Times New Roman"/>
            </a:endParaRPr>
          </a:p>
        </p:txBody>
      </p:sp>
      <p:sp>
        <p:nvSpPr>
          <p:cNvPr id="14" name="2 Rectángulo"/>
          <p:cNvSpPr/>
          <p:nvPr/>
        </p:nvSpPr>
        <p:spPr>
          <a:xfrm>
            <a:off x="869850" y="6634640"/>
            <a:ext cx="1542415" cy="625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latin typeface="Times New Roman"/>
                <a:ea typeface="Times New Roman"/>
              </a:rPr>
              <a:t>El Comité de Carrera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 da Carta Aval</a:t>
            </a:r>
            <a:r>
              <a:rPr lang="es-MX" sz="1200" dirty="0">
                <a:effectLst/>
                <a:latin typeface="Times New Roman"/>
                <a:ea typeface="Times New Roman"/>
              </a:rPr>
              <a:t> 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30 Rombo"/>
          <p:cNvSpPr/>
          <p:nvPr/>
        </p:nvSpPr>
        <p:spPr>
          <a:xfrm>
            <a:off x="4148032" y="4329802"/>
            <a:ext cx="2066925" cy="89027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effectLst/>
                <a:latin typeface="Times New Roman"/>
                <a:ea typeface="Times New Roman"/>
              </a:rPr>
              <a:t>Informe final  avalado?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2 Rectángulo"/>
          <p:cNvSpPr/>
          <p:nvPr/>
        </p:nvSpPr>
        <p:spPr>
          <a:xfrm>
            <a:off x="4410287" y="5604465"/>
            <a:ext cx="154241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coordinador de prácticas inscribe a la  sustentación</a:t>
            </a:r>
            <a:r>
              <a:rPr lang="es-MX" sz="1200" dirty="0">
                <a:effectLst/>
                <a:latin typeface="Times New Roman"/>
                <a:ea typeface="Times New Roman"/>
              </a:rPr>
              <a:t> 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11561" y="8532440"/>
            <a:ext cx="45872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18" name="Oval 17"/>
          <p:cNvSpPr/>
          <p:nvPr/>
        </p:nvSpPr>
        <p:spPr>
          <a:xfrm>
            <a:off x="4952130" y="1187624"/>
            <a:ext cx="45872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19" name="54 Rectángulo"/>
          <p:cNvSpPr/>
          <p:nvPr/>
        </p:nvSpPr>
        <p:spPr>
          <a:xfrm>
            <a:off x="2246035" y="6004752"/>
            <a:ext cx="422432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NO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0" name="54 Rectángulo"/>
          <p:cNvSpPr/>
          <p:nvPr/>
        </p:nvSpPr>
        <p:spPr>
          <a:xfrm>
            <a:off x="1256484" y="6242620"/>
            <a:ext cx="389255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SI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1" name="54 Rectángulo"/>
          <p:cNvSpPr/>
          <p:nvPr/>
        </p:nvSpPr>
        <p:spPr>
          <a:xfrm>
            <a:off x="2317459" y="2610376"/>
            <a:ext cx="422432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NO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3" name="54 Rectángulo"/>
          <p:cNvSpPr/>
          <p:nvPr/>
        </p:nvSpPr>
        <p:spPr>
          <a:xfrm>
            <a:off x="6082862" y="4886462"/>
            <a:ext cx="422432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NO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4" name="54 Rectángulo"/>
          <p:cNvSpPr/>
          <p:nvPr/>
        </p:nvSpPr>
        <p:spPr>
          <a:xfrm>
            <a:off x="4716344" y="5200293"/>
            <a:ext cx="389255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SI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cxnSp>
        <p:nvCxnSpPr>
          <p:cNvPr id="26" name="Conector recto de flecha 25"/>
          <p:cNvCxnSpPr/>
          <p:nvPr/>
        </p:nvCxnSpPr>
        <p:spPr>
          <a:xfrm>
            <a:off x="1628800" y="1475656"/>
            <a:ext cx="1" cy="42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1641057" y="6316678"/>
            <a:ext cx="0" cy="317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H="1">
            <a:off x="1641057" y="7164288"/>
            <a:ext cx="1" cy="304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1640925" y="8161442"/>
            <a:ext cx="1" cy="370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>
            <a:off x="5181494" y="5220072"/>
            <a:ext cx="0" cy="384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/>
          <p:nvPr/>
        </p:nvCxnSpPr>
        <p:spPr>
          <a:xfrm>
            <a:off x="5181494" y="6324545"/>
            <a:ext cx="0" cy="392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/>
          <p:nvPr/>
        </p:nvCxnSpPr>
        <p:spPr>
          <a:xfrm>
            <a:off x="5181494" y="7260649"/>
            <a:ext cx="0" cy="392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/>
          <p:nvPr/>
        </p:nvCxnSpPr>
        <p:spPr>
          <a:xfrm flipH="1">
            <a:off x="5181494" y="8095404"/>
            <a:ext cx="1" cy="402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>
            <a:off x="5178142" y="3995936"/>
            <a:ext cx="3353" cy="308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r 54"/>
          <p:cNvCxnSpPr/>
          <p:nvPr/>
        </p:nvCxnSpPr>
        <p:spPr>
          <a:xfrm flipH="1" flipV="1">
            <a:off x="6043240" y="3784946"/>
            <a:ext cx="265608" cy="989083"/>
          </a:xfrm>
          <a:prstGeom prst="bentConnector3">
            <a:avLst>
              <a:gd name="adj1" fmla="val -860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angular 56"/>
          <p:cNvCxnSpPr/>
          <p:nvPr/>
        </p:nvCxnSpPr>
        <p:spPr>
          <a:xfrm flipH="1" flipV="1">
            <a:off x="2594046" y="4824811"/>
            <a:ext cx="145845" cy="1083562"/>
          </a:xfrm>
          <a:prstGeom prst="bentConnector3">
            <a:avLst>
              <a:gd name="adj1" fmla="val -1567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110"/>
          <p:cNvSpPr/>
          <p:nvPr/>
        </p:nvSpPr>
        <p:spPr>
          <a:xfrm>
            <a:off x="260648" y="66087"/>
            <a:ext cx="6244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DIAGRAMA DE </a:t>
            </a:r>
            <a:r>
              <a:rPr lang="es-ES" b="1" dirty="0" smtClean="0"/>
              <a:t>FLUJO PRÁCTICAS ACADÉMICAS</a:t>
            </a:r>
          </a:p>
          <a:p>
            <a:pPr algn="ctr"/>
            <a:r>
              <a:rPr lang="es-ES" b="1" dirty="0" smtClean="0"/>
              <a:t>Formalización de la práctica </a:t>
            </a:r>
            <a:endParaRPr lang="es-CO" dirty="0"/>
          </a:p>
        </p:txBody>
      </p:sp>
      <p:sp>
        <p:nvSpPr>
          <p:cNvPr id="43" name="2 Rectángulo"/>
          <p:cNvSpPr/>
          <p:nvPr/>
        </p:nvSpPr>
        <p:spPr>
          <a:xfrm>
            <a:off x="706205" y="1932169"/>
            <a:ext cx="1903763" cy="100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estudiante  </a:t>
            </a:r>
            <a:r>
              <a:rPr lang="es-MX" sz="1200" dirty="0" smtClean="0">
                <a:latin typeface="Times New Roman"/>
                <a:ea typeface="Times New Roman"/>
              </a:rPr>
              <a:t>hace un caso SSOFI a Comité de Carrera  adjuntando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copia  del contrato, convenio o acta de inicio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2" name="2 Rectángulo"/>
          <p:cNvSpPr/>
          <p:nvPr/>
        </p:nvSpPr>
        <p:spPr>
          <a:xfrm>
            <a:off x="697834" y="4143790"/>
            <a:ext cx="1903763" cy="100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estudiante  </a:t>
            </a:r>
            <a:r>
              <a:rPr lang="es-MX" sz="1200" dirty="0" smtClean="0">
                <a:latin typeface="Times New Roman"/>
                <a:ea typeface="Times New Roman"/>
              </a:rPr>
              <a:t>hace un caso a SSOFI Comité de Carrera  adjuntando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la propuesta con aval del asesor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54" name="Conector recto de flecha 53"/>
          <p:cNvCxnSpPr/>
          <p:nvPr/>
        </p:nvCxnSpPr>
        <p:spPr>
          <a:xfrm>
            <a:off x="1663576" y="3716923"/>
            <a:ext cx="1" cy="42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/>
          <p:cNvCxnSpPr/>
          <p:nvPr/>
        </p:nvCxnSpPr>
        <p:spPr>
          <a:xfrm>
            <a:off x="1628800" y="5085075"/>
            <a:ext cx="1" cy="42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>
            <a:off x="5178142" y="1474633"/>
            <a:ext cx="0" cy="392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>
            <a:off x="5195766" y="2486306"/>
            <a:ext cx="0" cy="392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127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Mgaviria</dc:creator>
  <cp:lastModifiedBy>CESET - Facultad de Ingeniería</cp:lastModifiedBy>
  <cp:revision>47</cp:revision>
  <dcterms:created xsi:type="dcterms:W3CDTF">2014-11-13T01:53:00Z</dcterms:created>
  <dcterms:modified xsi:type="dcterms:W3CDTF">2017-02-23T20:48:39Z</dcterms:modified>
</cp:coreProperties>
</file>