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56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131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79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237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314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32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749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455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43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465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104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516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CF74-E01A-4620-BDC8-0DCC0529B428}" type="datetimeFigureOut">
              <a:rPr lang="es-CO" smtClean="0"/>
              <a:t>23/02/2017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0FAA-ECAD-4602-B210-78F5565BE9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911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10"/>
          <p:cNvSpPr/>
          <p:nvPr/>
        </p:nvSpPr>
        <p:spPr>
          <a:xfrm>
            <a:off x="260648" y="66087"/>
            <a:ext cx="6244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DIAGRAMA DE </a:t>
            </a:r>
            <a:r>
              <a:rPr lang="es-ES" b="1" dirty="0" smtClean="0"/>
              <a:t>FLUJO PRÁCTICAS ACADÉMICAS</a:t>
            </a:r>
          </a:p>
          <a:p>
            <a:pPr algn="ctr"/>
            <a:r>
              <a:rPr lang="es-ES" b="1" dirty="0" smtClean="0"/>
              <a:t>Búsqueda de la práctica empresarial</a:t>
            </a:r>
            <a:endParaRPr lang="es-CO" dirty="0"/>
          </a:p>
        </p:txBody>
      </p:sp>
      <p:sp>
        <p:nvSpPr>
          <p:cNvPr id="60" name="2 Rectángulo"/>
          <p:cNvSpPr/>
          <p:nvPr/>
        </p:nvSpPr>
        <p:spPr>
          <a:xfrm>
            <a:off x="2568873" y="1805559"/>
            <a:ext cx="1542415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La empresa solicita </a:t>
            </a:r>
            <a:r>
              <a:rPr lang="es-MX" sz="1200" dirty="0">
                <a:effectLst/>
                <a:latin typeface="Times New Roman"/>
                <a:ea typeface="Times New Roman"/>
              </a:rPr>
              <a:t>practicante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2" name="3 Rectángulo"/>
          <p:cNvSpPr/>
          <p:nvPr/>
        </p:nvSpPr>
        <p:spPr>
          <a:xfrm>
            <a:off x="2569190" y="2405371"/>
            <a:ext cx="1541780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coordinador evalúa la solicitud 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4" name="4 Terminador"/>
          <p:cNvSpPr/>
          <p:nvPr/>
        </p:nvSpPr>
        <p:spPr>
          <a:xfrm>
            <a:off x="2871450" y="1139255"/>
            <a:ext cx="937260" cy="373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>
                <a:effectLst/>
                <a:latin typeface="Times New Roman"/>
                <a:ea typeface="Times New Roman"/>
              </a:rPr>
              <a:t>INICIO</a:t>
            </a:r>
            <a:endParaRPr lang="es-CO" sz="1200">
              <a:effectLst/>
              <a:latin typeface="Times New Roman"/>
              <a:ea typeface="Times New Roman"/>
            </a:endParaRPr>
          </a:p>
        </p:txBody>
      </p:sp>
      <p:sp>
        <p:nvSpPr>
          <p:cNvPr id="65" name="5 Rombo"/>
          <p:cNvSpPr/>
          <p:nvPr/>
        </p:nvSpPr>
        <p:spPr>
          <a:xfrm>
            <a:off x="2306618" y="3032989"/>
            <a:ext cx="2066925" cy="89027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>
                <a:effectLst/>
                <a:latin typeface="Times New Roman"/>
                <a:ea typeface="Times New Roman"/>
              </a:rPr>
              <a:t>Solicitud adecuada?</a:t>
            </a:r>
            <a:endParaRPr lang="es-CO" sz="1200">
              <a:effectLst/>
              <a:latin typeface="Times New Roman"/>
              <a:ea typeface="Times New Roman"/>
            </a:endParaRPr>
          </a:p>
        </p:txBody>
      </p:sp>
      <p:sp>
        <p:nvSpPr>
          <p:cNvPr id="66" name="6 Rectángulo"/>
          <p:cNvSpPr/>
          <p:nvPr/>
        </p:nvSpPr>
        <p:spPr>
          <a:xfrm>
            <a:off x="2581255" y="4093940"/>
            <a:ext cx="1517650" cy="39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coordinador hace </a:t>
            </a:r>
            <a:r>
              <a:rPr lang="es-MX" sz="1200" dirty="0">
                <a:effectLst/>
                <a:latin typeface="Times New Roman"/>
                <a:ea typeface="Times New Roman"/>
              </a:rPr>
              <a:t>convocatoria 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8" name="11 Rectángulo"/>
          <p:cNvSpPr/>
          <p:nvPr/>
        </p:nvSpPr>
        <p:spPr>
          <a:xfrm>
            <a:off x="2553950" y="6537247"/>
            <a:ext cx="1572260" cy="610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La empresa selecciona </a:t>
            </a:r>
            <a:r>
              <a:rPr lang="es-MX" sz="1200" dirty="0">
                <a:effectLst/>
                <a:latin typeface="Times New Roman"/>
                <a:ea typeface="Times New Roman"/>
              </a:rPr>
              <a:t>y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reporta </a:t>
            </a:r>
            <a:r>
              <a:rPr lang="es-MX" sz="1200" dirty="0">
                <a:effectLst/>
                <a:latin typeface="Times New Roman"/>
                <a:ea typeface="Times New Roman"/>
              </a:rPr>
              <a:t>a la Universidad  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9" name="1 Rectángulo"/>
          <p:cNvSpPr/>
          <p:nvPr/>
        </p:nvSpPr>
        <p:spPr>
          <a:xfrm>
            <a:off x="2575223" y="5868144"/>
            <a:ext cx="1529715" cy="416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coordinador envía </a:t>
            </a:r>
            <a:r>
              <a:rPr lang="es-MX" sz="1200" dirty="0">
                <a:effectLst/>
                <a:latin typeface="Times New Roman"/>
                <a:ea typeface="Times New Roman"/>
              </a:rPr>
              <a:t>hojas de vida  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0" name="13 Rectángulo"/>
          <p:cNvSpPr/>
          <p:nvPr/>
        </p:nvSpPr>
        <p:spPr>
          <a:xfrm>
            <a:off x="2569190" y="7372730"/>
            <a:ext cx="1541780" cy="582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La empresa hace </a:t>
            </a:r>
            <a:r>
              <a:rPr lang="es-MX" sz="1200" dirty="0">
                <a:effectLst/>
                <a:latin typeface="Times New Roman"/>
                <a:ea typeface="Times New Roman"/>
              </a:rPr>
              <a:t>contratación y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nombra </a:t>
            </a:r>
            <a:r>
              <a:rPr lang="es-MX" sz="1200" dirty="0">
                <a:effectLst/>
                <a:latin typeface="Times New Roman"/>
                <a:ea typeface="Times New Roman"/>
              </a:rPr>
              <a:t>asesor 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1" name="30 Rombo"/>
          <p:cNvSpPr/>
          <p:nvPr/>
        </p:nvSpPr>
        <p:spPr>
          <a:xfrm>
            <a:off x="2306618" y="4669205"/>
            <a:ext cx="2066925" cy="89027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Hojas </a:t>
            </a:r>
            <a:r>
              <a:rPr lang="es-MX" sz="1200" dirty="0">
                <a:effectLst/>
                <a:latin typeface="Times New Roman"/>
                <a:ea typeface="Times New Roman"/>
              </a:rPr>
              <a:t>de vida disponible?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3" name="4 Terminador"/>
          <p:cNvSpPr/>
          <p:nvPr/>
        </p:nvSpPr>
        <p:spPr>
          <a:xfrm>
            <a:off x="2871450" y="8230978"/>
            <a:ext cx="937260" cy="373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effectLst/>
                <a:latin typeface="Times New Roman"/>
                <a:ea typeface="Times New Roman"/>
              </a:rPr>
              <a:t>FIN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84" name="Straight Arrow Connector 52"/>
          <p:cNvCxnSpPr/>
          <p:nvPr/>
        </p:nvCxnSpPr>
        <p:spPr>
          <a:xfrm>
            <a:off x="3340080" y="1512635"/>
            <a:ext cx="1" cy="292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54"/>
          <p:cNvCxnSpPr/>
          <p:nvPr/>
        </p:nvCxnSpPr>
        <p:spPr>
          <a:xfrm flipH="1">
            <a:off x="3340080" y="2123059"/>
            <a:ext cx="1" cy="282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1 Rectángulo"/>
          <p:cNvSpPr/>
          <p:nvPr/>
        </p:nvSpPr>
        <p:spPr>
          <a:xfrm>
            <a:off x="4356312" y="2588251"/>
            <a:ext cx="1175374" cy="592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coordinador informa a  la empresa  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89" name="Straight Arrow Connector 59"/>
          <p:cNvCxnSpPr/>
          <p:nvPr/>
        </p:nvCxnSpPr>
        <p:spPr>
          <a:xfrm>
            <a:off x="3340080" y="2771131"/>
            <a:ext cx="1" cy="261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61"/>
          <p:cNvCxnSpPr/>
          <p:nvPr/>
        </p:nvCxnSpPr>
        <p:spPr>
          <a:xfrm flipH="1">
            <a:off x="3340080" y="3923259"/>
            <a:ext cx="1" cy="170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67"/>
          <p:cNvCxnSpPr/>
          <p:nvPr/>
        </p:nvCxnSpPr>
        <p:spPr>
          <a:xfrm>
            <a:off x="3340080" y="4427315"/>
            <a:ext cx="1" cy="241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69"/>
          <p:cNvCxnSpPr/>
          <p:nvPr/>
        </p:nvCxnSpPr>
        <p:spPr>
          <a:xfrm>
            <a:off x="3340080" y="5559475"/>
            <a:ext cx="0" cy="308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71"/>
          <p:cNvCxnSpPr/>
          <p:nvPr/>
        </p:nvCxnSpPr>
        <p:spPr>
          <a:xfrm flipH="1">
            <a:off x="3340080" y="6233904"/>
            <a:ext cx="1" cy="303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73"/>
          <p:cNvCxnSpPr/>
          <p:nvPr/>
        </p:nvCxnSpPr>
        <p:spPr>
          <a:xfrm>
            <a:off x="3340080" y="7148243"/>
            <a:ext cx="0" cy="224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75"/>
          <p:cNvCxnSpPr/>
          <p:nvPr/>
        </p:nvCxnSpPr>
        <p:spPr>
          <a:xfrm>
            <a:off x="3340080" y="7955707"/>
            <a:ext cx="1" cy="265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79"/>
          <p:cNvCxnSpPr>
            <a:stCxn id="65" idx="3"/>
            <a:endCxn id="88" idx="2"/>
          </p:cNvCxnSpPr>
          <p:nvPr/>
        </p:nvCxnSpPr>
        <p:spPr>
          <a:xfrm flipV="1">
            <a:off x="4373543" y="3180828"/>
            <a:ext cx="570456" cy="2972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81"/>
          <p:cNvCxnSpPr>
            <a:stCxn id="88" idx="0"/>
            <a:endCxn id="60" idx="3"/>
          </p:cNvCxnSpPr>
          <p:nvPr/>
        </p:nvCxnSpPr>
        <p:spPr>
          <a:xfrm rot="16200000" flipV="1">
            <a:off x="4227738" y="1871989"/>
            <a:ext cx="599812" cy="8327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54 Rectángulo"/>
          <p:cNvSpPr/>
          <p:nvPr/>
        </p:nvSpPr>
        <p:spPr>
          <a:xfrm>
            <a:off x="2768181" y="3765789"/>
            <a:ext cx="389255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SI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13" name="54 Rectángulo"/>
          <p:cNvSpPr/>
          <p:nvPr/>
        </p:nvSpPr>
        <p:spPr>
          <a:xfrm>
            <a:off x="4115336" y="3578004"/>
            <a:ext cx="422432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NO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15" name="54 Rectángulo"/>
          <p:cNvSpPr/>
          <p:nvPr/>
        </p:nvSpPr>
        <p:spPr>
          <a:xfrm>
            <a:off x="4081674" y="5173261"/>
            <a:ext cx="422432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NO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16" name="54 Rectángulo"/>
          <p:cNvSpPr/>
          <p:nvPr/>
        </p:nvSpPr>
        <p:spPr>
          <a:xfrm>
            <a:off x="2763024" y="5425736"/>
            <a:ext cx="389255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SI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cxnSp>
        <p:nvCxnSpPr>
          <p:cNvPr id="117" name="Elbow Connector 115"/>
          <p:cNvCxnSpPr/>
          <p:nvPr/>
        </p:nvCxnSpPr>
        <p:spPr>
          <a:xfrm flipH="1" flipV="1">
            <a:off x="4081674" y="4253652"/>
            <a:ext cx="274638" cy="853712"/>
          </a:xfrm>
          <a:prstGeom prst="bentConnector3">
            <a:avLst>
              <a:gd name="adj1" fmla="val -832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64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de flecha 47"/>
          <p:cNvCxnSpPr/>
          <p:nvPr/>
        </p:nvCxnSpPr>
        <p:spPr>
          <a:xfrm>
            <a:off x="1658085" y="2812349"/>
            <a:ext cx="1" cy="42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4 Terminador"/>
          <p:cNvSpPr/>
          <p:nvPr/>
        </p:nvSpPr>
        <p:spPr>
          <a:xfrm>
            <a:off x="4712864" y="8497563"/>
            <a:ext cx="937260" cy="373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>
                <a:effectLst/>
                <a:latin typeface="Times New Roman"/>
                <a:ea typeface="Times New Roman"/>
              </a:rPr>
              <a:t>FIN</a:t>
            </a:r>
            <a:endParaRPr lang="es-CO" sz="1200">
              <a:effectLst/>
              <a:latin typeface="Times New Roman"/>
              <a:ea typeface="Times New Roman"/>
            </a:endParaRPr>
          </a:p>
        </p:txBody>
      </p:sp>
      <p:sp>
        <p:nvSpPr>
          <p:cNvPr id="4" name="4 Terminador"/>
          <p:cNvSpPr/>
          <p:nvPr/>
        </p:nvSpPr>
        <p:spPr>
          <a:xfrm>
            <a:off x="1172427" y="1187624"/>
            <a:ext cx="937260" cy="37338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>
                <a:effectLst/>
                <a:latin typeface="Times New Roman"/>
                <a:ea typeface="Times New Roman"/>
              </a:rPr>
              <a:t>INICIO</a:t>
            </a:r>
            <a:endParaRPr lang="es-CO" sz="1200">
              <a:effectLst/>
              <a:latin typeface="Times New Roman"/>
              <a:ea typeface="Times New Roman"/>
            </a:endParaRPr>
          </a:p>
        </p:txBody>
      </p:sp>
      <p:sp>
        <p:nvSpPr>
          <p:cNvPr id="5" name="5 Rombo"/>
          <p:cNvSpPr/>
          <p:nvPr/>
        </p:nvSpPr>
        <p:spPr>
          <a:xfrm>
            <a:off x="607595" y="5500068"/>
            <a:ext cx="2066925" cy="81661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100" dirty="0">
                <a:effectLst/>
                <a:latin typeface="Times New Roman"/>
                <a:ea typeface="Times New Roman"/>
              </a:rPr>
              <a:t>Propuesta </a:t>
            </a:r>
            <a:r>
              <a:rPr lang="es-MX" sz="1100" dirty="0" smtClean="0">
                <a:effectLst/>
                <a:latin typeface="Times New Roman"/>
                <a:ea typeface="Times New Roman"/>
              </a:rPr>
              <a:t>aprobada?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2 Rectángulo"/>
          <p:cNvSpPr/>
          <p:nvPr/>
        </p:nvSpPr>
        <p:spPr>
          <a:xfrm>
            <a:off x="753439" y="3275856"/>
            <a:ext cx="1775236" cy="466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 Comité de Carrera asigna al  asesor  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2 Rectángulo"/>
          <p:cNvSpPr/>
          <p:nvPr/>
        </p:nvSpPr>
        <p:spPr>
          <a:xfrm>
            <a:off x="766846" y="7516727"/>
            <a:ext cx="1765738" cy="830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latin typeface="Times New Roman"/>
                <a:ea typeface="Times New Roman"/>
              </a:rPr>
              <a:t>El estudiante </a:t>
            </a:r>
            <a:r>
              <a:rPr lang="es-MX" sz="1200" dirty="0" smtClean="0">
                <a:latin typeface="Times New Roman"/>
                <a:ea typeface="Times New Roman"/>
              </a:rPr>
              <a:t>hace </a:t>
            </a:r>
            <a:r>
              <a:rPr lang="es-MX" sz="1200" dirty="0">
                <a:latin typeface="Times New Roman"/>
                <a:ea typeface="Times New Roman"/>
              </a:rPr>
              <a:t>un caso SSOFI </a:t>
            </a:r>
            <a:r>
              <a:rPr lang="es-MX" sz="1200" dirty="0" smtClean="0">
                <a:latin typeface="Times New Roman"/>
                <a:ea typeface="Times New Roman"/>
              </a:rPr>
              <a:t>a Asuntos Estudiantiles adjuntando   la Carta Aval</a:t>
            </a:r>
            <a:endParaRPr lang="es-CO" sz="1200" dirty="0">
              <a:latin typeface="Times New Roman"/>
              <a:ea typeface="Times New Roman"/>
            </a:endParaRPr>
          </a:p>
        </p:txBody>
      </p:sp>
      <p:sp>
        <p:nvSpPr>
          <p:cNvPr id="8" name="2 Rectángulo"/>
          <p:cNvSpPr/>
          <p:nvPr/>
        </p:nvSpPr>
        <p:spPr>
          <a:xfrm>
            <a:off x="4424559" y="1855671"/>
            <a:ext cx="1528144" cy="630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estudiante entrega </a:t>
            </a:r>
            <a:r>
              <a:rPr lang="es-MX" sz="1200" dirty="0">
                <a:effectLst/>
                <a:latin typeface="Times New Roman"/>
                <a:ea typeface="Times New Roman"/>
              </a:rPr>
              <a:t>informes 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parciales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2 Rectángulo"/>
          <p:cNvSpPr/>
          <p:nvPr/>
        </p:nvSpPr>
        <p:spPr>
          <a:xfrm>
            <a:off x="4406934" y="2915816"/>
            <a:ext cx="1654076" cy="1124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latin typeface="Times New Roman"/>
                <a:ea typeface="Times New Roman"/>
              </a:rPr>
              <a:t>El estudiante  hace un caso SSOFI a Comité de Carrera  </a:t>
            </a:r>
            <a:r>
              <a:rPr lang="es-MX" sz="1200" dirty="0" smtClean="0">
                <a:latin typeface="Times New Roman"/>
                <a:ea typeface="Times New Roman"/>
              </a:rPr>
              <a:t>adjuntando el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 </a:t>
            </a:r>
            <a:r>
              <a:rPr lang="es-MX" sz="1200" dirty="0">
                <a:effectLst/>
                <a:latin typeface="Times New Roman"/>
                <a:ea typeface="Times New Roman"/>
              </a:rPr>
              <a:t>informe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final</a:t>
            </a:r>
            <a:r>
              <a:rPr lang="es-MX" sz="1200" dirty="0">
                <a:effectLst/>
                <a:latin typeface="Times New Roman"/>
                <a:ea typeface="Times New Roman"/>
              </a:rPr>
              <a:t> 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y las evaluaciones de los asesores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2 Rectángulo"/>
          <p:cNvSpPr/>
          <p:nvPr/>
        </p:nvSpPr>
        <p:spPr>
          <a:xfrm>
            <a:off x="4410287" y="6716701"/>
            <a:ext cx="1542415" cy="543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estudiante </a:t>
            </a:r>
            <a:r>
              <a:rPr lang="es-MX" sz="1200" dirty="0" smtClean="0">
                <a:latin typeface="Times New Roman"/>
                <a:ea typeface="Times New Roman"/>
              </a:rPr>
              <a:t>ha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ce la  </a:t>
            </a:r>
            <a:r>
              <a:rPr lang="es-MX" sz="1200" dirty="0">
                <a:effectLst/>
                <a:latin typeface="Times New Roman"/>
                <a:ea typeface="Times New Roman"/>
              </a:rPr>
              <a:t>sustentación   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2 Rectángulo"/>
          <p:cNvSpPr/>
          <p:nvPr/>
        </p:nvSpPr>
        <p:spPr>
          <a:xfrm>
            <a:off x="4410287" y="7652805"/>
            <a:ext cx="1542415" cy="442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latin typeface="Times New Roman"/>
                <a:ea typeface="Times New Roman"/>
              </a:rPr>
              <a:t>El responsable del curso reporta nota</a:t>
            </a:r>
            <a:endParaRPr lang="es-CO" sz="1200" dirty="0">
              <a:latin typeface="Times New Roman"/>
              <a:ea typeface="Times New Roman"/>
            </a:endParaRPr>
          </a:p>
        </p:txBody>
      </p:sp>
      <p:sp>
        <p:nvSpPr>
          <p:cNvPr id="14" name="2 Rectángulo"/>
          <p:cNvSpPr/>
          <p:nvPr/>
        </p:nvSpPr>
        <p:spPr>
          <a:xfrm>
            <a:off x="869850" y="6634640"/>
            <a:ext cx="1542415" cy="625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latin typeface="Times New Roman"/>
                <a:ea typeface="Times New Roman"/>
              </a:rPr>
              <a:t>El Comité de Carrera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 da Carta Aval</a:t>
            </a:r>
            <a:r>
              <a:rPr lang="es-MX" sz="1200" dirty="0">
                <a:effectLst/>
                <a:latin typeface="Times New Roman"/>
                <a:ea typeface="Times New Roman"/>
              </a:rPr>
              <a:t> 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30 Rombo"/>
          <p:cNvSpPr/>
          <p:nvPr/>
        </p:nvSpPr>
        <p:spPr>
          <a:xfrm>
            <a:off x="4148032" y="4329802"/>
            <a:ext cx="2066925" cy="89027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effectLst/>
                <a:latin typeface="Times New Roman"/>
                <a:ea typeface="Times New Roman"/>
              </a:rPr>
              <a:t>Informe final  avalado?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6" name="2 Rectángulo"/>
          <p:cNvSpPr/>
          <p:nvPr/>
        </p:nvSpPr>
        <p:spPr>
          <a:xfrm>
            <a:off x="4410287" y="5604465"/>
            <a:ext cx="154241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coordinador de prácticas inscribe a la  sustentación</a:t>
            </a:r>
            <a:r>
              <a:rPr lang="es-MX" sz="1200" dirty="0">
                <a:effectLst/>
                <a:latin typeface="Times New Roman"/>
                <a:ea typeface="Times New Roman"/>
              </a:rPr>
              <a:t> 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11561" y="8532440"/>
            <a:ext cx="45872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18" name="Oval 17"/>
          <p:cNvSpPr/>
          <p:nvPr/>
        </p:nvSpPr>
        <p:spPr>
          <a:xfrm>
            <a:off x="4952130" y="1187624"/>
            <a:ext cx="45872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19" name="54 Rectángulo"/>
          <p:cNvSpPr/>
          <p:nvPr/>
        </p:nvSpPr>
        <p:spPr>
          <a:xfrm>
            <a:off x="2246035" y="6004752"/>
            <a:ext cx="422432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NO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0" name="54 Rectángulo"/>
          <p:cNvSpPr/>
          <p:nvPr/>
        </p:nvSpPr>
        <p:spPr>
          <a:xfrm>
            <a:off x="1256484" y="6242620"/>
            <a:ext cx="389255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SI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1" name="54 Rectángulo"/>
          <p:cNvSpPr/>
          <p:nvPr/>
        </p:nvSpPr>
        <p:spPr>
          <a:xfrm>
            <a:off x="2317459" y="2610376"/>
            <a:ext cx="422432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NO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3" name="54 Rectángulo"/>
          <p:cNvSpPr/>
          <p:nvPr/>
        </p:nvSpPr>
        <p:spPr>
          <a:xfrm>
            <a:off x="6082862" y="4886462"/>
            <a:ext cx="422432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NO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4" name="54 Rectángulo"/>
          <p:cNvSpPr/>
          <p:nvPr/>
        </p:nvSpPr>
        <p:spPr>
          <a:xfrm>
            <a:off x="4716344" y="5200293"/>
            <a:ext cx="389255" cy="278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SI</a:t>
            </a:r>
            <a:endParaRPr lang="es-CO" sz="12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cxnSp>
        <p:nvCxnSpPr>
          <p:cNvPr id="26" name="Conector recto de flecha 25"/>
          <p:cNvCxnSpPr/>
          <p:nvPr/>
        </p:nvCxnSpPr>
        <p:spPr>
          <a:xfrm>
            <a:off x="1628800" y="1475656"/>
            <a:ext cx="1" cy="42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1641057" y="6316678"/>
            <a:ext cx="0" cy="317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H="1">
            <a:off x="1641057" y="7164288"/>
            <a:ext cx="1" cy="304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1640925" y="8161442"/>
            <a:ext cx="1" cy="370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>
            <a:off x="5181494" y="5220072"/>
            <a:ext cx="0" cy="384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/>
          <p:nvPr/>
        </p:nvCxnSpPr>
        <p:spPr>
          <a:xfrm>
            <a:off x="5181494" y="6324545"/>
            <a:ext cx="0" cy="392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/>
          <p:nvPr/>
        </p:nvCxnSpPr>
        <p:spPr>
          <a:xfrm>
            <a:off x="5181494" y="7260649"/>
            <a:ext cx="0" cy="392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/>
          <p:nvPr/>
        </p:nvCxnSpPr>
        <p:spPr>
          <a:xfrm flipH="1">
            <a:off x="5181494" y="8095404"/>
            <a:ext cx="1" cy="402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>
            <a:off x="5178142" y="3995936"/>
            <a:ext cx="3353" cy="308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r 54"/>
          <p:cNvCxnSpPr/>
          <p:nvPr/>
        </p:nvCxnSpPr>
        <p:spPr>
          <a:xfrm flipH="1" flipV="1">
            <a:off x="6043240" y="3784946"/>
            <a:ext cx="265608" cy="989083"/>
          </a:xfrm>
          <a:prstGeom prst="bentConnector3">
            <a:avLst>
              <a:gd name="adj1" fmla="val -860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angular 56"/>
          <p:cNvCxnSpPr/>
          <p:nvPr/>
        </p:nvCxnSpPr>
        <p:spPr>
          <a:xfrm flipH="1" flipV="1">
            <a:off x="2594046" y="4824811"/>
            <a:ext cx="145845" cy="1083562"/>
          </a:xfrm>
          <a:prstGeom prst="bentConnector3">
            <a:avLst>
              <a:gd name="adj1" fmla="val -1567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110"/>
          <p:cNvSpPr/>
          <p:nvPr/>
        </p:nvSpPr>
        <p:spPr>
          <a:xfrm>
            <a:off x="260648" y="66087"/>
            <a:ext cx="6244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DIAGRAMA DE </a:t>
            </a:r>
            <a:r>
              <a:rPr lang="es-ES" b="1" dirty="0" smtClean="0"/>
              <a:t>FLUJO PRÁCTICAS ACADÉMICAS</a:t>
            </a:r>
          </a:p>
          <a:p>
            <a:pPr algn="ctr"/>
            <a:r>
              <a:rPr lang="es-ES" b="1" dirty="0" smtClean="0"/>
              <a:t>Formalización de la práctica </a:t>
            </a:r>
            <a:endParaRPr lang="es-CO" dirty="0"/>
          </a:p>
        </p:txBody>
      </p:sp>
      <p:sp>
        <p:nvSpPr>
          <p:cNvPr id="43" name="2 Rectángulo"/>
          <p:cNvSpPr/>
          <p:nvPr/>
        </p:nvSpPr>
        <p:spPr>
          <a:xfrm>
            <a:off x="706205" y="1932169"/>
            <a:ext cx="1903763" cy="100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estudiante  </a:t>
            </a:r>
            <a:r>
              <a:rPr lang="es-MX" sz="1200" dirty="0" smtClean="0">
                <a:latin typeface="Times New Roman"/>
                <a:ea typeface="Times New Roman"/>
              </a:rPr>
              <a:t>hace un caso SSOFI a Comité de Carrera  adjuntando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copia  del contrato, convenio o acta de inicio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2" name="2 Rectángulo"/>
          <p:cNvSpPr/>
          <p:nvPr/>
        </p:nvSpPr>
        <p:spPr>
          <a:xfrm>
            <a:off x="697834" y="4143790"/>
            <a:ext cx="1903763" cy="100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200" dirty="0" smtClean="0">
                <a:effectLst/>
                <a:latin typeface="Times New Roman"/>
                <a:ea typeface="Times New Roman"/>
              </a:rPr>
              <a:t>El estudiante  </a:t>
            </a:r>
            <a:r>
              <a:rPr lang="es-MX" sz="1200" dirty="0" smtClean="0">
                <a:latin typeface="Times New Roman"/>
                <a:ea typeface="Times New Roman"/>
              </a:rPr>
              <a:t>hace un caso a SSOFI Comité de Carrera  adjuntando </a:t>
            </a:r>
            <a:r>
              <a:rPr lang="es-MX" sz="1200" dirty="0" smtClean="0">
                <a:effectLst/>
                <a:latin typeface="Times New Roman"/>
                <a:ea typeface="Times New Roman"/>
              </a:rPr>
              <a:t>la propuesta con aval del asesor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54" name="Conector recto de flecha 53"/>
          <p:cNvCxnSpPr/>
          <p:nvPr/>
        </p:nvCxnSpPr>
        <p:spPr>
          <a:xfrm>
            <a:off x="1663576" y="3716923"/>
            <a:ext cx="1" cy="42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/>
          <p:cNvCxnSpPr/>
          <p:nvPr/>
        </p:nvCxnSpPr>
        <p:spPr>
          <a:xfrm>
            <a:off x="1628800" y="5085075"/>
            <a:ext cx="1" cy="42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>
            <a:off x="5178142" y="1474633"/>
            <a:ext cx="0" cy="392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>
            <a:off x="5195766" y="2486306"/>
            <a:ext cx="0" cy="392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191</Words>
  <Application>Microsoft Office PowerPoint</Application>
  <PresentationFormat>Presentación en pantalla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Mgaviria</dc:creator>
  <cp:lastModifiedBy>CESET - Facultad de Ingeniería</cp:lastModifiedBy>
  <cp:revision>46</cp:revision>
  <dcterms:created xsi:type="dcterms:W3CDTF">2014-11-13T01:53:00Z</dcterms:created>
  <dcterms:modified xsi:type="dcterms:W3CDTF">2017-02-23T20:48:17Z</dcterms:modified>
</cp:coreProperties>
</file>