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3"/>
  </p:notesMasterIdLst>
  <p:sldIdLst>
    <p:sldId id="256" r:id="rId2"/>
    <p:sldId id="257" r:id="rId3"/>
    <p:sldId id="258" r:id="rId4"/>
    <p:sldId id="259" r:id="rId5"/>
    <p:sldId id="260" r:id="rId6"/>
    <p:sldId id="261" r:id="rId7"/>
    <p:sldId id="262" r:id="rId8"/>
    <p:sldId id="263" r:id="rId9"/>
    <p:sldId id="326" r:id="rId10"/>
    <p:sldId id="327" r:id="rId11"/>
    <p:sldId id="329"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328"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53" r:id="rId48"/>
    <p:sldId id="347" r:id="rId49"/>
    <p:sldId id="350" r:id="rId50"/>
    <p:sldId id="351"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5" r:id="rId66"/>
    <p:sldId id="316" r:id="rId67"/>
    <p:sldId id="330" r:id="rId68"/>
    <p:sldId id="331" r:id="rId69"/>
    <p:sldId id="332" r:id="rId70"/>
    <p:sldId id="333" r:id="rId71"/>
    <p:sldId id="334" r:id="rId72"/>
    <p:sldId id="325" r:id="rId73"/>
    <p:sldId id="335" r:id="rId74"/>
    <p:sldId id="341" r:id="rId75"/>
    <p:sldId id="342" r:id="rId76"/>
    <p:sldId id="343" r:id="rId77"/>
    <p:sldId id="344" r:id="rId78"/>
    <p:sldId id="345" r:id="rId79"/>
    <p:sldId id="346" r:id="rId80"/>
    <p:sldId id="336" r:id="rId81"/>
    <p:sldId id="340" r:id="rId82"/>
  </p:sldIdLst>
  <p:sldSz cx="10058400" cy="7772400"/>
  <p:notesSz cx="10058400" cy="77724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16" y="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359275" cy="388938"/>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5697538" y="0"/>
            <a:ext cx="4359275" cy="388938"/>
          </a:xfrm>
          <a:prstGeom prst="rect">
            <a:avLst/>
          </a:prstGeom>
        </p:spPr>
        <p:txBody>
          <a:bodyPr vert="horz" lIns="91440" tIns="45720" rIns="91440" bIns="45720" rtlCol="0"/>
          <a:lstStyle>
            <a:lvl1pPr algn="r">
              <a:defRPr sz="1200"/>
            </a:lvl1pPr>
          </a:lstStyle>
          <a:p>
            <a:fld id="{6FB97F51-5439-468B-8E8D-C70DC25728CA}" type="datetimeFigureOut">
              <a:rPr lang="es-CO" smtClean="0"/>
              <a:t>15/07/2020</a:t>
            </a:fld>
            <a:endParaRPr lang="es-CO"/>
          </a:p>
        </p:txBody>
      </p:sp>
      <p:sp>
        <p:nvSpPr>
          <p:cNvPr id="4" name="3 Marcador de imagen de diapositiva"/>
          <p:cNvSpPr>
            <a:spLocks noGrp="1" noRot="1" noChangeAspect="1"/>
          </p:cNvSpPr>
          <p:nvPr>
            <p:ph type="sldImg" idx="2"/>
          </p:nvPr>
        </p:nvSpPr>
        <p:spPr>
          <a:xfrm>
            <a:off x="3143250" y="582613"/>
            <a:ext cx="3771900" cy="291465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1006475" y="3692525"/>
            <a:ext cx="8045450" cy="3497263"/>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7381875"/>
            <a:ext cx="4359275" cy="388938"/>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5697538" y="7381875"/>
            <a:ext cx="4359275" cy="388938"/>
          </a:xfrm>
          <a:prstGeom prst="rect">
            <a:avLst/>
          </a:prstGeom>
        </p:spPr>
        <p:txBody>
          <a:bodyPr vert="horz" lIns="91440" tIns="45720" rIns="91440" bIns="45720" rtlCol="0" anchor="b"/>
          <a:lstStyle>
            <a:lvl1pPr algn="r">
              <a:defRPr sz="1200"/>
            </a:lvl1pPr>
          </a:lstStyle>
          <a:p>
            <a:fld id="{C40A2E78-9A03-44BF-9D29-BD432A107B61}" type="slidenum">
              <a:rPr lang="es-CO" smtClean="0"/>
              <a:t>‹Nº›</a:t>
            </a:fld>
            <a:endParaRPr lang="es-CO"/>
          </a:p>
        </p:txBody>
      </p:sp>
    </p:spTree>
    <p:extLst>
      <p:ext uri="{BB962C8B-B14F-4D97-AF65-F5344CB8AC3E}">
        <p14:creationId xmlns:p14="http://schemas.microsoft.com/office/powerpoint/2010/main" val="878337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C40A2E78-9A03-44BF-9D29-BD432A107B61}" type="slidenum">
              <a:rPr lang="es-CO" smtClean="0"/>
              <a:t>73</a:t>
            </a:fld>
            <a:endParaRPr lang="es-CO"/>
          </a:p>
        </p:txBody>
      </p:sp>
    </p:spTree>
    <p:extLst>
      <p:ext uri="{BB962C8B-B14F-4D97-AF65-F5344CB8AC3E}">
        <p14:creationId xmlns:p14="http://schemas.microsoft.com/office/powerpoint/2010/main" val="2527535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C40A2E78-9A03-44BF-9D29-BD432A107B61}" type="slidenum">
              <a:rPr lang="es-CO" smtClean="0"/>
              <a:t>74</a:t>
            </a:fld>
            <a:endParaRPr lang="es-CO"/>
          </a:p>
        </p:txBody>
      </p:sp>
    </p:spTree>
    <p:extLst>
      <p:ext uri="{BB962C8B-B14F-4D97-AF65-F5344CB8AC3E}">
        <p14:creationId xmlns:p14="http://schemas.microsoft.com/office/powerpoint/2010/main" val="2527535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C40A2E78-9A03-44BF-9D29-BD432A107B61}" type="slidenum">
              <a:rPr lang="es-CO" smtClean="0"/>
              <a:t>75</a:t>
            </a:fld>
            <a:endParaRPr lang="es-CO"/>
          </a:p>
        </p:txBody>
      </p:sp>
    </p:spTree>
    <p:extLst>
      <p:ext uri="{BB962C8B-B14F-4D97-AF65-F5344CB8AC3E}">
        <p14:creationId xmlns:p14="http://schemas.microsoft.com/office/powerpoint/2010/main" val="2527535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C40A2E78-9A03-44BF-9D29-BD432A107B61}" type="slidenum">
              <a:rPr lang="es-CO" smtClean="0"/>
              <a:t>76</a:t>
            </a:fld>
            <a:endParaRPr lang="es-CO"/>
          </a:p>
        </p:txBody>
      </p:sp>
    </p:spTree>
    <p:extLst>
      <p:ext uri="{BB962C8B-B14F-4D97-AF65-F5344CB8AC3E}">
        <p14:creationId xmlns:p14="http://schemas.microsoft.com/office/powerpoint/2010/main" val="2527535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C40A2E78-9A03-44BF-9D29-BD432A107B61}" type="slidenum">
              <a:rPr lang="es-CO" smtClean="0"/>
              <a:t>77</a:t>
            </a:fld>
            <a:endParaRPr lang="es-CO"/>
          </a:p>
        </p:txBody>
      </p:sp>
    </p:spTree>
    <p:extLst>
      <p:ext uri="{BB962C8B-B14F-4D97-AF65-F5344CB8AC3E}">
        <p14:creationId xmlns:p14="http://schemas.microsoft.com/office/powerpoint/2010/main" val="25275356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C40A2E78-9A03-44BF-9D29-BD432A107B61}" type="slidenum">
              <a:rPr lang="es-CO" smtClean="0"/>
              <a:t>78</a:t>
            </a:fld>
            <a:endParaRPr lang="es-CO"/>
          </a:p>
        </p:txBody>
      </p:sp>
    </p:spTree>
    <p:extLst>
      <p:ext uri="{BB962C8B-B14F-4D97-AF65-F5344CB8AC3E}">
        <p14:creationId xmlns:p14="http://schemas.microsoft.com/office/powerpoint/2010/main" val="2527535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C40A2E78-9A03-44BF-9D29-BD432A107B61}" type="slidenum">
              <a:rPr lang="es-CO" smtClean="0"/>
              <a:t>79</a:t>
            </a:fld>
            <a:endParaRPr lang="es-CO"/>
          </a:p>
        </p:txBody>
      </p:sp>
    </p:spTree>
    <p:extLst>
      <p:ext uri="{BB962C8B-B14F-4D97-AF65-F5344CB8AC3E}">
        <p14:creationId xmlns:p14="http://schemas.microsoft.com/office/powerpoint/2010/main" val="2527535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7/15/2020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800" b="1" i="0">
                <a:solidFill>
                  <a:schemeClr val="bg1"/>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7/15/2020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800" b="1" i="0">
                <a:solidFill>
                  <a:schemeClr val="bg1"/>
                </a:solidFill>
                <a:latin typeface="Times New Roman"/>
                <a:cs typeface="Times New Roman"/>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6" y="1787652"/>
            <a:ext cx="4375404" cy="512978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7/15/2020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800" b="1" i="0">
                <a:solidFill>
                  <a:schemeClr val="bg1"/>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7/15/2020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7/15/2020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027932" y="449580"/>
            <a:ext cx="2001012" cy="719327"/>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884554" y="2971622"/>
            <a:ext cx="8289290" cy="1214754"/>
          </a:xfrm>
          <a:prstGeom prst="rect">
            <a:avLst/>
          </a:prstGeom>
        </p:spPr>
        <p:txBody>
          <a:bodyPr wrap="square" lIns="0" tIns="0" rIns="0" bIns="0">
            <a:spAutoFit/>
          </a:bodyPr>
          <a:lstStyle>
            <a:lvl1pPr>
              <a:defRPr sz="7800" b="1" i="0">
                <a:solidFill>
                  <a:schemeClr val="bg1"/>
                </a:solidFill>
                <a:latin typeface="Times New Roman"/>
                <a:cs typeface="Times New Roman"/>
              </a:defRPr>
            </a:lvl1pPr>
          </a:lstStyle>
          <a:p>
            <a:endParaRPr/>
          </a:p>
        </p:txBody>
      </p:sp>
      <p:sp>
        <p:nvSpPr>
          <p:cNvPr id="3" name="Holder 3"/>
          <p:cNvSpPr>
            <a:spLocks noGrp="1"/>
          </p:cNvSpPr>
          <p:nvPr>
            <p:ph type="body" idx="1"/>
          </p:nvPr>
        </p:nvSpPr>
        <p:spPr>
          <a:xfrm>
            <a:off x="899160" y="2599054"/>
            <a:ext cx="8378825" cy="3963034"/>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419856" y="7228332"/>
            <a:ext cx="3218688" cy="3886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7/15/2020</a:t>
            </a:fld>
            <a:endParaRPr lang="en-US"/>
          </a:p>
        </p:txBody>
      </p:sp>
      <p:sp>
        <p:nvSpPr>
          <p:cNvPr id="6" name="Holder 6"/>
          <p:cNvSpPr>
            <a:spLocks noGrp="1"/>
          </p:cNvSpPr>
          <p:nvPr>
            <p:ph type="sldNum" sz="quarter" idx="7"/>
          </p:nvPr>
        </p:nvSpPr>
        <p:spPr>
          <a:xfrm>
            <a:off x="7242048" y="7228332"/>
            <a:ext cx="2313432" cy="3886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899160" y="1080516"/>
            <a:ext cx="8261604" cy="5705856"/>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09600" y="1600200"/>
            <a:ext cx="8686800" cy="5509200"/>
          </a:xfrm>
          <a:prstGeom prst="rect">
            <a:avLst/>
          </a:prstGeom>
        </p:spPr>
        <p:txBody>
          <a:bodyPr wrap="square">
            <a:spAutoFit/>
          </a:bodyPr>
          <a:lstStyle/>
          <a:p>
            <a:pPr algn="just"/>
            <a:r>
              <a:rPr lang="es-CO" sz="22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El </a:t>
            </a:r>
            <a:r>
              <a:rPr lang="es-CO" sz="2200" b="1" i="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Centro de estudios filosóficos y humanísticos </a:t>
            </a:r>
            <a:r>
              <a:rPr lang="es-CO" sz="22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es un proyecto que se gesta entre el Instituto de Filosofía, la Escuela Interamericana de Bibliotecología y la biblioteca Carlos Gaviria Díaz. El proyecto surge como cumplimiento del compromiso que la universidad adquirió con el testamento de Luis López de Mesa, quien </a:t>
            </a:r>
            <a:r>
              <a:rPr lang="es-CO" sz="2200" dirty="0" smtClean="0">
                <a:solidFill>
                  <a:srgbClr val="222222"/>
                </a:solidFill>
                <a:latin typeface="Times New Roman" panose="02020603050405020304" pitchFamily="18" charset="0"/>
                <a:ea typeface="Calibri" panose="020F0502020204030204" pitchFamily="34" charset="0"/>
                <a:cs typeface="Times New Roman" panose="02020603050405020304" pitchFamily="18" charset="0"/>
              </a:rPr>
              <a:t>donó </a:t>
            </a:r>
            <a:r>
              <a:rPr lang="es-CO" sz="22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a la universidad su biblioteca </a:t>
            </a:r>
            <a:r>
              <a:rPr lang="es-CO" sz="2200" dirty="0" smtClean="0">
                <a:solidFill>
                  <a:srgbClr val="222222"/>
                </a:solidFill>
                <a:latin typeface="Times New Roman" panose="02020603050405020304" pitchFamily="18" charset="0"/>
                <a:ea typeface="Calibri" panose="020F0502020204030204" pitchFamily="34" charset="0"/>
                <a:cs typeface="Times New Roman" panose="02020603050405020304" pitchFamily="18" charset="0"/>
              </a:rPr>
              <a:t>personal, </a:t>
            </a:r>
            <a:r>
              <a:rPr lang="es-CO" sz="22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solicitando a cambio que se creara una </a:t>
            </a:r>
            <a:r>
              <a:rPr lang="es-CO" sz="2200" i="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sala de estudios filosóficos</a:t>
            </a:r>
            <a:r>
              <a:rPr lang="es-CO" sz="22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Dada la iniciativa de la actual administración de la biblioteca de crear colecciones patrimoniales partiendo de las donaciones de las bibliotecas de los profesores recientemente fallecidos Guillermo Hoyos Vásquez, Jairo Escobar Moncada, Carlos Gaviria Díaz y Beatriz Restrepo Gallego, hemos asumido con los otros dos socios el reto de poner a disposición del público un espacio físico en el quinto piso de la biblioteca Carlos Gaviria Díaz para que estas colecciones personales puedan ser consultadas</a:t>
            </a:r>
            <a:r>
              <a:rPr lang="es-CO" sz="2200" dirty="0" smtClean="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s-CO" sz="2200" dirty="0" smtClean="0">
                <a:latin typeface="Times New Roman" panose="02020603050405020304" pitchFamily="18" charset="0"/>
                <a:cs typeface="Times New Roman" panose="02020603050405020304" pitchFamily="18" charset="0"/>
              </a:rPr>
              <a:t>Durante el año 2019 concluyó </a:t>
            </a:r>
            <a:r>
              <a:rPr lang="es-CO" sz="2200" dirty="0">
                <a:latin typeface="Times New Roman" panose="02020603050405020304" pitchFamily="18" charset="0"/>
                <a:cs typeface="Times New Roman" panose="02020603050405020304" pitchFamily="18" charset="0"/>
              </a:rPr>
              <a:t>la clasificación de la biblioteca personal del profesor Guillermo Hoyos </a:t>
            </a:r>
            <a:r>
              <a:rPr lang="es-CO" sz="2200" dirty="0" smtClean="0">
                <a:latin typeface="Times New Roman" panose="02020603050405020304" pitchFamily="18" charset="0"/>
                <a:cs typeface="Times New Roman" panose="02020603050405020304" pitchFamily="18" charset="0"/>
              </a:rPr>
              <a:t>Vásquez. 	Curador: Juan David Gómez</a:t>
            </a:r>
            <a:endParaRPr lang="es-CO"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63092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43000" y="2286000"/>
            <a:ext cx="7924800" cy="2862322"/>
          </a:xfrm>
          <a:prstGeom prst="rect">
            <a:avLst/>
          </a:prstGeom>
        </p:spPr>
        <p:txBody>
          <a:bodyPr wrap="square">
            <a:spAutoFit/>
          </a:bodyPr>
          <a:lstStyle/>
          <a:p>
            <a:pPr algn="just">
              <a:lnSpc>
                <a:spcPct val="150000"/>
              </a:lnSpc>
            </a:pPr>
            <a:r>
              <a:rPr lang="es-CO" sz="2400" dirty="0">
                <a:latin typeface="Times New Roman" pitchFamily="18" charset="0"/>
                <a:ea typeface="Calibri" panose="020F0502020204030204" pitchFamily="34" charset="0"/>
                <a:cs typeface="Times New Roman" pitchFamily="18" charset="0"/>
              </a:rPr>
              <a:t>Es de resaltar el compromiso, tanto de docentes como de estudiantes en la ejecución de </a:t>
            </a:r>
            <a:r>
              <a:rPr lang="es-CO" sz="2400" dirty="0" smtClean="0">
                <a:latin typeface="Times New Roman" pitchFamily="18" charset="0"/>
                <a:ea typeface="Calibri" panose="020F0502020204030204" pitchFamily="34" charset="0"/>
                <a:cs typeface="Times New Roman" pitchFamily="18" charset="0"/>
              </a:rPr>
              <a:t>proyectos </a:t>
            </a:r>
            <a:r>
              <a:rPr lang="es-CO" sz="2400" dirty="0">
                <a:latin typeface="Times New Roman" pitchFamily="18" charset="0"/>
                <a:ea typeface="Calibri" panose="020F0502020204030204" pitchFamily="34" charset="0"/>
                <a:cs typeface="Times New Roman" pitchFamily="18" charset="0"/>
              </a:rPr>
              <a:t>de investigación, cuya comunicación y difusión tienen el apoyo de nuestras revistas </a:t>
            </a:r>
            <a:r>
              <a:rPr lang="es-CO" sz="2400" i="1" dirty="0">
                <a:latin typeface="Times New Roman" pitchFamily="18" charset="0"/>
                <a:ea typeface="Calibri" panose="020F0502020204030204" pitchFamily="34" charset="0"/>
                <a:cs typeface="Times New Roman" pitchFamily="18" charset="0"/>
              </a:rPr>
              <a:t>Estudios de Filosofía</a:t>
            </a:r>
            <a:r>
              <a:rPr lang="es-CO" sz="2400" dirty="0">
                <a:latin typeface="Times New Roman" pitchFamily="18" charset="0"/>
                <a:ea typeface="Calibri" panose="020F0502020204030204" pitchFamily="34" charset="0"/>
                <a:cs typeface="Times New Roman" pitchFamily="18" charset="0"/>
              </a:rPr>
              <a:t> (revista de profesores) y </a:t>
            </a:r>
            <a:r>
              <a:rPr lang="es-CO" sz="2400" i="1" dirty="0">
                <a:latin typeface="Times New Roman" pitchFamily="18" charset="0"/>
                <a:ea typeface="Calibri" panose="020F0502020204030204" pitchFamily="34" charset="0"/>
                <a:cs typeface="Times New Roman" pitchFamily="18" charset="0"/>
              </a:rPr>
              <a:t>Versiones</a:t>
            </a:r>
            <a:r>
              <a:rPr lang="es-CO" sz="2400" dirty="0">
                <a:latin typeface="Times New Roman" pitchFamily="18" charset="0"/>
                <a:ea typeface="Calibri" panose="020F0502020204030204" pitchFamily="34" charset="0"/>
                <a:cs typeface="Times New Roman" pitchFamily="18" charset="0"/>
              </a:rPr>
              <a:t> (revista de estudiantes).</a:t>
            </a:r>
            <a:endParaRPr lang="es-CO" sz="2400" dirty="0">
              <a:latin typeface="Times New Roman" pitchFamily="18" charset="0"/>
              <a:cs typeface="Times New Roman" pitchFamily="18" charset="0"/>
            </a:endParaRPr>
          </a:p>
        </p:txBody>
      </p:sp>
    </p:spTree>
    <p:extLst>
      <p:ext uri="{BB962C8B-B14F-4D97-AF65-F5344CB8AC3E}">
        <p14:creationId xmlns:p14="http://schemas.microsoft.com/office/powerpoint/2010/main" val="2355063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99160" y="2798020"/>
            <a:ext cx="7906384" cy="1727200"/>
          </a:xfrm>
          <a:prstGeom prst="rect">
            <a:avLst/>
          </a:prstGeom>
        </p:spPr>
        <p:txBody>
          <a:bodyPr vert="horz" wrap="square" lIns="0" tIns="0" rIns="0" bIns="0" rtlCol="0">
            <a:spAutoFit/>
          </a:bodyPr>
          <a:lstStyle/>
          <a:p>
            <a:pPr>
              <a:lnSpc>
                <a:spcPts val="5235"/>
              </a:lnSpc>
              <a:tabLst>
                <a:tab pos="6991984" algn="l"/>
              </a:tabLst>
            </a:pPr>
            <a:r>
              <a:rPr sz="4800" b="1" spc="-5" dirty="0">
                <a:latin typeface="Times New Roman"/>
                <a:cs typeface="Times New Roman"/>
              </a:rPr>
              <a:t>Ap</a:t>
            </a:r>
            <a:r>
              <a:rPr sz="4800" b="1" spc="245" dirty="0">
                <a:latin typeface="Times New Roman"/>
                <a:cs typeface="Times New Roman"/>
              </a:rPr>
              <a:t>o</a:t>
            </a:r>
            <a:r>
              <a:rPr sz="4800" b="1" spc="-5" dirty="0">
                <a:latin typeface="Times New Roman"/>
                <a:cs typeface="Times New Roman"/>
              </a:rPr>
              <a:t>rtes</a:t>
            </a:r>
            <a:r>
              <a:rPr sz="4800" b="1" dirty="0">
                <a:latin typeface="Times New Roman"/>
                <a:cs typeface="Times New Roman"/>
              </a:rPr>
              <a:t> más</a:t>
            </a:r>
            <a:r>
              <a:rPr sz="4800" b="1" spc="5" dirty="0">
                <a:latin typeface="Times New Roman"/>
                <a:cs typeface="Times New Roman"/>
              </a:rPr>
              <a:t> </a:t>
            </a:r>
            <a:r>
              <a:rPr sz="4800" b="1" dirty="0">
                <a:latin typeface="Times New Roman"/>
                <a:cs typeface="Times New Roman"/>
              </a:rPr>
              <a:t>significativos	</a:t>
            </a:r>
            <a:r>
              <a:rPr sz="4800" b="1" spc="-5" dirty="0">
                <a:latin typeface="Times New Roman"/>
                <a:cs typeface="Times New Roman"/>
              </a:rPr>
              <a:t>por</a:t>
            </a:r>
            <a:endParaRPr sz="4800">
              <a:latin typeface="Times New Roman"/>
              <a:cs typeface="Times New Roman"/>
            </a:endParaRPr>
          </a:p>
          <a:p>
            <a:pPr>
              <a:lnSpc>
                <a:spcPct val="100000"/>
              </a:lnSpc>
              <a:spcBef>
                <a:spcPts val="2520"/>
              </a:spcBef>
              <a:tabLst>
                <a:tab pos="2623185" algn="l"/>
              </a:tabLst>
            </a:pPr>
            <a:r>
              <a:rPr sz="4800" b="1" spc="-5" dirty="0">
                <a:latin typeface="Times New Roman"/>
                <a:cs typeface="Times New Roman"/>
              </a:rPr>
              <a:t>temáticas	estratégica</a:t>
            </a:r>
            <a:endParaRPr sz="4800">
              <a:latin typeface="Times New Roman"/>
              <a:cs typeface="Times New Roman"/>
            </a:endParaRPr>
          </a:p>
        </p:txBody>
      </p:sp>
      <p:sp>
        <p:nvSpPr>
          <p:cNvPr id="3" name="object 3"/>
          <p:cNvSpPr/>
          <p:nvPr/>
        </p:nvSpPr>
        <p:spPr>
          <a:xfrm>
            <a:off x="0" y="2878240"/>
            <a:ext cx="10049510" cy="2394585"/>
          </a:xfrm>
          <a:custGeom>
            <a:avLst/>
            <a:gdLst/>
            <a:ahLst/>
            <a:cxnLst/>
            <a:rect l="l" t="t" r="r" b="b"/>
            <a:pathLst>
              <a:path w="10049510" h="2394585">
                <a:moveTo>
                  <a:pt x="0" y="2394077"/>
                </a:moveTo>
                <a:lnTo>
                  <a:pt x="10049256" y="2394077"/>
                </a:lnTo>
                <a:lnTo>
                  <a:pt x="10049256" y="0"/>
                </a:lnTo>
                <a:lnTo>
                  <a:pt x="0" y="0"/>
                </a:lnTo>
                <a:lnTo>
                  <a:pt x="0" y="2394077"/>
                </a:lnTo>
                <a:close/>
              </a:path>
            </a:pathLst>
          </a:custGeom>
          <a:solidFill>
            <a:srgbClr val="2E663B"/>
          </a:solidFill>
        </p:spPr>
        <p:txBody>
          <a:bodyPr wrap="square" lIns="0" tIns="0" rIns="0" bIns="0" rtlCol="0"/>
          <a:lstStyle/>
          <a:p>
            <a:endParaRPr/>
          </a:p>
        </p:txBody>
      </p:sp>
      <p:sp>
        <p:nvSpPr>
          <p:cNvPr id="5" name="CuadroTexto 4"/>
          <p:cNvSpPr txBox="1"/>
          <p:nvPr/>
        </p:nvSpPr>
        <p:spPr>
          <a:xfrm>
            <a:off x="300355" y="3352257"/>
            <a:ext cx="9448800" cy="1446550"/>
          </a:xfrm>
          <a:prstGeom prst="rect">
            <a:avLst/>
          </a:prstGeom>
          <a:noFill/>
        </p:spPr>
        <p:txBody>
          <a:bodyPr wrap="square" rtlCol="0">
            <a:spAutoFit/>
          </a:bodyPr>
          <a:lstStyle/>
          <a:p>
            <a:pPr algn="ctr"/>
            <a:r>
              <a:rPr lang="es-CO" sz="4400" b="1" dirty="0" smtClean="0">
                <a:solidFill>
                  <a:schemeClr val="bg1"/>
                </a:solidFill>
                <a:latin typeface="Carlito"/>
              </a:rPr>
              <a:t>Aportes  más significativos por temáticas estratégicas </a:t>
            </a:r>
            <a:endParaRPr lang="es-CO" sz="4400" b="1" dirty="0">
              <a:solidFill>
                <a:schemeClr val="bg1"/>
              </a:solidFill>
              <a:latin typeface="Carlito"/>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251327" y="3059537"/>
            <a:ext cx="3556000" cy="1013460"/>
          </a:xfrm>
          <a:prstGeom prst="rect">
            <a:avLst/>
          </a:prstGeom>
        </p:spPr>
        <p:txBody>
          <a:bodyPr vert="horz" wrap="square" lIns="0" tIns="0" rIns="0" bIns="0" rtlCol="0">
            <a:spAutoFit/>
          </a:bodyPr>
          <a:lstStyle/>
          <a:p>
            <a:pPr>
              <a:lnSpc>
                <a:spcPts val="7859"/>
              </a:lnSpc>
            </a:pPr>
            <a:r>
              <a:rPr sz="7200" b="1" dirty="0">
                <a:latin typeface="Times New Roman"/>
                <a:cs typeface="Times New Roman"/>
              </a:rPr>
              <a:t>Docencia</a:t>
            </a:r>
            <a:endParaRPr sz="7200">
              <a:latin typeface="Times New Roman"/>
              <a:cs typeface="Times New Roman"/>
            </a:endParaRPr>
          </a:p>
        </p:txBody>
      </p:sp>
      <p:sp>
        <p:nvSpPr>
          <p:cNvPr id="3" name="object 3"/>
          <p:cNvSpPr/>
          <p:nvPr/>
        </p:nvSpPr>
        <p:spPr>
          <a:xfrm>
            <a:off x="-15240" y="3059537"/>
            <a:ext cx="10006965" cy="2470785"/>
          </a:xfrm>
          <a:custGeom>
            <a:avLst/>
            <a:gdLst/>
            <a:ahLst/>
            <a:cxnLst/>
            <a:rect l="l" t="t" r="r" b="b"/>
            <a:pathLst>
              <a:path w="10006965" h="2470785">
                <a:moveTo>
                  <a:pt x="10006584" y="76200"/>
                </a:moveTo>
                <a:lnTo>
                  <a:pt x="9988296" y="76200"/>
                </a:lnTo>
                <a:lnTo>
                  <a:pt x="9988296" y="0"/>
                </a:lnTo>
                <a:lnTo>
                  <a:pt x="35052" y="0"/>
                </a:lnTo>
                <a:lnTo>
                  <a:pt x="35052" y="76200"/>
                </a:lnTo>
                <a:lnTo>
                  <a:pt x="0" y="76200"/>
                </a:lnTo>
                <a:lnTo>
                  <a:pt x="0" y="2470264"/>
                </a:lnTo>
                <a:lnTo>
                  <a:pt x="10006584" y="2470264"/>
                </a:lnTo>
                <a:lnTo>
                  <a:pt x="10006584" y="76200"/>
                </a:lnTo>
                <a:close/>
              </a:path>
            </a:pathLst>
          </a:custGeom>
          <a:solidFill>
            <a:srgbClr val="2E663B"/>
          </a:solidFill>
        </p:spPr>
        <p:txBody>
          <a:bodyPr wrap="square" lIns="0" tIns="0" rIns="0" bIns="0" rtlCol="0"/>
          <a:lstStyle/>
          <a:p>
            <a:endParaRPr/>
          </a:p>
        </p:txBody>
      </p:sp>
      <p:sp>
        <p:nvSpPr>
          <p:cNvPr id="4" name="object 4"/>
          <p:cNvSpPr txBox="1">
            <a:spLocks noGrp="1"/>
          </p:cNvSpPr>
          <p:nvPr>
            <p:ph type="title"/>
          </p:nvPr>
        </p:nvSpPr>
        <p:spPr>
          <a:xfrm>
            <a:off x="51816" y="3466420"/>
            <a:ext cx="10006965" cy="1213153"/>
          </a:xfrm>
          <a:prstGeom prst="rect">
            <a:avLst/>
          </a:prstGeom>
        </p:spPr>
        <p:txBody>
          <a:bodyPr vert="horz" wrap="square" lIns="0" tIns="12700" rIns="0" bIns="0" rtlCol="0">
            <a:spAutoFit/>
          </a:bodyPr>
          <a:lstStyle/>
          <a:p>
            <a:pPr marL="12700" algn="ctr">
              <a:lnSpc>
                <a:spcPct val="100000"/>
              </a:lnSpc>
              <a:spcBef>
                <a:spcPts val="100"/>
              </a:spcBef>
            </a:pPr>
            <a:r>
              <a:rPr spc="-5" dirty="0" err="1" smtClean="0">
                <a:latin typeface="Carlito"/>
                <a:cs typeface="Carlito"/>
              </a:rPr>
              <a:t>Docenci</a:t>
            </a:r>
            <a:r>
              <a:rPr lang="es-CO" spc="-5" dirty="0" smtClean="0">
                <a:latin typeface="Carlito"/>
                <a:cs typeface="Carlito"/>
              </a:rPr>
              <a:t>a</a:t>
            </a:r>
            <a:endParaRPr spc="-5" dirty="0">
              <a:latin typeface="Carlito"/>
              <a:cs typeface="Carlito"/>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838200"/>
            <a:ext cx="1244600" cy="391160"/>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000000"/>
                </a:solidFill>
              </a:rPr>
              <a:t>Pregrado</a:t>
            </a:r>
            <a:endParaRPr sz="2400" dirty="0"/>
          </a:p>
        </p:txBody>
      </p:sp>
      <p:graphicFrame>
        <p:nvGraphicFramePr>
          <p:cNvPr id="3" name="object 3"/>
          <p:cNvGraphicFramePr>
            <a:graphicFrameLocks noGrp="1"/>
          </p:cNvGraphicFramePr>
          <p:nvPr>
            <p:extLst>
              <p:ext uri="{D42A27DB-BD31-4B8C-83A1-F6EECF244321}">
                <p14:modId xmlns:p14="http://schemas.microsoft.com/office/powerpoint/2010/main" val="1267497153"/>
              </p:ext>
            </p:extLst>
          </p:nvPr>
        </p:nvGraphicFramePr>
        <p:xfrm>
          <a:off x="304800" y="1371600"/>
          <a:ext cx="9525000" cy="6288490"/>
        </p:xfrm>
        <a:graphic>
          <a:graphicData uri="http://schemas.openxmlformats.org/drawingml/2006/table">
            <a:tbl>
              <a:tblPr firstRow="1" bandRow="1">
                <a:tableStyleId>{2D5ABB26-0587-4C30-8999-92F81FD0307C}</a:tableStyleId>
              </a:tblPr>
              <a:tblGrid>
                <a:gridCol w="1752600"/>
                <a:gridCol w="1447800"/>
                <a:gridCol w="2743200"/>
                <a:gridCol w="1856400"/>
                <a:gridCol w="1725000"/>
              </a:tblGrid>
              <a:tr h="1066800">
                <a:tc>
                  <a:txBody>
                    <a:bodyPr/>
                    <a:lstStyle/>
                    <a:p>
                      <a:pPr marL="69850">
                        <a:lnSpc>
                          <a:spcPts val="1380"/>
                        </a:lnSpc>
                      </a:pPr>
                      <a:r>
                        <a:rPr sz="1600" b="1" spc="-5" dirty="0">
                          <a:latin typeface="Times New Roman"/>
                          <a:cs typeface="Times New Roman"/>
                        </a:rPr>
                        <a:t>DENOMINACIÓN</a:t>
                      </a:r>
                      <a:endParaRPr sz="1600" dirty="0">
                        <a:latin typeface="Times New Roman"/>
                        <a:cs typeface="Times New Roman"/>
                      </a:endParaRPr>
                    </a:p>
                    <a:p>
                      <a:pPr marL="69850">
                        <a:lnSpc>
                          <a:spcPct val="100000"/>
                        </a:lnSpc>
                        <a:spcBef>
                          <a:spcPts val="620"/>
                        </a:spcBef>
                      </a:pPr>
                      <a:r>
                        <a:rPr sz="1600" b="1" spc="-5" dirty="0">
                          <a:latin typeface="Times New Roman"/>
                          <a:cs typeface="Times New Roman"/>
                        </a:rPr>
                        <a:t>DEL APORTE</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8580">
                        <a:lnSpc>
                          <a:spcPts val="1380"/>
                        </a:lnSpc>
                      </a:pPr>
                      <a:r>
                        <a:rPr sz="1600" b="1" spc="-5" dirty="0">
                          <a:latin typeface="Times New Roman"/>
                          <a:cs typeface="Times New Roman"/>
                        </a:rPr>
                        <a:t>Producto </a:t>
                      </a:r>
                      <a:r>
                        <a:rPr sz="1600" b="1" dirty="0">
                          <a:latin typeface="Times New Roman"/>
                          <a:cs typeface="Times New Roman"/>
                        </a:rPr>
                        <a:t>o</a:t>
                      </a:r>
                      <a:r>
                        <a:rPr sz="1600" b="1" spc="40" dirty="0">
                          <a:latin typeface="Times New Roman"/>
                          <a:cs typeface="Times New Roman"/>
                        </a:rPr>
                        <a:t> </a:t>
                      </a:r>
                      <a:r>
                        <a:rPr sz="1600" b="1" dirty="0" err="1" smtClean="0">
                          <a:latin typeface="Times New Roman"/>
                          <a:cs typeface="Times New Roman"/>
                        </a:rPr>
                        <a:t>servicio</a:t>
                      </a:r>
                      <a:endParaRPr lang="es-CO" sz="1600" b="1" dirty="0" smtClean="0">
                        <a:latin typeface="Times New Roman"/>
                        <a:cs typeface="Times New Roman"/>
                      </a:endParaRPr>
                    </a:p>
                    <a:p>
                      <a:pPr marL="68580">
                        <a:lnSpc>
                          <a:spcPts val="1380"/>
                        </a:lnSpc>
                      </a:pPr>
                      <a:r>
                        <a:rPr sz="1600" b="1" spc="-5" dirty="0" err="1" smtClean="0">
                          <a:latin typeface="Times New Roman"/>
                          <a:cs typeface="Times New Roman"/>
                        </a:rPr>
                        <a:t>generado</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7945">
                        <a:lnSpc>
                          <a:spcPts val="1380"/>
                        </a:lnSpc>
                        <a:tabLst>
                          <a:tab pos="1132840" algn="l"/>
                          <a:tab pos="1560830" algn="l"/>
                        </a:tabLst>
                      </a:pPr>
                      <a:r>
                        <a:rPr sz="1600" b="1" spc="-5" dirty="0">
                          <a:latin typeface="Times New Roman"/>
                          <a:cs typeface="Times New Roman"/>
                        </a:rPr>
                        <a:t>Resultados	</a:t>
                      </a:r>
                      <a:r>
                        <a:rPr sz="1600" b="1" dirty="0">
                          <a:latin typeface="Times New Roman"/>
                          <a:cs typeface="Times New Roman"/>
                        </a:rPr>
                        <a:t>y	</a:t>
                      </a:r>
                      <a:r>
                        <a:rPr sz="1600" b="1" spc="-5" dirty="0">
                          <a:latin typeface="Times New Roman"/>
                          <a:cs typeface="Times New Roman"/>
                        </a:rPr>
                        <a:t>efectos</a:t>
                      </a:r>
                      <a:endParaRPr sz="1600" dirty="0">
                        <a:latin typeface="Times New Roman"/>
                        <a:cs typeface="Times New Roman"/>
                      </a:endParaRPr>
                    </a:p>
                    <a:p>
                      <a:pPr marL="67945">
                        <a:lnSpc>
                          <a:spcPct val="100000"/>
                        </a:lnSpc>
                        <a:spcBef>
                          <a:spcPts val="620"/>
                        </a:spcBef>
                      </a:pPr>
                      <a:r>
                        <a:rPr sz="1600" b="1" spc="-5" dirty="0">
                          <a:latin typeface="Times New Roman"/>
                          <a:cs typeface="Times New Roman"/>
                        </a:rPr>
                        <a:t>(impactos) en </a:t>
                      </a:r>
                      <a:r>
                        <a:rPr sz="1600" b="1" dirty="0">
                          <a:latin typeface="Times New Roman"/>
                          <a:cs typeface="Times New Roman"/>
                        </a:rPr>
                        <a:t>la</a:t>
                      </a:r>
                      <a:r>
                        <a:rPr sz="1600" b="1" spc="-15" dirty="0">
                          <a:latin typeface="Times New Roman"/>
                          <a:cs typeface="Times New Roman"/>
                        </a:rPr>
                        <a:t> </a:t>
                      </a:r>
                      <a:r>
                        <a:rPr sz="1600" b="1" dirty="0">
                          <a:latin typeface="Times New Roman"/>
                          <a:cs typeface="Times New Roman"/>
                        </a:rPr>
                        <a:t>sociedad.</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7945">
                        <a:lnSpc>
                          <a:spcPts val="1380"/>
                        </a:lnSpc>
                      </a:pPr>
                      <a:r>
                        <a:rPr sz="1600" b="1" spc="-5" dirty="0">
                          <a:latin typeface="Times New Roman"/>
                          <a:cs typeface="Times New Roman"/>
                        </a:rPr>
                        <a:t>Población</a:t>
                      </a:r>
                      <a:endParaRPr sz="1600" dirty="0">
                        <a:latin typeface="Times New Roman"/>
                        <a:cs typeface="Times New Roman"/>
                      </a:endParaRPr>
                    </a:p>
                    <a:p>
                      <a:pPr marL="67945">
                        <a:lnSpc>
                          <a:spcPct val="100000"/>
                        </a:lnSpc>
                        <a:spcBef>
                          <a:spcPts val="620"/>
                        </a:spcBef>
                      </a:pPr>
                      <a:r>
                        <a:rPr sz="1600" b="1" spc="-5" dirty="0">
                          <a:latin typeface="Times New Roman"/>
                          <a:cs typeface="Times New Roman"/>
                        </a:rPr>
                        <a:t>beneficiada</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7945">
                        <a:lnSpc>
                          <a:spcPts val="1380"/>
                        </a:lnSpc>
                      </a:pPr>
                      <a:r>
                        <a:rPr sz="1600" b="1" spc="-5" dirty="0">
                          <a:latin typeface="Times New Roman"/>
                          <a:cs typeface="Times New Roman"/>
                        </a:rPr>
                        <a:t>Cooperantes:</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r>
              <a:tr h="5221690">
                <a:tc>
                  <a:txBody>
                    <a:bodyPr/>
                    <a:lstStyle/>
                    <a:p>
                      <a:pPr marL="69850">
                        <a:lnSpc>
                          <a:spcPct val="100000"/>
                        </a:lnSpc>
                        <a:tabLst>
                          <a:tab pos="1224280" algn="l"/>
                        </a:tabLst>
                      </a:pPr>
                      <a:r>
                        <a:rPr sz="2000" spc="-5" dirty="0">
                          <a:latin typeface="Times New Roman"/>
                          <a:cs typeface="Times New Roman"/>
                        </a:rPr>
                        <a:t>Programas	</a:t>
                      </a:r>
                      <a:r>
                        <a:rPr sz="2000" dirty="0">
                          <a:latin typeface="Times New Roman"/>
                          <a:cs typeface="Times New Roman"/>
                        </a:rPr>
                        <a:t>de</a:t>
                      </a:r>
                    </a:p>
                    <a:p>
                      <a:pPr marL="69850">
                        <a:lnSpc>
                          <a:spcPct val="100000"/>
                        </a:lnSpc>
                        <a:spcBef>
                          <a:spcPts val="625"/>
                        </a:spcBef>
                      </a:pPr>
                      <a:r>
                        <a:rPr sz="2000" spc="-5" dirty="0">
                          <a:latin typeface="Times New Roman"/>
                          <a:cs typeface="Times New Roman"/>
                        </a:rPr>
                        <a:t>pregrado</a:t>
                      </a:r>
                      <a:endParaRPr sz="20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8580">
                        <a:lnSpc>
                          <a:spcPct val="100000"/>
                        </a:lnSpc>
                        <a:tabLst>
                          <a:tab pos="1296035" algn="l"/>
                        </a:tabLst>
                      </a:pPr>
                      <a:r>
                        <a:rPr sz="2000" spc="-5" dirty="0">
                          <a:latin typeface="Times New Roman"/>
                          <a:cs typeface="Times New Roman"/>
                        </a:rPr>
                        <a:t>Filosofía	</a:t>
                      </a:r>
                      <a:r>
                        <a:rPr sz="2000" dirty="0" smtClean="0">
                          <a:latin typeface="Times New Roman"/>
                          <a:cs typeface="Times New Roman"/>
                        </a:rPr>
                        <a:t>y</a:t>
                      </a:r>
                      <a:endParaRPr lang="es-CO" sz="2000" dirty="0" smtClean="0">
                        <a:latin typeface="Times New Roman"/>
                        <a:cs typeface="Times New Roman"/>
                      </a:endParaRPr>
                    </a:p>
                    <a:p>
                      <a:pPr marL="68580">
                        <a:lnSpc>
                          <a:spcPct val="100000"/>
                        </a:lnSpc>
                        <a:tabLst>
                          <a:tab pos="1296035" algn="l"/>
                        </a:tabLst>
                      </a:pPr>
                      <a:endParaRPr sz="2000" dirty="0">
                        <a:latin typeface="Times New Roman"/>
                        <a:cs typeface="Times New Roman"/>
                      </a:endParaRPr>
                    </a:p>
                    <a:p>
                      <a:pPr marL="68580" marR="62865">
                        <a:lnSpc>
                          <a:spcPct val="100000"/>
                        </a:lnSpc>
                        <a:spcBef>
                          <a:spcPts val="160"/>
                        </a:spcBef>
                        <a:tabLst>
                          <a:tab pos="1226185" algn="l"/>
                        </a:tabLst>
                      </a:pPr>
                      <a:r>
                        <a:rPr sz="2000" spc="-15" dirty="0" err="1" smtClean="0">
                          <a:latin typeface="Times New Roman"/>
                          <a:cs typeface="Times New Roman"/>
                        </a:rPr>
                        <a:t>L</a:t>
                      </a:r>
                      <a:r>
                        <a:rPr sz="2000" dirty="0" err="1" smtClean="0">
                          <a:latin typeface="Times New Roman"/>
                          <a:cs typeface="Times New Roman"/>
                        </a:rPr>
                        <a:t>i</a:t>
                      </a:r>
                      <a:r>
                        <a:rPr sz="2000" spc="5" dirty="0" err="1" smtClean="0">
                          <a:latin typeface="Times New Roman"/>
                          <a:cs typeface="Times New Roman"/>
                        </a:rPr>
                        <a:t>c</a:t>
                      </a:r>
                      <a:r>
                        <a:rPr sz="2000" spc="-5" dirty="0" err="1" smtClean="0">
                          <a:latin typeface="Times New Roman"/>
                          <a:cs typeface="Times New Roman"/>
                        </a:rPr>
                        <a:t>e</a:t>
                      </a:r>
                      <a:r>
                        <a:rPr sz="2000" dirty="0" err="1" smtClean="0">
                          <a:latin typeface="Times New Roman"/>
                          <a:cs typeface="Times New Roman"/>
                        </a:rPr>
                        <a:t>n</a:t>
                      </a:r>
                      <a:r>
                        <a:rPr sz="2000" spc="-5" dirty="0" err="1" smtClean="0">
                          <a:latin typeface="Times New Roman"/>
                          <a:cs typeface="Times New Roman"/>
                        </a:rPr>
                        <a:t>c</a:t>
                      </a:r>
                      <a:r>
                        <a:rPr sz="2000" dirty="0" err="1" smtClean="0">
                          <a:latin typeface="Times New Roman"/>
                          <a:cs typeface="Times New Roman"/>
                        </a:rPr>
                        <a:t>iatu</a:t>
                      </a:r>
                      <a:r>
                        <a:rPr sz="2000" spc="5" dirty="0" err="1" smtClean="0">
                          <a:latin typeface="Times New Roman"/>
                          <a:cs typeface="Times New Roman"/>
                        </a:rPr>
                        <a:t>r</a:t>
                      </a:r>
                      <a:r>
                        <a:rPr sz="2000" dirty="0" err="1" smtClean="0">
                          <a:latin typeface="Times New Roman"/>
                          <a:cs typeface="Times New Roman"/>
                        </a:rPr>
                        <a:t>a</a:t>
                      </a:r>
                      <a:r>
                        <a:rPr sz="2000" spc="-5" dirty="0" err="1" smtClean="0">
                          <a:latin typeface="Times New Roman"/>
                          <a:cs typeface="Times New Roman"/>
                        </a:rPr>
                        <a:t>e</a:t>
                      </a:r>
                      <a:r>
                        <a:rPr sz="2000" dirty="0" err="1" smtClean="0">
                          <a:latin typeface="Times New Roman"/>
                          <a:cs typeface="Times New Roman"/>
                        </a:rPr>
                        <a:t>n</a:t>
                      </a:r>
                      <a:r>
                        <a:rPr sz="2000" dirty="0" smtClean="0">
                          <a:latin typeface="Times New Roman"/>
                          <a:cs typeface="Times New Roman"/>
                        </a:rPr>
                        <a:t>  </a:t>
                      </a:r>
                      <a:r>
                        <a:rPr sz="2000" spc="-5" dirty="0">
                          <a:latin typeface="Times New Roman"/>
                          <a:cs typeface="Times New Roman"/>
                        </a:rPr>
                        <a:t>Filosofía</a:t>
                      </a:r>
                      <a:endParaRPr sz="20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gn="just">
                        <a:lnSpc>
                          <a:spcPct val="100000"/>
                        </a:lnSpc>
                      </a:pPr>
                      <a:r>
                        <a:rPr sz="1800" dirty="0">
                          <a:latin typeface="Times New Roman"/>
                          <a:cs typeface="Times New Roman"/>
                        </a:rPr>
                        <a:t>i)      </a:t>
                      </a:r>
                      <a:r>
                        <a:rPr sz="1800" spc="-5" dirty="0">
                          <a:latin typeface="Times New Roman"/>
                          <a:cs typeface="Times New Roman"/>
                        </a:rPr>
                        <a:t>Se      </a:t>
                      </a:r>
                      <a:r>
                        <a:rPr sz="1800" spc="-5" dirty="0" err="1">
                          <a:latin typeface="Times New Roman"/>
                          <a:cs typeface="Times New Roman"/>
                        </a:rPr>
                        <a:t>continúa</a:t>
                      </a:r>
                      <a:r>
                        <a:rPr sz="1800" spc="-5" dirty="0">
                          <a:latin typeface="Times New Roman"/>
                          <a:cs typeface="Times New Roman"/>
                        </a:rPr>
                        <a:t>      </a:t>
                      </a:r>
                      <a:r>
                        <a:rPr sz="1800" spc="-5" dirty="0" smtClean="0">
                          <a:latin typeface="Times New Roman"/>
                          <a:cs typeface="Times New Roman"/>
                        </a:rPr>
                        <a:t>con</a:t>
                      </a:r>
                      <a:endParaRPr sz="1800" dirty="0">
                        <a:latin typeface="Times New Roman"/>
                        <a:cs typeface="Times New Roman"/>
                      </a:endParaRPr>
                    </a:p>
                    <a:p>
                      <a:pPr marL="67945" algn="just">
                        <a:lnSpc>
                          <a:spcPct val="100000"/>
                        </a:lnSpc>
                        <a:spcBef>
                          <a:spcPts val="625"/>
                        </a:spcBef>
                      </a:pPr>
                      <a:r>
                        <a:rPr lang="es-CO" sz="1800" spc="-5" baseline="0" dirty="0" smtClean="0">
                          <a:latin typeface="Times New Roman"/>
                          <a:cs typeface="Times New Roman"/>
                        </a:rPr>
                        <a:t> l</a:t>
                      </a:r>
                      <a:r>
                        <a:rPr sz="1800" spc="-5" dirty="0" err="1" smtClean="0">
                          <a:latin typeface="Times New Roman"/>
                          <a:cs typeface="Times New Roman"/>
                        </a:rPr>
                        <a:t>os</a:t>
                      </a:r>
                      <a:r>
                        <a:rPr lang="es-CO" sz="1800" spc="-5" dirty="0" smtClean="0">
                          <a:latin typeface="Times New Roman"/>
                          <a:cs typeface="Times New Roman"/>
                        </a:rPr>
                        <a:t> </a:t>
                      </a:r>
                      <a:r>
                        <a:rPr sz="1800" spc="-5" dirty="0" smtClean="0">
                          <a:latin typeface="Times New Roman"/>
                          <a:cs typeface="Times New Roman"/>
                        </a:rPr>
                        <a:t> </a:t>
                      </a:r>
                      <a:r>
                        <a:rPr sz="1800" spc="-5" dirty="0" err="1">
                          <a:latin typeface="Times New Roman"/>
                          <a:cs typeface="Times New Roman"/>
                        </a:rPr>
                        <a:t>programas</a:t>
                      </a:r>
                      <a:r>
                        <a:rPr sz="1800" spc="-125" dirty="0">
                          <a:latin typeface="Times New Roman"/>
                          <a:cs typeface="Times New Roman"/>
                        </a:rPr>
                        <a:t> </a:t>
                      </a:r>
                      <a:r>
                        <a:rPr lang="es-CO" sz="1800" spc="-125" dirty="0" smtClean="0">
                          <a:latin typeface="Times New Roman"/>
                          <a:cs typeface="Times New Roman"/>
                        </a:rPr>
                        <a:t>.</a:t>
                      </a:r>
                    </a:p>
                    <a:p>
                      <a:pPr marL="67945" algn="just">
                        <a:lnSpc>
                          <a:spcPct val="100000"/>
                        </a:lnSpc>
                        <a:spcBef>
                          <a:spcPts val="625"/>
                        </a:spcBef>
                      </a:pPr>
                      <a:endParaRPr lang="es-CO" sz="1600" spc="-125" dirty="0" smtClean="0">
                        <a:latin typeface="Times New Roman"/>
                        <a:cs typeface="Times New Roman"/>
                      </a:endParaRPr>
                    </a:p>
                    <a:p>
                      <a:pPr marL="67945" algn="l">
                        <a:lnSpc>
                          <a:spcPct val="100000"/>
                        </a:lnSpc>
                        <a:spcBef>
                          <a:spcPts val="625"/>
                        </a:spcBef>
                      </a:pPr>
                      <a:r>
                        <a:rPr sz="1600" dirty="0" smtClean="0">
                          <a:latin typeface="Times New Roman"/>
                          <a:cs typeface="Times New Roman"/>
                        </a:rPr>
                        <a:t>ii)</a:t>
                      </a:r>
                      <a:r>
                        <a:rPr lang="es-CO" sz="1600" baseline="0" dirty="0" smtClean="0">
                          <a:latin typeface="Times New Roman"/>
                          <a:cs typeface="Times New Roman"/>
                        </a:rPr>
                        <a:t> </a:t>
                      </a:r>
                      <a:r>
                        <a:rPr sz="1600" spc="-10" dirty="0" smtClean="0">
                          <a:latin typeface="Times New Roman"/>
                          <a:cs typeface="Times New Roman"/>
                        </a:rPr>
                        <a:t>Los </a:t>
                      </a:r>
                      <a:r>
                        <a:rPr sz="1600" spc="-5" dirty="0">
                          <a:latin typeface="Times New Roman"/>
                          <a:cs typeface="Times New Roman"/>
                        </a:rPr>
                        <a:t>estudiantes </a:t>
                      </a:r>
                      <a:r>
                        <a:rPr sz="1600" dirty="0">
                          <a:latin typeface="Times New Roman"/>
                          <a:cs typeface="Times New Roman"/>
                        </a:rPr>
                        <a:t>reciben  </a:t>
                      </a:r>
                      <a:r>
                        <a:rPr sz="1600" spc="-5" dirty="0">
                          <a:latin typeface="Times New Roman"/>
                          <a:cs typeface="Times New Roman"/>
                        </a:rPr>
                        <a:t>formación en filosofía, en  pedagogía </a:t>
                      </a:r>
                      <a:r>
                        <a:rPr sz="1600" dirty="0">
                          <a:latin typeface="Times New Roman"/>
                          <a:cs typeface="Times New Roman"/>
                        </a:rPr>
                        <a:t>y </a:t>
                      </a:r>
                      <a:r>
                        <a:rPr sz="1600" spc="-5" dirty="0">
                          <a:latin typeface="Times New Roman"/>
                          <a:cs typeface="Times New Roman"/>
                        </a:rPr>
                        <a:t>en lenguas.  </a:t>
                      </a:r>
                      <a:r>
                        <a:rPr sz="1600" dirty="0" err="1" smtClean="0">
                          <a:latin typeface="Times New Roman"/>
                          <a:cs typeface="Times New Roman"/>
                        </a:rPr>
                        <a:t>Ad</a:t>
                      </a:r>
                      <a:r>
                        <a:rPr sz="1600" spc="-10" dirty="0" err="1" smtClean="0">
                          <a:latin typeface="Times New Roman"/>
                          <a:cs typeface="Times New Roman"/>
                        </a:rPr>
                        <a:t>e</a:t>
                      </a:r>
                      <a:r>
                        <a:rPr sz="1600" dirty="0" err="1" smtClean="0">
                          <a:latin typeface="Times New Roman"/>
                          <a:cs typeface="Times New Roman"/>
                        </a:rPr>
                        <a:t>más</a:t>
                      </a:r>
                      <a:r>
                        <a:rPr sz="1600" dirty="0" smtClean="0">
                          <a:latin typeface="Times New Roman"/>
                          <a:cs typeface="Times New Roman"/>
                        </a:rPr>
                        <a:t>,</a:t>
                      </a:r>
                      <a:r>
                        <a:rPr lang="es-CO" sz="1600" baseline="0" dirty="0" smtClean="0">
                          <a:latin typeface="Times New Roman"/>
                          <a:cs typeface="Times New Roman"/>
                        </a:rPr>
                        <a:t> </a:t>
                      </a:r>
                      <a:r>
                        <a:rPr sz="1600" dirty="0" err="1" smtClean="0">
                          <a:latin typeface="Times New Roman"/>
                          <a:cs typeface="Times New Roman"/>
                        </a:rPr>
                        <a:t>d</a:t>
                      </a:r>
                      <a:r>
                        <a:rPr sz="1600" spc="-5" dirty="0" err="1" smtClean="0">
                          <a:latin typeface="Times New Roman"/>
                          <a:cs typeface="Times New Roman"/>
                        </a:rPr>
                        <a:t>e</a:t>
                      </a:r>
                      <a:r>
                        <a:rPr sz="1600" dirty="0" err="1" smtClean="0">
                          <a:latin typeface="Times New Roman"/>
                          <a:cs typeface="Times New Roman"/>
                        </a:rPr>
                        <a:t>s</a:t>
                      </a:r>
                      <a:r>
                        <a:rPr sz="1600" spc="5" dirty="0" err="1" smtClean="0">
                          <a:latin typeface="Times New Roman"/>
                          <a:cs typeface="Times New Roman"/>
                        </a:rPr>
                        <a:t>a</a:t>
                      </a:r>
                      <a:r>
                        <a:rPr sz="1600" dirty="0" err="1" smtClean="0">
                          <a:latin typeface="Times New Roman"/>
                          <a:cs typeface="Times New Roman"/>
                        </a:rPr>
                        <a:t>r</a:t>
                      </a:r>
                      <a:r>
                        <a:rPr sz="1600" spc="-10" dirty="0" err="1" smtClean="0">
                          <a:latin typeface="Times New Roman"/>
                          <a:cs typeface="Times New Roman"/>
                        </a:rPr>
                        <a:t>r</a:t>
                      </a:r>
                      <a:r>
                        <a:rPr sz="1600" dirty="0" err="1" smtClean="0">
                          <a:latin typeface="Times New Roman"/>
                          <a:cs typeface="Times New Roman"/>
                        </a:rPr>
                        <a:t>oll</a:t>
                      </a:r>
                      <a:r>
                        <a:rPr sz="1600" spc="-5" dirty="0" err="1" smtClean="0">
                          <a:latin typeface="Times New Roman"/>
                          <a:cs typeface="Times New Roman"/>
                        </a:rPr>
                        <a:t>a</a:t>
                      </a:r>
                      <a:r>
                        <a:rPr sz="1600" dirty="0" err="1" smtClean="0">
                          <a:latin typeface="Times New Roman"/>
                          <a:cs typeface="Times New Roman"/>
                        </a:rPr>
                        <a:t>n</a:t>
                      </a:r>
                      <a:r>
                        <a:rPr lang="es-CO" sz="1600" baseline="0" dirty="0" smtClean="0">
                          <a:latin typeface="Times New Roman"/>
                          <a:cs typeface="Times New Roman"/>
                        </a:rPr>
                        <a:t> </a:t>
                      </a:r>
                      <a:r>
                        <a:rPr sz="1600" spc="-5" dirty="0" err="1" smtClean="0">
                          <a:latin typeface="Times New Roman"/>
                          <a:cs typeface="Times New Roman"/>
                        </a:rPr>
                        <a:t>herramientas</a:t>
                      </a:r>
                      <a:r>
                        <a:rPr sz="1600" spc="-5" dirty="0" smtClean="0">
                          <a:latin typeface="Times New Roman"/>
                          <a:cs typeface="Times New Roman"/>
                        </a:rPr>
                        <a:t> </a:t>
                      </a:r>
                      <a:r>
                        <a:rPr sz="1600" spc="-5" dirty="0">
                          <a:latin typeface="Times New Roman"/>
                          <a:cs typeface="Times New Roman"/>
                        </a:rPr>
                        <a:t>lectoescriturales,  </a:t>
                      </a:r>
                      <a:r>
                        <a:rPr sz="1600" spc="-5" dirty="0" err="1" smtClean="0">
                          <a:latin typeface="Times New Roman"/>
                          <a:cs typeface="Times New Roman"/>
                        </a:rPr>
                        <a:t>a</a:t>
                      </a:r>
                      <a:r>
                        <a:rPr sz="1600" spc="5" dirty="0" err="1" smtClean="0">
                          <a:latin typeface="Times New Roman"/>
                          <a:cs typeface="Times New Roman"/>
                        </a:rPr>
                        <a:t>r</a:t>
                      </a:r>
                      <a:r>
                        <a:rPr sz="1600" spc="-15" dirty="0" err="1" smtClean="0">
                          <a:latin typeface="Times New Roman"/>
                          <a:cs typeface="Times New Roman"/>
                        </a:rPr>
                        <a:t>g</a:t>
                      </a:r>
                      <a:r>
                        <a:rPr sz="1600" dirty="0" err="1" smtClean="0">
                          <a:latin typeface="Times New Roman"/>
                          <a:cs typeface="Times New Roman"/>
                        </a:rPr>
                        <a:t>ument</a:t>
                      </a:r>
                      <a:r>
                        <a:rPr sz="1600" spc="-5" dirty="0" err="1" smtClean="0">
                          <a:latin typeface="Times New Roman"/>
                          <a:cs typeface="Times New Roman"/>
                        </a:rPr>
                        <a:t>a</a:t>
                      </a:r>
                      <a:r>
                        <a:rPr sz="1600" dirty="0" err="1" smtClean="0">
                          <a:latin typeface="Times New Roman"/>
                          <a:cs typeface="Times New Roman"/>
                        </a:rPr>
                        <a:t>tiv</a:t>
                      </a:r>
                      <a:r>
                        <a:rPr sz="1600" spc="-5" dirty="0" err="1" smtClean="0">
                          <a:latin typeface="Times New Roman"/>
                          <a:cs typeface="Times New Roman"/>
                        </a:rPr>
                        <a:t>a</a:t>
                      </a:r>
                      <a:r>
                        <a:rPr sz="1600" dirty="0" err="1" smtClean="0">
                          <a:latin typeface="Times New Roman"/>
                          <a:cs typeface="Times New Roman"/>
                        </a:rPr>
                        <a:t>s</a:t>
                      </a:r>
                      <a:r>
                        <a:rPr lang="es-CO" sz="1600" baseline="0" dirty="0" smtClean="0">
                          <a:latin typeface="Times New Roman"/>
                          <a:cs typeface="Times New Roman"/>
                        </a:rPr>
                        <a:t> </a:t>
                      </a:r>
                      <a:r>
                        <a:rPr sz="1600" dirty="0" smtClean="0">
                          <a:latin typeface="Times New Roman"/>
                          <a:cs typeface="Times New Roman"/>
                        </a:rPr>
                        <a:t>y  </a:t>
                      </a:r>
                      <a:r>
                        <a:rPr sz="1600" spc="-5" dirty="0">
                          <a:latin typeface="Times New Roman"/>
                          <a:cs typeface="Times New Roman"/>
                        </a:rPr>
                        <a:t>comunicacionales, las cuales  les permitirán </a:t>
                      </a:r>
                      <a:r>
                        <a:rPr sz="1600" dirty="0">
                          <a:latin typeface="Times New Roman"/>
                          <a:cs typeface="Times New Roman"/>
                        </a:rPr>
                        <a:t>reflexionar y  </a:t>
                      </a:r>
                      <a:r>
                        <a:rPr sz="1600" spc="-5" dirty="0">
                          <a:latin typeface="Times New Roman"/>
                          <a:cs typeface="Times New Roman"/>
                        </a:rPr>
                        <a:t>sustentar sus argumentaciones  </a:t>
                      </a:r>
                      <a:r>
                        <a:rPr sz="1600" dirty="0">
                          <a:latin typeface="Times New Roman"/>
                          <a:cs typeface="Times New Roman"/>
                        </a:rPr>
                        <a:t>sobre </a:t>
                      </a:r>
                      <a:r>
                        <a:rPr sz="1600" spc="-5" dirty="0">
                          <a:latin typeface="Times New Roman"/>
                          <a:cs typeface="Times New Roman"/>
                        </a:rPr>
                        <a:t>problemas </a:t>
                      </a:r>
                      <a:r>
                        <a:rPr sz="1600" dirty="0">
                          <a:latin typeface="Times New Roman"/>
                          <a:cs typeface="Times New Roman"/>
                        </a:rPr>
                        <a:t>y </a:t>
                      </a:r>
                      <a:r>
                        <a:rPr sz="1600" spc="-5" dirty="0">
                          <a:latin typeface="Times New Roman"/>
                          <a:cs typeface="Times New Roman"/>
                        </a:rPr>
                        <a:t>retos</a:t>
                      </a:r>
                      <a:r>
                        <a:rPr sz="1600" spc="-145" dirty="0">
                          <a:latin typeface="Times New Roman"/>
                          <a:cs typeface="Times New Roman"/>
                        </a:rPr>
                        <a:t> </a:t>
                      </a:r>
                      <a:r>
                        <a:rPr sz="1600" dirty="0">
                          <a:latin typeface="Times New Roman"/>
                          <a:cs typeface="Times New Roman"/>
                        </a:rPr>
                        <a:t>propios  de </a:t>
                      </a:r>
                      <a:r>
                        <a:rPr sz="1600" spc="-5" dirty="0">
                          <a:latin typeface="Times New Roman"/>
                          <a:cs typeface="Times New Roman"/>
                        </a:rPr>
                        <a:t>su </a:t>
                      </a:r>
                      <a:r>
                        <a:rPr sz="1600" dirty="0">
                          <a:latin typeface="Times New Roman"/>
                          <a:cs typeface="Times New Roman"/>
                        </a:rPr>
                        <a:t>contexto </a:t>
                      </a:r>
                      <a:r>
                        <a:rPr sz="1600" spc="-5" dirty="0">
                          <a:latin typeface="Times New Roman"/>
                          <a:cs typeface="Times New Roman"/>
                        </a:rPr>
                        <a:t>local </a:t>
                      </a:r>
                      <a:r>
                        <a:rPr sz="1600" dirty="0">
                          <a:latin typeface="Times New Roman"/>
                          <a:cs typeface="Times New Roman"/>
                        </a:rPr>
                        <a:t>y nacional,  </a:t>
                      </a:r>
                      <a:r>
                        <a:rPr sz="1600" spc="-5" dirty="0">
                          <a:latin typeface="Times New Roman"/>
                          <a:cs typeface="Times New Roman"/>
                        </a:rPr>
                        <a:t>así     como     </a:t>
                      </a:r>
                      <a:r>
                        <a:rPr sz="1600" dirty="0" err="1">
                          <a:latin typeface="Times New Roman"/>
                          <a:cs typeface="Times New Roman"/>
                        </a:rPr>
                        <a:t>incrementar</a:t>
                      </a:r>
                      <a:r>
                        <a:rPr sz="1600" dirty="0">
                          <a:latin typeface="Times New Roman"/>
                          <a:cs typeface="Times New Roman"/>
                        </a:rPr>
                        <a:t>  </a:t>
                      </a:r>
                      <a:r>
                        <a:rPr sz="1600" spc="40" dirty="0">
                          <a:latin typeface="Times New Roman"/>
                          <a:cs typeface="Times New Roman"/>
                        </a:rPr>
                        <a:t> </a:t>
                      </a:r>
                      <a:r>
                        <a:rPr sz="1600" spc="-5" dirty="0" err="1" smtClean="0">
                          <a:latin typeface="Times New Roman"/>
                          <a:cs typeface="Times New Roman"/>
                        </a:rPr>
                        <a:t>sus</a:t>
                      </a:r>
                      <a:endParaRPr lang="es-CO" sz="1600" spc="-5" dirty="0" smtClean="0">
                        <a:latin typeface="Times New Roman"/>
                        <a:cs typeface="Times New Roman"/>
                      </a:endParaRPr>
                    </a:p>
                    <a:p>
                      <a:pPr marL="67945" algn="l">
                        <a:lnSpc>
                          <a:spcPct val="100000"/>
                        </a:lnSpc>
                        <a:spcBef>
                          <a:spcPts val="625"/>
                        </a:spcBef>
                      </a:pPr>
                      <a:r>
                        <a:rPr lang="es-CO" sz="1600" dirty="0" smtClean="0">
                          <a:latin typeface="Times New Roman"/>
                          <a:cs typeface="Times New Roman"/>
                        </a:rPr>
                        <a:t>posibilidades de inserción en la</a:t>
                      </a:r>
                    </a:p>
                    <a:p>
                      <a:pPr marL="67945" algn="l">
                        <a:lnSpc>
                          <a:spcPct val="100000"/>
                        </a:lnSpc>
                        <a:spcBef>
                          <a:spcPts val="625"/>
                        </a:spcBef>
                      </a:pPr>
                      <a:r>
                        <a:rPr lang="es-CO" sz="1600" dirty="0" smtClean="0">
                          <a:latin typeface="Times New Roman"/>
                          <a:cs typeface="Times New Roman"/>
                        </a:rPr>
                        <a:t>vida laboral de la región</a:t>
                      </a:r>
                    </a:p>
                    <a:p>
                      <a:pPr marL="67945" algn="l">
                        <a:lnSpc>
                          <a:spcPct val="100000"/>
                        </a:lnSpc>
                        <a:spcBef>
                          <a:spcPts val="625"/>
                        </a:spcBef>
                      </a:pP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nSpc>
                          <a:spcPct val="100000"/>
                        </a:lnSpc>
                      </a:pPr>
                      <a:r>
                        <a:rPr sz="2000" spc="-5" dirty="0">
                          <a:latin typeface="Times New Roman"/>
                          <a:cs typeface="Times New Roman"/>
                        </a:rPr>
                        <a:t>-Estudiantes</a:t>
                      </a:r>
                      <a:endParaRPr sz="2000" dirty="0">
                        <a:latin typeface="Times New Roman"/>
                        <a:cs typeface="Times New Roman"/>
                      </a:endParaRPr>
                    </a:p>
                    <a:p>
                      <a:pPr marL="67945" marR="62865">
                        <a:lnSpc>
                          <a:spcPct val="100000"/>
                        </a:lnSpc>
                        <a:spcBef>
                          <a:spcPts val="160"/>
                        </a:spcBef>
                        <a:tabLst>
                          <a:tab pos="1226185" algn="l"/>
                        </a:tabLst>
                      </a:pPr>
                      <a:r>
                        <a:rPr sz="2000" spc="-15" dirty="0" err="1" smtClean="0">
                          <a:latin typeface="Times New Roman"/>
                          <a:cs typeface="Times New Roman"/>
                        </a:rPr>
                        <a:t>L</a:t>
                      </a:r>
                      <a:r>
                        <a:rPr sz="2000" dirty="0" err="1" smtClean="0">
                          <a:latin typeface="Times New Roman"/>
                          <a:cs typeface="Times New Roman"/>
                        </a:rPr>
                        <a:t>i</a:t>
                      </a:r>
                      <a:r>
                        <a:rPr sz="2000" spc="5" dirty="0" err="1" smtClean="0">
                          <a:latin typeface="Times New Roman"/>
                          <a:cs typeface="Times New Roman"/>
                        </a:rPr>
                        <a:t>c</a:t>
                      </a:r>
                      <a:r>
                        <a:rPr sz="2000" spc="-5" dirty="0" err="1" smtClean="0">
                          <a:latin typeface="Times New Roman"/>
                          <a:cs typeface="Times New Roman"/>
                        </a:rPr>
                        <a:t>e</a:t>
                      </a:r>
                      <a:r>
                        <a:rPr sz="2000" dirty="0" err="1" smtClean="0">
                          <a:latin typeface="Times New Roman"/>
                          <a:cs typeface="Times New Roman"/>
                        </a:rPr>
                        <a:t>n</a:t>
                      </a:r>
                      <a:r>
                        <a:rPr sz="2000" spc="-5" dirty="0" err="1" smtClean="0">
                          <a:latin typeface="Times New Roman"/>
                          <a:cs typeface="Times New Roman"/>
                        </a:rPr>
                        <a:t>c</a:t>
                      </a:r>
                      <a:r>
                        <a:rPr sz="2000" dirty="0" err="1" smtClean="0">
                          <a:latin typeface="Times New Roman"/>
                          <a:cs typeface="Times New Roman"/>
                        </a:rPr>
                        <a:t>iatu</a:t>
                      </a:r>
                      <a:r>
                        <a:rPr sz="2000" spc="5" dirty="0" err="1" smtClean="0">
                          <a:latin typeface="Times New Roman"/>
                          <a:cs typeface="Times New Roman"/>
                        </a:rPr>
                        <a:t>r</a:t>
                      </a:r>
                      <a:r>
                        <a:rPr sz="2000" dirty="0" err="1" smtClean="0">
                          <a:latin typeface="Times New Roman"/>
                          <a:cs typeface="Times New Roman"/>
                        </a:rPr>
                        <a:t>a</a:t>
                      </a:r>
                      <a:r>
                        <a:rPr lang="es-CO" sz="2000" dirty="0" smtClean="0">
                          <a:latin typeface="Times New Roman"/>
                          <a:cs typeface="Times New Roman"/>
                        </a:rPr>
                        <a:t> </a:t>
                      </a:r>
                      <a:r>
                        <a:rPr sz="2000" spc="-5" dirty="0" smtClean="0">
                          <a:latin typeface="Times New Roman"/>
                          <a:cs typeface="Times New Roman"/>
                        </a:rPr>
                        <a:t>e</a:t>
                      </a:r>
                      <a:r>
                        <a:rPr sz="2000" dirty="0" smtClean="0">
                          <a:latin typeface="Times New Roman"/>
                          <a:cs typeface="Times New Roman"/>
                        </a:rPr>
                        <a:t>n  </a:t>
                      </a:r>
                      <a:r>
                        <a:rPr sz="2000" spc="-5" dirty="0">
                          <a:latin typeface="Times New Roman"/>
                          <a:cs typeface="Times New Roman"/>
                        </a:rPr>
                        <a:t>Filosofía:</a:t>
                      </a:r>
                      <a:r>
                        <a:rPr sz="2000" spc="285" dirty="0">
                          <a:latin typeface="Times New Roman"/>
                          <a:cs typeface="Times New Roman"/>
                        </a:rPr>
                        <a:t> </a:t>
                      </a:r>
                      <a:r>
                        <a:rPr sz="2000" dirty="0">
                          <a:latin typeface="Times New Roman"/>
                          <a:cs typeface="Times New Roman"/>
                        </a:rPr>
                        <a:t>257</a:t>
                      </a:r>
                    </a:p>
                    <a:p>
                      <a:pPr>
                        <a:lnSpc>
                          <a:spcPct val="100000"/>
                        </a:lnSpc>
                        <a:spcBef>
                          <a:spcPts val="45"/>
                        </a:spcBef>
                      </a:pPr>
                      <a:endParaRPr sz="2000" dirty="0">
                        <a:latin typeface="Times New Roman"/>
                        <a:cs typeface="Times New Roman"/>
                      </a:endParaRPr>
                    </a:p>
                    <a:p>
                      <a:pPr marL="67945" marR="62865">
                        <a:lnSpc>
                          <a:spcPct val="100000"/>
                        </a:lnSpc>
                        <a:spcBef>
                          <a:spcPts val="5"/>
                        </a:spcBef>
                        <a:tabLst>
                          <a:tab pos="1226185" algn="l"/>
                        </a:tabLst>
                      </a:pPr>
                      <a:r>
                        <a:rPr sz="2000" spc="-5" dirty="0">
                          <a:latin typeface="Times New Roman"/>
                          <a:cs typeface="Times New Roman"/>
                        </a:rPr>
                        <a:t>-</a:t>
                      </a:r>
                      <a:r>
                        <a:rPr sz="2000" spc="-5" dirty="0" err="1">
                          <a:latin typeface="Times New Roman"/>
                          <a:cs typeface="Times New Roman"/>
                        </a:rPr>
                        <a:t>Estudiantes</a:t>
                      </a:r>
                      <a:r>
                        <a:rPr sz="2000" spc="-5" dirty="0">
                          <a:latin typeface="Times New Roman"/>
                          <a:cs typeface="Times New Roman"/>
                        </a:rPr>
                        <a:t>  </a:t>
                      </a:r>
                      <a:r>
                        <a:rPr sz="2000" spc="-15" dirty="0" err="1" smtClean="0">
                          <a:latin typeface="Times New Roman"/>
                          <a:cs typeface="Times New Roman"/>
                        </a:rPr>
                        <a:t>L</a:t>
                      </a:r>
                      <a:r>
                        <a:rPr sz="2000" dirty="0" err="1" smtClean="0">
                          <a:latin typeface="Times New Roman"/>
                          <a:cs typeface="Times New Roman"/>
                        </a:rPr>
                        <a:t>i</a:t>
                      </a:r>
                      <a:r>
                        <a:rPr sz="2000" spc="5" dirty="0" err="1" smtClean="0">
                          <a:latin typeface="Times New Roman"/>
                          <a:cs typeface="Times New Roman"/>
                        </a:rPr>
                        <a:t>c</a:t>
                      </a:r>
                      <a:r>
                        <a:rPr sz="2000" spc="-5" dirty="0" err="1" smtClean="0">
                          <a:latin typeface="Times New Roman"/>
                          <a:cs typeface="Times New Roman"/>
                        </a:rPr>
                        <a:t>e</a:t>
                      </a:r>
                      <a:r>
                        <a:rPr sz="2000" dirty="0" err="1" smtClean="0">
                          <a:latin typeface="Times New Roman"/>
                          <a:cs typeface="Times New Roman"/>
                        </a:rPr>
                        <a:t>n</a:t>
                      </a:r>
                      <a:r>
                        <a:rPr sz="2000" spc="-5" dirty="0" err="1" smtClean="0">
                          <a:latin typeface="Times New Roman"/>
                          <a:cs typeface="Times New Roman"/>
                        </a:rPr>
                        <a:t>c</a:t>
                      </a:r>
                      <a:r>
                        <a:rPr sz="2000" dirty="0" err="1" smtClean="0">
                          <a:latin typeface="Times New Roman"/>
                          <a:cs typeface="Times New Roman"/>
                        </a:rPr>
                        <a:t>iatu</a:t>
                      </a:r>
                      <a:r>
                        <a:rPr sz="2000" spc="5" dirty="0" err="1" smtClean="0">
                          <a:latin typeface="Times New Roman"/>
                          <a:cs typeface="Times New Roman"/>
                        </a:rPr>
                        <a:t>r</a:t>
                      </a:r>
                      <a:r>
                        <a:rPr sz="2000" dirty="0" err="1" smtClean="0">
                          <a:latin typeface="Times New Roman"/>
                          <a:cs typeface="Times New Roman"/>
                        </a:rPr>
                        <a:t>a</a:t>
                      </a:r>
                      <a:r>
                        <a:rPr lang="es-CO" sz="2000" baseline="0" dirty="0" smtClean="0">
                          <a:latin typeface="Times New Roman"/>
                          <a:cs typeface="Times New Roman"/>
                        </a:rPr>
                        <a:t> </a:t>
                      </a:r>
                      <a:r>
                        <a:rPr sz="2000" spc="-5" dirty="0" smtClean="0">
                          <a:latin typeface="Times New Roman"/>
                          <a:cs typeface="Times New Roman"/>
                        </a:rPr>
                        <a:t>e</a:t>
                      </a:r>
                      <a:r>
                        <a:rPr sz="2000" dirty="0" smtClean="0">
                          <a:latin typeface="Times New Roman"/>
                          <a:cs typeface="Times New Roman"/>
                        </a:rPr>
                        <a:t>n  </a:t>
                      </a:r>
                      <a:r>
                        <a:rPr sz="2000" spc="-5" dirty="0">
                          <a:latin typeface="Times New Roman"/>
                          <a:cs typeface="Times New Roman"/>
                        </a:rPr>
                        <a:t>Filosofía Oriente:</a:t>
                      </a:r>
                      <a:r>
                        <a:rPr sz="2000" spc="-30" dirty="0">
                          <a:latin typeface="Times New Roman"/>
                          <a:cs typeface="Times New Roman"/>
                        </a:rPr>
                        <a:t> </a:t>
                      </a:r>
                      <a:r>
                        <a:rPr sz="2000" dirty="0">
                          <a:latin typeface="Times New Roman"/>
                          <a:cs typeface="Times New Roman"/>
                        </a:rPr>
                        <a:t>52</a:t>
                      </a:r>
                    </a:p>
                    <a:p>
                      <a:pPr>
                        <a:lnSpc>
                          <a:spcPct val="100000"/>
                        </a:lnSpc>
                        <a:spcBef>
                          <a:spcPts val="5"/>
                        </a:spcBef>
                      </a:pPr>
                      <a:endParaRPr sz="2000" dirty="0">
                        <a:latin typeface="Times New Roman"/>
                        <a:cs typeface="Times New Roman"/>
                      </a:endParaRPr>
                    </a:p>
                    <a:p>
                      <a:pPr marL="67945" marR="513715">
                        <a:lnSpc>
                          <a:spcPct val="100000"/>
                        </a:lnSpc>
                      </a:pPr>
                      <a:r>
                        <a:rPr sz="2000" spc="-5" dirty="0">
                          <a:latin typeface="Times New Roman"/>
                          <a:cs typeface="Times New Roman"/>
                        </a:rPr>
                        <a:t>-Estudiantes  Filosofía:</a:t>
                      </a:r>
                      <a:r>
                        <a:rPr sz="2000" spc="-65" dirty="0">
                          <a:latin typeface="Times New Roman"/>
                          <a:cs typeface="Times New Roman"/>
                        </a:rPr>
                        <a:t> </a:t>
                      </a:r>
                      <a:r>
                        <a:rPr sz="2000" dirty="0">
                          <a:latin typeface="Times New Roman"/>
                          <a:cs typeface="Times New Roman"/>
                        </a:rPr>
                        <a:t>349</a:t>
                      </a: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gn="l">
                        <a:lnSpc>
                          <a:spcPct val="100000"/>
                        </a:lnSpc>
                        <a:tabLst>
                          <a:tab pos="930275" algn="l"/>
                          <a:tab pos="1163320" algn="l"/>
                          <a:tab pos="1854835" algn="l"/>
                        </a:tabLst>
                      </a:pPr>
                      <a:r>
                        <a:rPr sz="2000" spc="-5" dirty="0">
                          <a:latin typeface="Times New Roman"/>
                          <a:cs typeface="Times New Roman"/>
                        </a:rPr>
                        <a:t>Estudiantes	</a:t>
                      </a:r>
                      <a:r>
                        <a:rPr sz="2000" dirty="0" smtClean="0">
                          <a:latin typeface="Times New Roman"/>
                          <a:cs typeface="Times New Roman"/>
                        </a:rPr>
                        <a:t>y</a:t>
                      </a:r>
                      <a:r>
                        <a:rPr lang="es-CO" sz="2000" baseline="0" dirty="0" smtClean="0">
                          <a:latin typeface="Times New Roman"/>
                          <a:cs typeface="Times New Roman"/>
                        </a:rPr>
                        <a:t> </a:t>
                      </a:r>
                      <a:r>
                        <a:rPr sz="2000" dirty="0" smtClean="0">
                          <a:latin typeface="Times New Roman"/>
                          <a:cs typeface="Times New Roman"/>
                        </a:rPr>
                        <a:t>docent</a:t>
                      </a:r>
                      <a:r>
                        <a:rPr lang="es-CO" sz="2000" dirty="0" smtClean="0">
                          <a:latin typeface="Times New Roman"/>
                          <a:cs typeface="Times New Roman"/>
                        </a:rPr>
                        <a:t>es</a:t>
                      </a:r>
                      <a:r>
                        <a:rPr sz="2000" dirty="0">
                          <a:latin typeface="Times New Roman"/>
                          <a:cs typeface="Times New Roman"/>
                        </a:rPr>
                        <a:t>	de</a:t>
                      </a:r>
                    </a:p>
                    <a:p>
                      <a:pPr marL="67945" marR="61594" algn="l">
                        <a:lnSpc>
                          <a:spcPct val="100000"/>
                        </a:lnSpc>
                        <a:spcBef>
                          <a:spcPts val="160"/>
                        </a:spcBef>
                        <a:tabLst>
                          <a:tab pos="791845" algn="l"/>
                          <a:tab pos="1164590" algn="l"/>
                          <a:tab pos="1856105" algn="l"/>
                        </a:tabLst>
                      </a:pPr>
                      <a:r>
                        <a:rPr sz="2000" dirty="0">
                          <a:latin typeface="Times New Roman"/>
                          <a:cs typeface="Times New Roman"/>
                        </a:rPr>
                        <a:t>pre</a:t>
                      </a:r>
                      <a:r>
                        <a:rPr sz="2000" spc="-15" dirty="0">
                          <a:latin typeface="Times New Roman"/>
                          <a:cs typeface="Times New Roman"/>
                        </a:rPr>
                        <a:t>g</a:t>
                      </a:r>
                      <a:r>
                        <a:rPr sz="2000" dirty="0">
                          <a:latin typeface="Times New Roman"/>
                          <a:cs typeface="Times New Roman"/>
                        </a:rPr>
                        <a:t>r</a:t>
                      </a:r>
                      <a:r>
                        <a:rPr sz="2000" spc="-10" dirty="0">
                          <a:latin typeface="Times New Roman"/>
                          <a:cs typeface="Times New Roman"/>
                        </a:rPr>
                        <a:t>a</a:t>
                      </a:r>
                      <a:r>
                        <a:rPr sz="2000" dirty="0">
                          <a:latin typeface="Times New Roman"/>
                          <a:cs typeface="Times New Roman"/>
                        </a:rPr>
                        <a:t>do	</a:t>
                      </a:r>
                      <a:r>
                        <a:rPr sz="2000" spc="10" dirty="0" smtClean="0">
                          <a:latin typeface="Times New Roman"/>
                          <a:cs typeface="Times New Roman"/>
                        </a:rPr>
                        <a:t>d</a:t>
                      </a:r>
                      <a:r>
                        <a:rPr sz="2000" spc="-5" dirty="0" smtClean="0">
                          <a:latin typeface="Times New Roman"/>
                          <a:cs typeface="Times New Roman"/>
                        </a:rPr>
                        <a:t>e</a:t>
                      </a:r>
                      <a:r>
                        <a:rPr sz="2000" dirty="0" smtClean="0">
                          <a:latin typeface="Times New Roman"/>
                          <a:cs typeface="Times New Roman"/>
                        </a:rPr>
                        <a:t>l</a:t>
                      </a:r>
                      <a:r>
                        <a:rPr lang="es-CO" sz="2000" baseline="0" dirty="0" smtClean="0">
                          <a:latin typeface="Times New Roman"/>
                          <a:cs typeface="Times New Roman"/>
                        </a:rPr>
                        <a:t> </a:t>
                      </a:r>
                      <a:r>
                        <a:rPr sz="2000" spc="-20" dirty="0" err="1" smtClean="0">
                          <a:latin typeface="Times New Roman"/>
                          <a:cs typeface="Times New Roman"/>
                        </a:rPr>
                        <a:t>I</a:t>
                      </a:r>
                      <a:r>
                        <a:rPr sz="2000" dirty="0" err="1" smtClean="0">
                          <a:latin typeface="Times New Roman"/>
                          <a:cs typeface="Times New Roman"/>
                        </a:rPr>
                        <a:t>nstituto</a:t>
                      </a:r>
                      <a:r>
                        <a:rPr sz="2000" dirty="0">
                          <a:latin typeface="Times New Roman"/>
                          <a:cs typeface="Times New Roman"/>
                        </a:rPr>
                        <a:t>	de  </a:t>
                      </a:r>
                      <a:r>
                        <a:rPr sz="2000" spc="-5" dirty="0">
                          <a:latin typeface="Times New Roman"/>
                          <a:cs typeface="Times New Roman"/>
                        </a:rPr>
                        <a:t>Filosofía.</a:t>
                      </a:r>
                      <a:endParaRPr sz="20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783835644"/>
              </p:ext>
            </p:extLst>
          </p:nvPr>
        </p:nvGraphicFramePr>
        <p:xfrm>
          <a:off x="838200" y="1344422"/>
          <a:ext cx="8521064" cy="5437378"/>
        </p:xfrm>
        <a:graphic>
          <a:graphicData uri="http://schemas.openxmlformats.org/drawingml/2006/table">
            <a:tbl>
              <a:tblPr firstRow="1" bandRow="1">
                <a:tableStyleId>{2D5ABB26-0587-4C30-8999-92F81FD0307C}</a:tableStyleId>
              </a:tblPr>
              <a:tblGrid>
                <a:gridCol w="1435235"/>
                <a:gridCol w="1453816"/>
                <a:gridCol w="2090060"/>
                <a:gridCol w="1453174"/>
                <a:gridCol w="2088779"/>
              </a:tblGrid>
              <a:tr h="5437378">
                <a:tc>
                  <a:txBody>
                    <a:bodyPr/>
                    <a:lstStyle/>
                    <a:p>
                      <a:pPr>
                        <a:lnSpc>
                          <a:spcPct val="100000"/>
                        </a:lnSpc>
                      </a:pPr>
                      <a:endParaRPr sz="12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pPr>
                      <a:endParaRPr sz="12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spcBef>
                          <a:spcPts val="5"/>
                        </a:spcBef>
                      </a:pPr>
                      <a:endParaRPr sz="1600" dirty="0">
                        <a:latin typeface="Times New Roman"/>
                        <a:cs typeface="Times New Roman"/>
                      </a:endParaRPr>
                    </a:p>
                    <a:p>
                      <a:pPr marL="67945" marR="61594" algn="l">
                        <a:lnSpc>
                          <a:spcPct val="143400"/>
                        </a:lnSpc>
                      </a:pPr>
                      <a:r>
                        <a:rPr sz="1600" spc="-5" dirty="0">
                          <a:latin typeface="Times New Roman"/>
                          <a:cs typeface="Times New Roman"/>
                        </a:rPr>
                        <a:t>-Se presentaron los siguientes  </a:t>
                      </a:r>
                      <a:r>
                        <a:rPr sz="1600" spc="-5" dirty="0" err="1">
                          <a:latin typeface="Times New Roman"/>
                          <a:cs typeface="Times New Roman"/>
                        </a:rPr>
                        <a:t>producciones</a:t>
                      </a:r>
                      <a:r>
                        <a:rPr sz="1600" spc="-5" dirty="0">
                          <a:latin typeface="Times New Roman"/>
                          <a:cs typeface="Times New Roman"/>
                        </a:rPr>
                        <a:t> </a:t>
                      </a:r>
                      <a:r>
                        <a:rPr sz="1600" spc="-5" dirty="0" err="1" smtClean="0">
                          <a:latin typeface="Times New Roman"/>
                          <a:cs typeface="Times New Roman"/>
                        </a:rPr>
                        <a:t>académicas</a:t>
                      </a:r>
                      <a:r>
                        <a:rPr lang="es-CO" sz="1600" spc="-5" dirty="0" smtClean="0">
                          <a:latin typeface="Times New Roman"/>
                          <a:cs typeface="Times New Roman"/>
                        </a:rPr>
                        <a:t> </a:t>
                      </a:r>
                      <a:r>
                        <a:rPr sz="1600" dirty="0" smtClean="0">
                          <a:latin typeface="Times New Roman"/>
                          <a:cs typeface="Times New Roman"/>
                        </a:rPr>
                        <a:t>de  </a:t>
                      </a:r>
                      <a:r>
                        <a:rPr sz="1600" spc="-5" dirty="0">
                          <a:latin typeface="Times New Roman"/>
                          <a:cs typeface="Times New Roman"/>
                        </a:rPr>
                        <a:t>estudiantes:</a:t>
                      </a:r>
                      <a:endParaRPr sz="1600" dirty="0">
                        <a:latin typeface="Times New Roman"/>
                        <a:cs typeface="Times New Roman"/>
                      </a:endParaRPr>
                    </a:p>
                    <a:p>
                      <a:pPr marL="67945" marR="62865" indent="38100" algn="l">
                        <a:lnSpc>
                          <a:spcPct val="143300"/>
                        </a:lnSpc>
                        <a:spcBef>
                          <a:spcPts val="10"/>
                        </a:spcBef>
                      </a:pPr>
                      <a:r>
                        <a:rPr sz="1600" dirty="0">
                          <a:latin typeface="Times New Roman"/>
                          <a:cs typeface="Times New Roman"/>
                        </a:rPr>
                        <a:t>25 </a:t>
                      </a:r>
                      <a:r>
                        <a:rPr sz="1600" spc="-5" dirty="0" err="1">
                          <a:latin typeface="Times New Roman"/>
                          <a:cs typeface="Times New Roman"/>
                        </a:rPr>
                        <a:t>trabajos</a:t>
                      </a:r>
                      <a:r>
                        <a:rPr sz="1600" spc="-5" dirty="0">
                          <a:latin typeface="Times New Roman"/>
                          <a:cs typeface="Times New Roman"/>
                        </a:rPr>
                        <a:t> </a:t>
                      </a:r>
                      <a:r>
                        <a:rPr lang="es-CO" sz="1600" spc="-5" dirty="0" smtClean="0">
                          <a:latin typeface="Times New Roman"/>
                          <a:cs typeface="Times New Roman"/>
                        </a:rPr>
                        <a:t>monográficos </a:t>
                      </a:r>
                      <a:r>
                        <a:rPr sz="1600" spc="5" dirty="0" smtClean="0">
                          <a:latin typeface="Times New Roman"/>
                          <a:cs typeface="Times New Roman"/>
                        </a:rPr>
                        <a:t>de  </a:t>
                      </a:r>
                      <a:r>
                        <a:rPr sz="1600" spc="-5" dirty="0" err="1" smtClean="0">
                          <a:latin typeface="Times New Roman"/>
                          <a:cs typeface="Times New Roman"/>
                        </a:rPr>
                        <a:t>grado</a:t>
                      </a:r>
                      <a:r>
                        <a:rPr sz="1600" spc="-5" dirty="0" smtClean="0">
                          <a:latin typeface="Times New Roman"/>
                          <a:cs typeface="Times New Roman"/>
                        </a:rPr>
                        <a:t>.</a:t>
                      </a:r>
                      <a:endParaRPr sz="1600" dirty="0">
                        <a:latin typeface="Times New Roman"/>
                        <a:cs typeface="Times New Roman"/>
                      </a:endParaRPr>
                    </a:p>
                    <a:p>
                      <a:pPr algn="l">
                        <a:lnSpc>
                          <a:spcPct val="100000"/>
                        </a:lnSpc>
                      </a:pPr>
                      <a:endParaRPr sz="1600" dirty="0">
                        <a:latin typeface="Times New Roman"/>
                        <a:cs typeface="Times New Roman"/>
                      </a:endParaRPr>
                    </a:p>
                    <a:p>
                      <a:pPr marL="67945" algn="l">
                        <a:lnSpc>
                          <a:spcPct val="100000"/>
                        </a:lnSpc>
                      </a:pPr>
                      <a:r>
                        <a:rPr sz="1600" spc="-5" dirty="0">
                          <a:latin typeface="Times New Roman"/>
                          <a:cs typeface="Times New Roman"/>
                        </a:rPr>
                        <a:t>-Redacción </a:t>
                      </a:r>
                      <a:r>
                        <a:rPr sz="1600" dirty="0">
                          <a:latin typeface="Times New Roman"/>
                          <a:cs typeface="Times New Roman"/>
                        </a:rPr>
                        <a:t>de 19</a:t>
                      </a:r>
                    </a:p>
                    <a:p>
                      <a:pPr marL="67945" marR="60960" algn="l">
                        <a:lnSpc>
                          <a:spcPct val="143800"/>
                        </a:lnSpc>
                        <a:spcBef>
                          <a:spcPts val="5"/>
                        </a:spcBef>
                      </a:pPr>
                      <a:r>
                        <a:rPr sz="1600" spc="-5" dirty="0">
                          <a:latin typeface="Times New Roman"/>
                          <a:cs typeface="Times New Roman"/>
                        </a:rPr>
                        <a:t>narraciones fruto </a:t>
                      </a:r>
                      <a:r>
                        <a:rPr sz="1600" dirty="0">
                          <a:latin typeface="Times New Roman"/>
                          <a:cs typeface="Times New Roman"/>
                        </a:rPr>
                        <a:t>del proceso</a:t>
                      </a:r>
                      <a:r>
                        <a:rPr sz="1600" spc="-215" dirty="0">
                          <a:latin typeface="Times New Roman"/>
                          <a:cs typeface="Times New Roman"/>
                        </a:rPr>
                        <a:t> </a:t>
                      </a:r>
                      <a:r>
                        <a:rPr sz="1600" dirty="0">
                          <a:latin typeface="Times New Roman"/>
                          <a:cs typeface="Times New Roman"/>
                        </a:rPr>
                        <a:t>de  </a:t>
                      </a:r>
                      <a:r>
                        <a:rPr sz="1600" spc="-5" dirty="0">
                          <a:latin typeface="Times New Roman"/>
                          <a:cs typeface="Times New Roman"/>
                        </a:rPr>
                        <a:t>sistematización del proceso </a:t>
                      </a:r>
                      <a:r>
                        <a:rPr sz="1600" dirty="0">
                          <a:latin typeface="Times New Roman"/>
                          <a:cs typeface="Times New Roman"/>
                        </a:rPr>
                        <a:t>de  </a:t>
                      </a:r>
                      <a:r>
                        <a:rPr sz="1600" spc="-5" dirty="0">
                          <a:latin typeface="Times New Roman"/>
                          <a:cs typeface="Times New Roman"/>
                        </a:rPr>
                        <a:t>práctica</a:t>
                      </a:r>
                      <a:r>
                        <a:rPr sz="1600" spc="-10" dirty="0">
                          <a:latin typeface="Times New Roman"/>
                          <a:cs typeface="Times New Roman"/>
                        </a:rPr>
                        <a:t> </a:t>
                      </a:r>
                      <a:r>
                        <a:rPr sz="1600" dirty="0">
                          <a:latin typeface="Times New Roman"/>
                          <a:cs typeface="Times New Roman"/>
                        </a:rPr>
                        <a:t>profesional.</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pPr>
                      <a:endParaRPr sz="16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pPr>
                      <a:endParaRPr sz="12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86460" y="1310385"/>
            <a:ext cx="1076325" cy="391160"/>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000000"/>
                </a:solidFill>
              </a:rPr>
              <a:t>Idio</a:t>
            </a:r>
            <a:r>
              <a:rPr sz="2400" dirty="0">
                <a:solidFill>
                  <a:srgbClr val="000000"/>
                </a:solidFill>
              </a:rPr>
              <a:t>m</a:t>
            </a:r>
            <a:r>
              <a:rPr sz="2400" spc="-5" dirty="0">
                <a:solidFill>
                  <a:srgbClr val="000000"/>
                </a:solidFill>
              </a:rPr>
              <a:t>as</a:t>
            </a:r>
            <a:endParaRPr sz="2400"/>
          </a:p>
        </p:txBody>
      </p:sp>
      <p:graphicFrame>
        <p:nvGraphicFramePr>
          <p:cNvPr id="3" name="object 3"/>
          <p:cNvGraphicFramePr>
            <a:graphicFrameLocks noGrp="1"/>
          </p:cNvGraphicFramePr>
          <p:nvPr>
            <p:extLst>
              <p:ext uri="{D42A27DB-BD31-4B8C-83A1-F6EECF244321}">
                <p14:modId xmlns:p14="http://schemas.microsoft.com/office/powerpoint/2010/main" val="1016034147"/>
              </p:ext>
            </p:extLst>
          </p:nvPr>
        </p:nvGraphicFramePr>
        <p:xfrm>
          <a:off x="381000" y="1828800"/>
          <a:ext cx="9525000" cy="4343400"/>
        </p:xfrm>
        <a:graphic>
          <a:graphicData uri="http://schemas.openxmlformats.org/drawingml/2006/table">
            <a:tbl>
              <a:tblPr firstRow="1" bandRow="1">
                <a:tableStyleId>{2D5ABB26-0587-4C30-8999-92F81FD0307C}</a:tableStyleId>
              </a:tblPr>
              <a:tblGrid>
                <a:gridCol w="1828800"/>
                <a:gridCol w="2133600"/>
                <a:gridCol w="2049280"/>
                <a:gridCol w="1303520"/>
                <a:gridCol w="2209800"/>
              </a:tblGrid>
              <a:tr h="1250343">
                <a:tc>
                  <a:txBody>
                    <a:bodyPr/>
                    <a:lstStyle/>
                    <a:p>
                      <a:pPr marL="69850">
                        <a:lnSpc>
                          <a:spcPts val="1380"/>
                        </a:lnSpc>
                      </a:pPr>
                      <a:endParaRPr lang="es-CO" sz="1600" b="1" spc="-5" dirty="0" smtClean="0">
                        <a:latin typeface="Times New Roman"/>
                        <a:cs typeface="Times New Roman"/>
                      </a:endParaRPr>
                    </a:p>
                    <a:p>
                      <a:pPr marL="69850">
                        <a:lnSpc>
                          <a:spcPts val="1380"/>
                        </a:lnSpc>
                      </a:pPr>
                      <a:r>
                        <a:rPr sz="1600" b="1" spc="-5" dirty="0" smtClean="0">
                          <a:latin typeface="Times New Roman"/>
                          <a:cs typeface="Times New Roman"/>
                        </a:rPr>
                        <a:t>DENOMINACIÓN</a:t>
                      </a:r>
                      <a:endParaRPr sz="1600" dirty="0">
                        <a:latin typeface="Times New Roman"/>
                        <a:cs typeface="Times New Roman"/>
                      </a:endParaRPr>
                    </a:p>
                    <a:p>
                      <a:pPr marL="69850">
                        <a:lnSpc>
                          <a:spcPct val="100000"/>
                        </a:lnSpc>
                        <a:spcBef>
                          <a:spcPts val="635"/>
                        </a:spcBef>
                      </a:pPr>
                      <a:r>
                        <a:rPr sz="1600" b="1" spc="-5" dirty="0">
                          <a:latin typeface="Times New Roman"/>
                          <a:cs typeface="Times New Roman"/>
                        </a:rPr>
                        <a:t>DEL</a:t>
                      </a:r>
                      <a:r>
                        <a:rPr sz="1600" b="1" spc="-10" dirty="0">
                          <a:latin typeface="Times New Roman"/>
                          <a:cs typeface="Times New Roman"/>
                        </a:rPr>
                        <a:t> </a:t>
                      </a:r>
                      <a:r>
                        <a:rPr sz="1600" b="1" spc="-5" dirty="0">
                          <a:latin typeface="Times New Roman"/>
                          <a:cs typeface="Times New Roman"/>
                        </a:rPr>
                        <a:t>APORTE</a:t>
                      </a:r>
                      <a:endParaRPr sz="1600" dirty="0">
                        <a:latin typeface="Times New Roman"/>
                        <a:cs typeface="Times New Roman"/>
                      </a:endParaRPr>
                    </a:p>
                  </a:txBody>
                  <a:tcPr marL="0" marR="0" marT="0" marB="0" anchor="ctr" anchorCtr="1">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8580" algn="ctr">
                        <a:lnSpc>
                          <a:spcPct val="150000"/>
                        </a:lnSpc>
                        <a:tabLst>
                          <a:tab pos="956310" algn="l"/>
                          <a:tab pos="1320165" algn="l"/>
                        </a:tabLst>
                      </a:pPr>
                      <a:r>
                        <a:rPr sz="1800" b="1" spc="-5" dirty="0" err="1" smtClean="0">
                          <a:latin typeface="Times New Roman"/>
                          <a:cs typeface="Times New Roman"/>
                        </a:rPr>
                        <a:t>Producto</a:t>
                      </a:r>
                      <a:r>
                        <a:rPr sz="1800" b="1" spc="-5" dirty="0">
                          <a:latin typeface="Times New Roman"/>
                          <a:cs typeface="Times New Roman"/>
                        </a:rPr>
                        <a:t>	</a:t>
                      </a:r>
                      <a:r>
                        <a:rPr sz="1800" b="1" dirty="0" smtClean="0">
                          <a:latin typeface="Times New Roman"/>
                          <a:cs typeface="Times New Roman"/>
                        </a:rPr>
                        <a:t>o</a:t>
                      </a:r>
                      <a:r>
                        <a:rPr lang="es-CO" sz="1800" b="1" baseline="0" dirty="0" smtClean="0">
                          <a:latin typeface="Times New Roman"/>
                          <a:cs typeface="Times New Roman"/>
                        </a:rPr>
                        <a:t> </a:t>
                      </a:r>
                      <a:r>
                        <a:rPr sz="1800" b="1" dirty="0" err="1" smtClean="0">
                          <a:latin typeface="Times New Roman"/>
                          <a:cs typeface="Times New Roman"/>
                        </a:rPr>
                        <a:t>servicio</a:t>
                      </a:r>
                      <a:r>
                        <a:rPr lang="es-CO" sz="1800" b="1" dirty="0" smtClean="0">
                          <a:latin typeface="Times New Roman"/>
                          <a:cs typeface="Times New Roman"/>
                        </a:rPr>
                        <a:t> </a:t>
                      </a:r>
                      <a:r>
                        <a:rPr sz="1800" b="1" spc="-5" dirty="0" err="1" smtClean="0">
                          <a:latin typeface="Times New Roman"/>
                          <a:cs typeface="Times New Roman"/>
                        </a:rPr>
                        <a:t>generado</a:t>
                      </a:r>
                      <a:endParaRPr sz="1800" dirty="0">
                        <a:latin typeface="Times New Roman"/>
                        <a:cs typeface="Times New Roman"/>
                      </a:endParaRPr>
                    </a:p>
                  </a:txBody>
                  <a:tcPr marL="0" marR="0" marT="0" marB="0" anchor="ctr" anchorCtr="1">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9850">
                        <a:lnSpc>
                          <a:spcPct val="150000"/>
                        </a:lnSpc>
                        <a:tabLst>
                          <a:tab pos="1205865" algn="l"/>
                        </a:tabLst>
                      </a:pPr>
                      <a:r>
                        <a:rPr sz="1800" b="1" spc="-5" dirty="0" err="1" smtClean="0">
                          <a:latin typeface="Times New Roman"/>
                          <a:cs typeface="Times New Roman"/>
                        </a:rPr>
                        <a:t>Resultados</a:t>
                      </a:r>
                      <a:r>
                        <a:rPr sz="1800" b="1" spc="-5" dirty="0">
                          <a:latin typeface="Times New Roman"/>
                          <a:cs typeface="Times New Roman"/>
                        </a:rPr>
                        <a:t>	</a:t>
                      </a:r>
                      <a:r>
                        <a:rPr sz="1800" b="1" dirty="0" smtClean="0">
                          <a:latin typeface="Times New Roman"/>
                          <a:cs typeface="Times New Roman"/>
                        </a:rPr>
                        <a:t>y</a:t>
                      </a:r>
                      <a:r>
                        <a:rPr lang="es-CO" sz="1800" b="1" dirty="0" smtClean="0">
                          <a:latin typeface="Times New Roman"/>
                          <a:cs typeface="Times New Roman"/>
                        </a:rPr>
                        <a:t> </a:t>
                      </a:r>
                      <a:r>
                        <a:rPr sz="1800" b="1" spc="-5" dirty="0" err="1" smtClean="0">
                          <a:latin typeface="Times New Roman"/>
                          <a:cs typeface="Times New Roman"/>
                        </a:rPr>
                        <a:t>efectos</a:t>
                      </a:r>
                      <a:r>
                        <a:rPr sz="1800" b="1" spc="-5" dirty="0" smtClean="0">
                          <a:latin typeface="Times New Roman"/>
                          <a:cs typeface="Times New Roman"/>
                        </a:rPr>
                        <a:t> </a:t>
                      </a:r>
                      <a:r>
                        <a:rPr sz="1800" b="1" spc="-5" dirty="0">
                          <a:latin typeface="Times New Roman"/>
                          <a:cs typeface="Times New Roman"/>
                        </a:rPr>
                        <a:t>(</a:t>
                      </a:r>
                      <a:r>
                        <a:rPr sz="1800" b="1" spc="-5" dirty="0">
                          <a:solidFill>
                            <a:schemeClr val="tx1"/>
                          </a:solidFill>
                          <a:latin typeface="Times New Roman"/>
                          <a:ea typeface="+mn-ea"/>
                          <a:cs typeface="Times New Roman"/>
                        </a:rPr>
                        <a:t>impactos</a:t>
                      </a:r>
                      <a:r>
                        <a:rPr sz="1800" b="1" spc="-5" dirty="0">
                          <a:latin typeface="Times New Roman"/>
                          <a:cs typeface="Times New Roman"/>
                        </a:rPr>
                        <a:t>)  en </a:t>
                      </a:r>
                      <a:r>
                        <a:rPr sz="1800" b="1" dirty="0">
                          <a:latin typeface="Times New Roman"/>
                          <a:cs typeface="Times New Roman"/>
                        </a:rPr>
                        <a:t>la</a:t>
                      </a:r>
                      <a:r>
                        <a:rPr sz="1800" b="1" spc="-10" dirty="0">
                          <a:latin typeface="Times New Roman"/>
                          <a:cs typeface="Times New Roman"/>
                        </a:rPr>
                        <a:t> </a:t>
                      </a:r>
                      <a:r>
                        <a:rPr lang="es-CO" sz="1800" b="1" spc="-10" dirty="0" smtClean="0">
                          <a:latin typeface="Times New Roman"/>
                          <a:cs typeface="Times New Roman"/>
                        </a:rPr>
                        <a:t> s</a:t>
                      </a:r>
                      <a:r>
                        <a:rPr sz="1800" b="1" spc="-5" dirty="0" err="1" smtClean="0">
                          <a:latin typeface="Times New Roman"/>
                          <a:cs typeface="Times New Roman"/>
                        </a:rPr>
                        <a:t>ociedad</a:t>
                      </a:r>
                      <a:r>
                        <a:rPr sz="1800" b="1" spc="-5" dirty="0">
                          <a:latin typeface="Times New Roman"/>
                          <a:cs typeface="Times New Roman"/>
                        </a:rPr>
                        <a:t>.</a:t>
                      </a:r>
                      <a:endParaRPr sz="1800" dirty="0">
                        <a:latin typeface="Times New Roman"/>
                        <a:cs typeface="Times New Roman"/>
                      </a:endParaRPr>
                    </a:p>
                  </a:txBody>
                  <a:tcPr marL="0" marR="0" marT="0" marB="0" anchor="ctr" anchorCtr="1">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9850">
                        <a:lnSpc>
                          <a:spcPts val="1380"/>
                        </a:lnSpc>
                      </a:pPr>
                      <a:endParaRPr lang="es-CO" sz="1800" b="1" spc="-5" dirty="0" smtClean="0">
                        <a:latin typeface="Times New Roman"/>
                        <a:cs typeface="Times New Roman"/>
                      </a:endParaRPr>
                    </a:p>
                    <a:p>
                      <a:pPr marL="69850">
                        <a:lnSpc>
                          <a:spcPts val="1380"/>
                        </a:lnSpc>
                      </a:pPr>
                      <a:r>
                        <a:rPr sz="1800" b="1" spc="-5" dirty="0" err="1" smtClean="0">
                          <a:latin typeface="Times New Roman"/>
                          <a:cs typeface="Times New Roman"/>
                        </a:rPr>
                        <a:t>Población</a:t>
                      </a:r>
                      <a:endParaRPr sz="1800" dirty="0">
                        <a:latin typeface="Times New Roman"/>
                        <a:cs typeface="Times New Roman"/>
                      </a:endParaRPr>
                    </a:p>
                    <a:p>
                      <a:pPr marL="69850">
                        <a:lnSpc>
                          <a:spcPct val="100000"/>
                        </a:lnSpc>
                        <a:spcBef>
                          <a:spcPts val="635"/>
                        </a:spcBef>
                      </a:pPr>
                      <a:r>
                        <a:rPr sz="1800" b="1" spc="-5" dirty="0">
                          <a:latin typeface="Times New Roman"/>
                          <a:cs typeface="Times New Roman"/>
                        </a:rPr>
                        <a:t>beneficiada</a:t>
                      </a:r>
                      <a:endParaRPr sz="1800" dirty="0">
                        <a:latin typeface="Times New Roman"/>
                        <a:cs typeface="Times New Roman"/>
                      </a:endParaRPr>
                    </a:p>
                  </a:txBody>
                  <a:tcPr marL="0" marR="0" marT="0" marB="0" anchor="ctr" anchorCtr="1">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9850">
                        <a:lnSpc>
                          <a:spcPts val="1380"/>
                        </a:lnSpc>
                      </a:pPr>
                      <a:endParaRPr lang="es-CO" sz="1800" b="1" spc="-5" dirty="0" smtClean="0">
                        <a:latin typeface="Times New Roman"/>
                        <a:cs typeface="Times New Roman"/>
                      </a:endParaRPr>
                    </a:p>
                    <a:p>
                      <a:pPr marL="69850">
                        <a:lnSpc>
                          <a:spcPts val="1380"/>
                        </a:lnSpc>
                      </a:pPr>
                      <a:r>
                        <a:rPr sz="1800" b="1" spc="-5" dirty="0" err="1" smtClean="0">
                          <a:latin typeface="Times New Roman"/>
                          <a:cs typeface="Times New Roman"/>
                        </a:rPr>
                        <a:t>Cooperantes</a:t>
                      </a:r>
                      <a:r>
                        <a:rPr sz="1800" b="1" spc="-5" dirty="0">
                          <a:latin typeface="Times New Roman"/>
                          <a:cs typeface="Times New Roman"/>
                        </a:rPr>
                        <a:t>:</a:t>
                      </a:r>
                      <a:endParaRPr sz="1800" dirty="0">
                        <a:latin typeface="Times New Roman"/>
                        <a:cs typeface="Times New Roman"/>
                      </a:endParaRPr>
                    </a:p>
                  </a:txBody>
                  <a:tcPr marL="0" marR="0" marT="0" marB="0" anchor="ctr" anchorCtr="1">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r>
              <a:tr h="3093057">
                <a:tc>
                  <a:txBody>
                    <a:bodyPr/>
                    <a:lstStyle/>
                    <a:p>
                      <a:pPr algn="ctr"/>
                      <a:r>
                        <a:rPr lang="es-CO" sz="2000" spc="-5" dirty="0" smtClean="0">
                          <a:solidFill>
                            <a:schemeClr val="tx1"/>
                          </a:solidFill>
                          <a:latin typeface="Times New Roman" pitchFamily="18" charset="0"/>
                          <a:ea typeface="+mn-ea"/>
                          <a:cs typeface="Times New Roman" pitchFamily="18" charset="0"/>
                        </a:rPr>
                        <a:t>Fortalecimiento del francés para la lectura y escritura de textos filosóficos</a:t>
                      </a:r>
                      <a:r>
                        <a:rPr lang="es-CO" sz="2000" dirty="0" smtClean="0">
                          <a:solidFill>
                            <a:schemeClr val="tx1"/>
                          </a:solidFill>
                          <a:effectLst/>
                          <a:latin typeface="Times New Roman" pitchFamily="18" charset="0"/>
                          <a:ea typeface="+mn-ea"/>
                          <a:cs typeface="Times New Roman" pitchFamily="18" charset="0"/>
                        </a:rPr>
                        <a:t>.</a:t>
                      </a:r>
                      <a:endParaRPr lang="es-CO" sz="2000" dirty="0">
                        <a:solidFill>
                          <a:schemeClr val="tx1"/>
                        </a:solidFill>
                        <a:effectLst/>
                        <a:latin typeface="Times New Roman" pitchFamily="18" charset="0"/>
                        <a:ea typeface="+mn-ea"/>
                        <a:cs typeface="Times New Roman" pitchFamily="18" charset="0"/>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r>
                        <a:rPr lang="es-CO" sz="2000" spc="-5" dirty="0" smtClean="0">
                          <a:solidFill>
                            <a:schemeClr val="tx1"/>
                          </a:solidFill>
                          <a:latin typeface="Times New Roman" pitchFamily="18" charset="0"/>
                          <a:ea typeface="+mn-ea"/>
                          <a:cs typeface="Times New Roman" pitchFamily="18" charset="0"/>
                        </a:rPr>
                        <a:t>Estudiantes certificados en francés, en los estándares del Marco Común de la Unión Europea.</a:t>
                      </a:r>
                      <a:endParaRPr lang="es-CO" sz="2000" spc="-5" dirty="0">
                        <a:solidFill>
                          <a:schemeClr val="tx1"/>
                        </a:solidFill>
                        <a:latin typeface="Times New Roman" pitchFamily="18" charset="0"/>
                        <a:ea typeface="+mn-ea"/>
                        <a:cs typeface="Times New Roman" pitchFamily="18" charset="0"/>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gn="ctr"/>
                      <a:r>
                        <a:rPr lang="es-CO" sz="2000" dirty="0" smtClean="0">
                          <a:solidFill>
                            <a:schemeClr val="tx1"/>
                          </a:solidFill>
                          <a:effectLst/>
                          <a:latin typeface="Times New Roman" pitchFamily="18" charset="0"/>
                          <a:ea typeface="+mn-ea"/>
                          <a:cs typeface="Times New Roman" pitchFamily="18" charset="0"/>
                        </a:rPr>
                        <a:t>Se espera que estos estudiantes, al egresar, sean profesionales con manejo del francés tanto para la investigación como para la docencia.</a:t>
                      </a:r>
                      <a:endParaRPr lang="es-CO" sz="2000" dirty="0">
                        <a:solidFill>
                          <a:schemeClr val="tx1"/>
                        </a:solidFill>
                        <a:effectLst/>
                        <a:latin typeface="Times New Roman" pitchFamily="18" charset="0"/>
                        <a:ea typeface="+mn-ea"/>
                        <a:cs typeface="Times New Roman" pitchFamily="18" charset="0"/>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gn="ctr"/>
                      <a:r>
                        <a:rPr lang="es-CO" sz="2000" dirty="0" smtClean="0">
                          <a:solidFill>
                            <a:schemeClr val="tx1"/>
                          </a:solidFill>
                          <a:effectLst/>
                          <a:latin typeface="Times New Roman" pitchFamily="18" charset="0"/>
                          <a:ea typeface="+mn-ea"/>
                          <a:cs typeface="Times New Roman" pitchFamily="18" charset="0"/>
                        </a:rPr>
                        <a:t>B1: 7 estudiantes</a:t>
                      </a:r>
                    </a:p>
                    <a:p>
                      <a:pPr algn="ctr"/>
                      <a:endParaRPr lang="es-CO" sz="2000" dirty="0" smtClean="0">
                        <a:solidFill>
                          <a:schemeClr val="tx1"/>
                        </a:solidFill>
                        <a:effectLst/>
                        <a:latin typeface="Times New Roman" pitchFamily="18" charset="0"/>
                        <a:ea typeface="+mn-ea"/>
                        <a:cs typeface="Times New Roman" pitchFamily="18" charset="0"/>
                      </a:endParaRPr>
                    </a:p>
                    <a:p>
                      <a:pPr algn="ctr"/>
                      <a:r>
                        <a:rPr lang="es-CO" sz="2000" dirty="0" smtClean="0">
                          <a:solidFill>
                            <a:schemeClr val="tx1"/>
                          </a:solidFill>
                          <a:effectLst/>
                          <a:latin typeface="Times New Roman" pitchFamily="18" charset="0"/>
                          <a:ea typeface="+mn-ea"/>
                          <a:cs typeface="Times New Roman" pitchFamily="18" charset="0"/>
                        </a:rPr>
                        <a:t>B2: 7 estudiantes</a:t>
                      </a:r>
                      <a:endParaRPr lang="es-CO" sz="2000" dirty="0">
                        <a:solidFill>
                          <a:schemeClr val="tx1"/>
                        </a:solidFill>
                        <a:effectLst/>
                        <a:latin typeface="Times New Roman" pitchFamily="18" charset="0"/>
                        <a:ea typeface="+mn-ea"/>
                        <a:cs typeface="Times New Roman" pitchFamily="18" charset="0"/>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50000"/>
                        </a:lnSpc>
                        <a:tabLst>
                          <a:tab pos="785495" algn="l"/>
                          <a:tab pos="1137285" algn="l"/>
                          <a:tab pos="1887855" algn="l"/>
                        </a:tabLst>
                      </a:pPr>
                      <a:r>
                        <a:rPr sz="2000" spc="-5" dirty="0" err="1" smtClean="0">
                          <a:latin typeface="Times New Roman" pitchFamily="18" charset="0"/>
                          <a:cs typeface="Times New Roman" pitchFamily="18" charset="0"/>
                        </a:rPr>
                        <a:t>Instituto</a:t>
                      </a:r>
                      <a:r>
                        <a:rPr lang="es-CO" sz="2000" spc="-5" baseline="0" dirty="0" smtClean="0">
                          <a:latin typeface="Times New Roman" pitchFamily="18" charset="0"/>
                          <a:cs typeface="Times New Roman" pitchFamily="18" charset="0"/>
                        </a:rPr>
                        <a:t> </a:t>
                      </a:r>
                      <a:r>
                        <a:rPr sz="2000" dirty="0" smtClean="0">
                          <a:latin typeface="Times New Roman" pitchFamily="18" charset="0"/>
                          <a:cs typeface="Times New Roman" pitchFamily="18" charset="0"/>
                        </a:rPr>
                        <a:t>de</a:t>
                      </a:r>
                      <a:r>
                        <a:rPr lang="es-CO" sz="2000" dirty="0" smtClean="0">
                          <a:latin typeface="Times New Roman" pitchFamily="18" charset="0"/>
                          <a:cs typeface="Times New Roman" pitchFamily="18" charset="0"/>
                        </a:rPr>
                        <a:t> </a:t>
                      </a:r>
                      <a:r>
                        <a:rPr sz="2000" dirty="0" err="1" smtClean="0">
                          <a:latin typeface="Times New Roman" pitchFamily="18" charset="0"/>
                          <a:cs typeface="Times New Roman" pitchFamily="18" charset="0"/>
                        </a:rPr>
                        <a:t>Filosofía</a:t>
                      </a:r>
                      <a:r>
                        <a:rPr lang="es-CO" sz="2000" dirty="0" smtClean="0">
                          <a:latin typeface="Times New Roman" pitchFamily="18" charset="0"/>
                          <a:cs typeface="Times New Roman" pitchFamily="18" charset="0"/>
                        </a:rPr>
                        <a:t> </a:t>
                      </a:r>
                      <a:r>
                        <a:rPr sz="2000" dirty="0" err="1" smtClean="0">
                          <a:latin typeface="Times New Roman" pitchFamily="18" charset="0"/>
                          <a:cs typeface="Times New Roman" pitchFamily="18" charset="0"/>
                        </a:rPr>
                        <a:t>Alianza</a:t>
                      </a:r>
                      <a:r>
                        <a:rPr lang="es-CO" sz="2000" dirty="0" smtClean="0">
                          <a:latin typeface="Times New Roman" pitchFamily="18" charset="0"/>
                          <a:cs typeface="Times New Roman" pitchFamily="18" charset="0"/>
                        </a:rPr>
                        <a:t> </a:t>
                      </a:r>
                      <a:r>
                        <a:rPr sz="2000" spc="-5" dirty="0" err="1" smtClean="0">
                          <a:latin typeface="Times New Roman" pitchFamily="18" charset="0"/>
                          <a:cs typeface="Times New Roman" pitchFamily="18" charset="0"/>
                        </a:rPr>
                        <a:t>Francesa</a:t>
                      </a:r>
                      <a:r>
                        <a:rPr sz="2000" spc="-5" dirty="0" smtClean="0">
                          <a:latin typeface="Times New Roman" pitchFamily="18" charset="0"/>
                          <a:cs typeface="Times New Roman" pitchFamily="18" charset="0"/>
                        </a:rPr>
                        <a:t>,</a:t>
                      </a:r>
                      <a:r>
                        <a:rPr lang="es-CO" sz="2000" spc="-5" dirty="0" smtClean="0">
                          <a:latin typeface="Times New Roman" pitchFamily="18" charset="0"/>
                          <a:cs typeface="Times New Roman" pitchFamily="18" charset="0"/>
                        </a:rPr>
                        <a:t> </a:t>
                      </a:r>
                      <a:r>
                        <a:rPr sz="2000" dirty="0" err="1" smtClean="0">
                          <a:latin typeface="Times New Roman" pitchFamily="18" charset="0"/>
                          <a:cs typeface="Times New Roman" pitchFamily="18" charset="0"/>
                        </a:rPr>
                        <a:t>Medellín</a:t>
                      </a:r>
                      <a:r>
                        <a:rPr sz="2000" dirty="0">
                          <a:latin typeface="Times New Roman" pitchFamily="18" charset="0"/>
                          <a:cs typeface="Times New Roman" pitchFamily="18" charset="0"/>
                        </a:rPr>
                        <a:t>.</a:t>
                      </a: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9600" y="609600"/>
            <a:ext cx="2456180" cy="391160"/>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000000"/>
                </a:solidFill>
              </a:rPr>
              <a:t>Prácticas</a:t>
            </a:r>
            <a:r>
              <a:rPr sz="2400" spc="-90" dirty="0">
                <a:solidFill>
                  <a:srgbClr val="000000"/>
                </a:solidFill>
              </a:rPr>
              <a:t> </a:t>
            </a:r>
            <a:r>
              <a:rPr sz="2400" dirty="0">
                <a:solidFill>
                  <a:srgbClr val="000000"/>
                </a:solidFill>
              </a:rPr>
              <a:t>Medellín</a:t>
            </a:r>
            <a:endParaRPr sz="2400" dirty="0"/>
          </a:p>
        </p:txBody>
      </p:sp>
      <p:sp>
        <p:nvSpPr>
          <p:cNvPr id="3" name="object 3"/>
          <p:cNvSpPr txBox="1"/>
          <p:nvPr/>
        </p:nvSpPr>
        <p:spPr>
          <a:xfrm>
            <a:off x="493643" y="1100380"/>
            <a:ext cx="6090285" cy="382156"/>
          </a:xfrm>
          <a:prstGeom prst="rect">
            <a:avLst/>
          </a:prstGeom>
        </p:spPr>
        <p:txBody>
          <a:bodyPr vert="horz" wrap="square" lIns="0" tIns="12700" rIns="0" bIns="0" rtlCol="0">
            <a:spAutoFit/>
          </a:bodyPr>
          <a:lstStyle/>
          <a:p>
            <a:pPr marL="12700">
              <a:lnSpc>
                <a:spcPct val="100000"/>
              </a:lnSpc>
              <a:spcBef>
                <a:spcPts val="100"/>
              </a:spcBef>
            </a:pPr>
            <a:r>
              <a:rPr sz="1600" b="1" dirty="0">
                <a:latin typeface="Times New Roman"/>
                <a:cs typeface="Times New Roman"/>
              </a:rPr>
              <a:t>(</a:t>
            </a:r>
            <a:r>
              <a:rPr sz="2400" b="1" dirty="0">
                <a:latin typeface="Times New Roman"/>
                <a:cs typeface="Times New Roman"/>
              </a:rPr>
              <a:t>Coordinadora: </a:t>
            </a:r>
            <a:r>
              <a:rPr sz="2400" b="1" spc="-5" dirty="0">
                <a:latin typeface="Times New Roman"/>
                <a:cs typeface="Times New Roman"/>
              </a:rPr>
              <a:t>Diana </a:t>
            </a:r>
            <a:r>
              <a:rPr sz="2400" b="1" dirty="0">
                <a:latin typeface="Times New Roman"/>
                <a:cs typeface="Times New Roman"/>
              </a:rPr>
              <a:t>Melisa </a:t>
            </a:r>
            <a:r>
              <a:rPr sz="2400" b="1" spc="-5" dirty="0">
                <a:latin typeface="Times New Roman"/>
                <a:cs typeface="Times New Roman"/>
              </a:rPr>
              <a:t>Paredes</a:t>
            </a:r>
            <a:r>
              <a:rPr sz="2400" b="1" spc="-25" dirty="0">
                <a:latin typeface="Times New Roman"/>
                <a:cs typeface="Times New Roman"/>
              </a:rPr>
              <a:t> </a:t>
            </a:r>
            <a:r>
              <a:rPr sz="2400" b="1" dirty="0">
                <a:latin typeface="Times New Roman"/>
                <a:cs typeface="Times New Roman"/>
              </a:rPr>
              <a:t>Oviedo)</a:t>
            </a:r>
            <a:endParaRPr sz="2400" dirty="0">
              <a:latin typeface="Times New Roman"/>
              <a:cs typeface="Times New Roman"/>
            </a:endParaRPr>
          </a:p>
        </p:txBody>
      </p:sp>
      <p:graphicFrame>
        <p:nvGraphicFramePr>
          <p:cNvPr id="4" name="object 4"/>
          <p:cNvGraphicFramePr>
            <a:graphicFrameLocks noGrp="1"/>
          </p:cNvGraphicFramePr>
          <p:nvPr>
            <p:extLst>
              <p:ext uri="{D42A27DB-BD31-4B8C-83A1-F6EECF244321}">
                <p14:modId xmlns:p14="http://schemas.microsoft.com/office/powerpoint/2010/main" val="501645212"/>
              </p:ext>
            </p:extLst>
          </p:nvPr>
        </p:nvGraphicFramePr>
        <p:xfrm>
          <a:off x="152400" y="1600200"/>
          <a:ext cx="9601200" cy="5502079"/>
        </p:xfrm>
        <a:graphic>
          <a:graphicData uri="http://schemas.openxmlformats.org/drawingml/2006/table">
            <a:tbl>
              <a:tblPr firstRow="1" bandRow="1">
                <a:tableStyleId>{2D5ABB26-0587-4C30-8999-92F81FD0307C}</a:tableStyleId>
              </a:tblPr>
              <a:tblGrid>
                <a:gridCol w="1752600"/>
                <a:gridCol w="1278987"/>
                <a:gridCol w="2302413"/>
                <a:gridCol w="1981200"/>
                <a:gridCol w="2286000"/>
              </a:tblGrid>
              <a:tr h="1219200">
                <a:tc>
                  <a:txBody>
                    <a:bodyPr/>
                    <a:lstStyle/>
                    <a:p>
                      <a:pPr marL="69850" algn="ctr">
                        <a:lnSpc>
                          <a:spcPct val="100000"/>
                        </a:lnSpc>
                      </a:pPr>
                      <a:endParaRPr lang="es-CO" sz="1600" b="1" spc="-5" dirty="0" smtClean="0">
                        <a:latin typeface="Times New Roman"/>
                        <a:cs typeface="Times New Roman"/>
                      </a:endParaRPr>
                    </a:p>
                    <a:p>
                      <a:pPr marL="69850" algn="ctr">
                        <a:lnSpc>
                          <a:spcPct val="100000"/>
                        </a:lnSpc>
                      </a:pPr>
                      <a:r>
                        <a:rPr sz="1600" b="1" spc="-5" dirty="0" smtClean="0">
                          <a:latin typeface="Times New Roman"/>
                          <a:cs typeface="Times New Roman"/>
                        </a:rPr>
                        <a:t>DENOMINACIÓN</a:t>
                      </a:r>
                      <a:endParaRPr sz="1600" dirty="0">
                        <a:latin typeface="Times New Roman"/>
                        <a:cs typeface="Times New Roman"/>
                      </a:endParaRPr>
                    </a:p>
                    <a:p>
                      <a:pPr marL="69850" algn="ctr">
                        <a:lnSpc>
                          <a:spcPct val="100000"/>
                        </a:lnSpc>
                        <a:spcBef>
                          <a:spcPts val="635"/>
                        </a:spcBef>
                      </a:pPr>
                      <a:r>
                        <a:rPr sz="1600" b="1" spc="-5" dirty="0">
                          <a:latin typeface="Times New Roman"/>
                          <a:cs typeface="Times New Roman"/>
                        </a:rPr>
                        <a:t>DEL</a:t>
                      </a:r>
                      <a:r>
                        <a:rPr sz="1600" b="1" spc="-10" dirty="0">
                          <a:latin typeface="Times New Roman"/>
                          <a:cs typeface="Times New Roman"/>
                        </a:rPr>
                        <a:t> </a:t>
                      </a:r>
                      <a:r>
                        <a:rPr sz="1600" b="1" spc="-5" dirty="0">
                          <a:latin typeface="Times New Roman"/>
                          <a:cs typeface="Times New Roman"/>
                        </a:rPr>
                        <a:t>APORTE</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8580" algn="ctr">
                        <a:lnSpc>
                          <a:spcPct val="100000"/>
                        </a:lnSpc>
                        <a:tabLst>
                          <a:tab pos="1151255" algn="l"/>
                        </a:tabLst>
                      </a:pPr>
                      <a:endParaRPr lang="es-CO" sz="1600" b="1" spc="-5" dirty="0" smtClean="0">
                        <a:latin typeface="Times New Roman"/>
                        <a:cs typeface="Times New Roman"/>
                      </a:endParaRPr>
                    </a:p>
                    <a:p>
                      <a:pPr marL="68580" algn="ctr">
                        <a:lnSpc>
                          <a:spcPct val="100000"/>
                        </a:lnSpc>
                        <a:tabLst>
                          <a:tab pos="1151255" algn="l"/>
                        </a:tabLst>
                      </a:pPr>
                      <a:r>
                        <a:rPr sz="1600" b="1" spc="-5" dirty="0" err="1" smtClean="0">
                          <a:latin typeface="Times New Roman"/>
                          <a:cs typeface="Times New Roman"/>
                        </a:rPr>
                        <a:t>Producto</a:t>
                      </a:r>
                      <a:r>
                        <a:rPr lang="es-CO" sz="1600" b="1" spc="-5" dirty="0" smtClean="0">
                          <a:latin typeface="Times New Roman"/>
                          <a:cs typeface="Times New Roman"/>
                        </a:rPr>
                        <a:t> </a:t>
                      </a:r>
                      <a:r>
                        <a:rPr sz="1600" b="1" dirty="0" smtClean="0">
                          <a:latin typeface="Times New Roman"/>
                          <a:cs typeface="Times New Roman"/>
                        </a:rPr>
                        <a:t>o</a:t>
                      </a:r>
                      <a:r>
                        <a:rPr lang="es-CO" sz="1600" b="1" dirty="0" smtClean="0">
                          <a:latin typeface="Times New Roman"/>
                          <a:cs typeface="Times New Roman"/>
                        </a:rPr>
                        <a:t> </a:t>
                      </a:r>
                      <a:r>
                        <a:rPr sz="1600" b="1" spc="-5" dirty="0" err="1" smtClean="0">
                          <a:latin typeface="Times New Roman"/>
                          <a:cs typeface="Times New Roman"/>
                        </a:rPr>
                        <a:t>servicio</a:t>
                      </a:r>
                      <a:r>
                        <a:rPr sz="1600" b="1" spc="-50" dirty="0" smtClean="0">
                          <a:latin typeface="Times New Roman"/>
                          <a:cs typeface="Times New Roman"/>
                        </a:rPr>
                        <a:t> </a:t>
                      </a:r>
                      <a:r>
                        <a:rPr sz="1600" b="1" spc="-5" dirty="0">
                          <a:latin typeface="Times New Roman"/>
                          <a:cs typeface="Times New Roman"/>
                        </a:rPr>
                        <a:t>generado</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8580" algn="ctr">
                        <a:lnSpc>
                          <a:spcPct val="100000"/>
                        </a:lnSpc>
                        <a:tabLst>
                          <a:tab pos="997585" algn="l"/>
                          <a:tab pos="1291590" algn="l"/>
                        </a:tabLst>
                      </a:pPr>
                      <a:endParaRPr lang="es-CO" sz="1600" b="1" spc="-5" dirty="0" smtClean="0">
                        <a:latin typeface="Times New Roman"/>
                        <a:cs typeface="Times New Roman"/>
                      </a:endParaRPr>
                    </a:p>
                    <a:p>
                      <a:pPr marL="68580" algn="ctr">
                        <a:lnSpc>
                          <a:spcPct val="100000"/>
                        </a:lnSpc>
                        <a:tabLst>
                          <a:tab pos="997585" algn="l"/>
                          <a:tab pos="1291590" algn="l"/>
                        </a:tabLst>
                      </a:pPr>
                      <a:r>
                        <a:rPr sz="1600" b="1" spc="-5" dirty="0" err="1" smtClean="0">
                          <a:latin typeface="Times New Roman"/>
                          <a:cs typeface="Times New Roman"/>
                        </a:rPr>
                        <a:t>Resultados</a:t>
                      </a:r>
                      <a:r>
                        <a:rPr sz="1600" b="1" spc="-5" dirty="0">
                          <a:latin typeface="Times New Roman"/>
                          <a:cs typeface="Times New Roman"/>
                        </a:rPr>
                        <a:t>	</a:t>
                      </a:r>
                      <a:r>
                        <a:rPr sz="1600" b="1" dirty="0" smtClean="0">
                          <a:latin typeface="Times New Roman"/>
                          <a:cs typeface="Times New Roman"/>
                        </a:rPr>
                        <a:t>y</a:t>
                      </a:r>
                      <a:r>
                        <a:rPr lang="es-CO" sz="1600" b="1" baseline="0" dirty="0" smtClean="0">
                          <a:latin typeface="Times New Roman"/>
                          <a:cs typeface="Times New Roman"/>
                        </a:rPr>
                        <a:t> </a:t>
                      </a:r>
                      <a:r>
                        <a:rPr sz="1600" b="1" spc="-5" dirty="0" err="1" smtClean="0">
                          <a:latin typeface="Times New Roman"/>
                          <a:cs typeface="Times New Roman"/>
                        </a:rPr>
                        <a:t>efectos</a:t>
                      </a:r>
                      <a:endParaRPr sz="1600" dirty="0">
                        <a:latin typeface="Times New Roman"/>
                        <a:cs typeface="Times New Roman"/>
                      </a:endParaRPr>
                    </a:p>
                    <a:p>
                      <a:pPr marL="68580" algn="ctr">
                        <a:lnSpc>
                          <a:spcPct val="100000"/>
                        </a:lnSpc>
                        <a:spcBef>
                          <a:spcPts val="635"/>
                        </a:spcBef>
                      </a:pPr>
                      <a:r>
                        <a:rPr sz="1600" b="1" spc="-5" dirty="0">
                          <a:latin typeface="Times New Roman"/>
                          <a:cs typeface="Times New Roman"/>
                        </a:rPr>
                        <a:t>(impactos) en </a:t>
                      </a:r>
                      <a:r>
                        <a:rPr sz="1600" b="1" dirty="0">
                          <a:latin typeface="Times New Roman"/>
                          <a:cs typeface="Times New Roman"/>
                        </a:rPr>
                        <a:t>la</a:t>
                      </a:r>
                      <a:r>
                        <a:rPr sz="1600" b="1" spc="-90" dirty="0">
                          <a:latin typeface="Times New Roman"/>
                          <a:cs typeface="Times New Roman"/>
                        </a:rPr>
                        <a:t> </a:t>
                      </a:r>
                      <a:r>
                        <a:rPr sz="1600" b="1" dirty="0">
                          <a:latin typeface="Times New Roman"/>
                          <a:cs typeface="Times New Roman"/>
                        </a:rPr>
                        <a:t>sociedad.</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9850" algn="ctr">
                        <a:lnSpc>
                          <a:spcPct val="100000"/>
                        </a:lnSpc>
                      </a:pPr>
                      <a:endParaRPr lang="es-CO" sz="1600" b="1" spc="-5" dirty="0" smtClean="0">
                        <a:latin typeface="Times New Roman"/>
                        <a:cs typeface="Times New Roman"/>
                      </a:endParaRPr>
                    </a:p>
                    <a:p>
                      <a:pPr marL="69850" algn="ctr">
                        <a:lnSpc>
                          <a:spcPct val="100000"/>
                        </a:lnSpc>
                      </a:pPr>
                      <a:r>
                        <a:rPr sz="1600" b="1" spc="-5" dirty="0" err="1" smtClean="0">
                          <a:latin typeface="Times New Roman"/>
                          <a:cs typeface="Times New Roman"/>
                        </a:rPr>
                        <a:t>Población</a:t>
                      </a:r>
                      <a:r>
                        <a:rPr sz="1600" b="1" spc="-5" dirty="0" smtClean="0">
                          <a:latin typeface="Times New Roman"/>
                          <a:cs typeface="Times New Roman"/>
                        </a:rPr>
                        <a:t> </a:t>
                      </a:r>
                      <a:r>
                        <a:rPr sz="1600" b="1" spc="-5" dirty="0">
                          <a:latin typeface="Times New Roman"/>
                          <a:cs typeface="Times New Roman"/>
                        </a:rPr>
                        <a:t>beneficiada</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9850" algn="ctr">
                        <a:lnSpc>
                          <a:spcPct val="100000"/>
                        </a:lnSpc>
                      </a:pPr>
                      <a:endParaRPr lang="es-CO" sz="1600" b="1" spc="-5" dirty="0" smtClean="0">
                        <a:latin typeface="Times New Roman"/>
                        <a:cs typeface="Times New Roman"/>
                      </a:endParaRPr>
                    </a:p>
                    <a:p>
                      <a:pPr marL="69850" algn="ctr">
                        <a:lnSpc>
                          <a:spcPct val="100000"/>
                        </a:lnSpc>
                      </a:pPr>
                      <a:r>
                        <a:rPr sz="1600" b="1" spc="-5" dirty="0" err="1" smtClean="0">
                          <a:latin typeface="Times New Roman"/>
                          <a:cs typeface="Times New Roman"/>
                        </a:rPr>
                        <a:t>Cooperantes</a:t>
                      </a:r>
                      <a:r>
                        <a:rPr sz="1600" b="1" spc="-5" dirty="0">
                          <a:latin typeface="Times New Roman"/>
                          <a:cs typeface="Times New Roman"/>
                        </a:rPr>
                        <a:t>:</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r>
              <a:tr h="4282879">
                <a:tc>
                  <a:txBody>
                    <a:bodyPr/>
                    <a:lstStyle/>
                    <a:p>
                      <a:pPr algn="ctr"/>
                      <a:r>
                        <a:rPr lang="es-CO" sz="1800" dirty="0" smtClean="0">
                          <a:solidFill>
                            <a:schemeClr val="tx1"/>
                          </a:solidFill>
                          <a:effectLst/>
                          <a:latin typeface="Times New Roman" pitchFamily="18" charset="0"/>
                          <a:ea typeface="+mn-ea"/>
                          <a:cs typeface="Times New Roman" pitchFamily="18" charset="0"/>
                        </a:rPr>
                        <a:t>Práctica profesional programa Licenciatura en  Filosofía 1465</a:t>
                      </a:r>
                      <a:endParaRPr lang="es-CO" sz="1800" dirty="0">
                        <a:solidFill>
                          <a:schemeClr val="tx1"/>
                        </a:solidFill>
                        <a:effectLst/>
                        <a:latin typeface="Times New Roman" pitchFamily="18" charset="0"/>
                        <a:ea typeface="+mn-ea"/>
                        <a:cs typeface="Times New Roman" pitchFamily="18" charset="0"/>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gn="ctr"/>
                      <a:r>
                        <a:rPr lang="es-CO" sz="1800" dirty="0" smtClean="0">
                          <a:solidFill>
                            <a:schemeClr val="tx1"/>
                          </a:solidFill>
                          <a:effectLst/>
                          <a:latin typeface="Times New Roman" pitchFamily="18" charset="0"/>
                          <a:ea typeface="+mn-ea"/>
                          <a:cs typeface="Times New Roman" pitchFamily="18" charset="0"/>
                        </a:rPr>
                        <a:t>- Apoyo por parte de los practicantes del programa Licenciatura en Filosofía 1465 a los procesos misionales y </a:t>
                      </a:r>
                      <a:r>
                        <a:rPr lang="es-CO" sz="1800" dirty="0" err="1" smtClean="0">
                          <a:solidFill>
                            <a:schemeClr val="tx1"/>
                          </a:solidFill>
                          <a:effectLst/>
                          <a:latin typeface="Times New Roman" pitchFamily="18" charset="0"/>
                          <a:ea typeface="+mn-ea"/>
                          <a:cs typeface="Times New Roman" pitchFamily="18" charset="0"/>
                        </a:rPr>
                        <a:t>visionales</a:t>
                      </a:r>
                      <a:r>
                        <a:rPr lang="es-CO" sz="1800" dirty="0" smtClean="0">
                          <a:solidFill>
                            <a:schemeClr val="tx1"/>
                          </a:solidFill>
                          <a:effectLst/>
                          <a:latin typeface="Times New Roman" pitchFamily="18" charset="0"/>
                          <a:ea typeface="+mn-ea"/>
                          <a:cs typeface="Times New Roman" pitchFamily="18" charset="0"/>
                        </a:rPr>
                        <a:t> de sus centros de práctica. </a:t>
                      </a:r>
                      <a:endParaRPr lang="es-CO" sz="1800" dirty="0">
                        <a:solidFill>
                          <a:schemeClr val="tx1"/>
                        </a:solidFill>
                        <a:effectLst/>
                        <a:latin typeface="Times New Roman" pitchFamily="18" charset="0"/>
                        <a:ea typeface="+mn-ea"/>
                        <a:cs typeface="Times New Roman" pitchFamily="18" charset="0"/>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gn="ctr"/>
                      <a:r>
                        <a:rPr lang="es-CO" sz="1800" dirty="0" smtClean="0">
                          <a:solidFill>
                            <a:schemeClr val="tx1"/>
                          </a:solidFill>
                          <a:effectLst/>
                          <a:latin typeface="Times New Roman" pitchFamily="18" charset="0"/>
                          <a:ea typeface="+mn-ea"/>
                          <a:cs typeface="Times New Roman" pitchFamily="18" charset="0"/>
                        </a:rPr>
                        <a:t>-Diagnóstico de las estrategias y procesos de formación en los centros de práctica.</a:t>
                      </a:r>
                    </a:p>
                    <a:p>
                      <a:pPr algn="ctr"/>
                      <a:r>
                        <a:rPr lang="es-CO" sz="1800" dirty="0" smtClean="0">
                          <a:solidFill>
                            <a:schemeClr val="tx1"/>
                          </a:solidFill>
                          <a:effectLst/>
                          <a:latin typeface="Times New Roman" pitchFamily="18" charset="0"/>
                          <a:ea typeface="+mn-ea"/>
                          <a:cs typeface="Times New Roman" pitchFamily="18" charset="0"/>
                        </a:rPr>
                        <a:t>-Construcción de 27 portafolios de seguimiento individual del proceso de práctica.</a:t>
                      </a:r>
                    </a:p>
                    <a:p>
                      <a:pPr algn="ctr"/>
                      <a:r>
                        <a:rPr lang="es-CO" sz="1800" dirty="0" smtClean="0">
                          <a:solidFill>
                            <a:schemeClr val="tx1"/>
                          </a:solidFill>
                          <a:effectLst/>
                          <a:latin typeface="Times New Roman" pitchFamily="18" charset="0"/>
                          <a:ea typeface="+mn-ea"/>
                          <a:cs typeface="Times New Roman" pitchFamily="18" charset="0"/>
                        </a:rPr>
                        <a:t>-Formulación de 20 propuestas o proyectos educativos durante 2019</a:t>
                      </a:r>
                    </a:p>
                    <a:p>
                      <a:pPr marL="68580" algn="ctr">
                        <a:lnSpc>
                          <a:spcPct val="100000"/>
                        </a:lnSpc>
                        <a:spcBef>
                          <a:spcPts val="635"/>
                        </a:spcBef>
                      </a:pPr>
                      <a:r>
                        <a:rPr sz="1800" dirty="0" smtClean="0">
                          <a:latin typeface="Times New Roman" pitchFamily="18" charset="0"/>
                          <a:cs typeface="Times New Roman" pitchFamily="18" charset="0"/>
                        </a:rPr>
                        <a:t>.</a:t>
                      </a:r>
                      <a:endParaRPr sz="1800" dirty="0">
                        <a:latin typeface="Times New Roman" pitchFamily="18" charset="0"/>
                        <a:cs typeface="Times New Roman" pitchFamily="18" charset="0"/>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gn="ctr"/>
                      <a:r>
                        <a:rPr lang="es-CO" sz="1800" dirty="0" smtClean="0">
                          <a:solidFill>
                            <a:schemeClr val="tx1"/>
                          </a:solidFill>
                          <a:effectLst/>
                          <a:latin typeface="Times New Roman" pitchFamily="18" charset="0"/>
                          <a:ea typeface="+mn-ea"/>
                          <a:cs typeface="Times New Roman" pitchFamily="18" charset="0"/>
                        </a:rPr>
                        <a:t>Durante 2019 las prácticas se desarrollaron así:</a:t>
                      </a:r>
                    </a:p>
                    <a:p>
                      <a:pPr algn="ctr"/>
                      <a:r>
                        <a:rPr lang="es-CO" sz="1800" dirty="0" smtClean="0">
                          <a:solidFill>
                            <a:schemeClr val="tx1"/>
                          </a:solidFill>
                          <a:effectLst/>
                          <a:latin typeface="Times New Roman" pitchFamily="18" charset="0"/>
                          <a:ea typeface="+mn-ea"/>
                          <a:cs typeface="Times New Roman" pitchFamily="18" charset="0"/>
                        </a:rPr>
                        <a:t>2019-1:</a:t>
                      </a:r>
                    </a:p>
                    <a:p>
                      <a:pPr algn="ctr"/>
                      <a:endParaRPr lang="es-CO" sz="1800" dirty="0" smtClean="0">
                        <a:solidFill>
                          <a:schemeClr val="tx1"/>
                        </a:solidFill>
                        <a:effectLst/>
                        <a:latin typeface="Times New Roman" pitchFamily="18" charset="0"/>
                        <a:ea typeface="+mn-ea"/>
                        <a:cs typeface="Times New Roman" pitchFamily="18" charset="0"/>
                      </a:endParaRPr>
                    </a:p>
                    <a:p>
                      <a:pPr algn="ctr"/>
                      <a:r>
                        <a:rPr lang="es-CO" sz="1800" dirty="0" smtClean="0">
                          <a:solidFill>
                            <a:schemeClr val="tx1"/>
                          </a:solidFill>
                          <a:effectLst/>
                          <a:latin typeface="Times New Roman" pitchFamily="18" charset="0"/>
                          <a:ea typeface="+mn-ea"/>
                          <a:cs typeface="Times New Roman" pitchFamily="18" charset="0"/>
                        </a:rPr>
                        <a:t>Nivel Uno: 12 practicantes (4 en el proyecto Articulación Territorial de Prácticas/</a:t>
                      </a:r>
                      <a:r>
                        <a:rPr lang="es-CO" sz="1800" dirty="0" err="1" smtClean="0">
                          <a:solidFill>
                            <a:schemeClr val="tx1"/>
                          </a:solidFill>
                          <a:effectLst/>
                          <a:latin typeface="Times New Roman" pitchFamily="18" charset="0"/>
                          <a:ea typeface="+mn-ea"/>
                          <a:cs typeface="Times New Roman" pitchFamily="18" charset="0"/>
                        </a:rPr>
                        <a:t>UdeA</a:t>
                      </a:r>
                      <a:r>
                        <a:rPr lang="es-CO" sz="1800" dirty="0" smtClean="0">
                          <a:solidFill>
                            <a:schemeClr val="tx1"/>
                          </a:solidFill>
                          <a:effectLst/>
                          <a:latin typeface="Times New Roman" pitchFamily="18" charset="0"/>
                          <a:ea typeface="+mn-ea"/>
                          <a:cs typeface="Times New Roman" pitchFamily="18" charset="0"/>
                        </a:rPr>
                        <a:t>- Institución Educativa Antonio </a:t>
                      </a:r>
                      <a:r>
                        <a:rPr lang="es-CO" sz="1800" dirty="0" err="1" smtClean="0">
                          <a:solidFill>
                            <a:schemeClr val="tx1"/>
                          </a:solidFill>
                          <a:effectLst/>
                          <a:latin typeface="Times New Roman" pitchFamily="18" charset="0"/>
                          <a:ea typeface="+mn-ea"/>
                          <a:cs typeface="Times New Roman" pitchFamily="18" charset="0"/>
                        </a:rPr>
                        <a:t>Derka</a:t>
                      </a:r>
                      <a:r>
                        <a:rPr lang="es-CO" sz="1800" dirty="0" smtClean="0">
                          <a:solidFill>
                            <a:schemeClr val="tx1"/>
                          </a:solidFill>
                          <a:effectLst/>
                          <a:latin typeface="Times New Roman" pitchFamily="18" charset="0"/>
                          <a:ea typeface="+mn-ea"/>
                          <a:cs typeface="Times New Roman" pitchFamily="18" charset="0"/>
                        </a:rPr>
                        <a:t>-Santo Domingo</a:t>
                      </a:r>
                      <a:endParaRPr lang="es-CO" sz="1800" dirty="0">
                        <a:solidFill>
                          <a:schemeClr val="tx1"/>
                        </a:solidFill>
                        <a:effectLst/>
                        <a:latin typeface="Times New Roman" pitchFamily="18" charset="0"/>
                        <a:ea typeface="+mn-ea"/>
                        <a:cs typeface="Times New Roman" pitchFamily="18" charset="0"/>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gn="ctr"/>
                      <a:r>
                        <a:rPr lang="es-CO" sz="1800" dirty="0" smtClean="0">
                          <a:solidFill>
                            <a:schemeClr val="tx1"/>
                          </a:solidFill>
                          <a:effectLst/>
                          <a:latin typeface="Times New Roman" pitchFamily="18" charset="0"/>
                          <a:ea typeface="+mn-ea"/>
                          <a:cs typeface="Times New Roman" pitchFamily="18" charset="0"/>
                        </a:rPr>
                        <a:t>Universidad de Medellín: Mg. Kevin Jaramillo.</a:t>
                      </a:r>
                    </a:p>
                    <a:p>
                      <a:pPr algn="ctr"/>
                      <a:r>
                        <a:rPr lang="it-IT" sz="1800" dirty="0" smtClean="0">
                          <a:solidFill>
                            <a:schemeClr val="tx1"/>
                          </a:solidFill>
                          <a:effectLst/>
                          <a:latin typeface="Times New Roman" pitchFamily="18" charset="0"/>
                          <a:ea typeface="+mn-ea"/>
                          <a:cs typeface="Times New Roman" pitchFamily="18" charset="0"/>
                        </a:rPr>
                        <a:t>Ruta UdeA Diversa: Solanlle Cuchillo.</a:t>
                      </a:r>
                      <a:endParaRPr lang="es-CO" sz="1800" dirty="0" smtClean="0">
                        <a:solidFill>
                          <a:schemeClr val="tx1"/>
                        </a:solidFill>
                        <a:effectLst/>
                        <a:latin typeface="Times New Roman" pitchFamily="18" charset="0"/>
                        <a:ea typeface="+mn-ea"/>
                        <a:cs typeface="Times New Roman" pitchFamily="18" charset="0"/>
                      </a:endParaRPr>
                    </a:p>
                    <a:p>
                      <a:pPr algn="ctr"/>
                      <a:r>
                        <a:rPr lang="es-CO" sz="1800" dirty="0" smtClean="0">
                          <a:solidFill>
                            <a:schemeClr val="tx1"/>
                          </a:solidFill>
                          <a:effectLst/>
                          <a:latin typeface="Times New Roman" pitchFamily="18" charset="0"/>
                          <a:ea typeface="+mn-ea"/>
                          <a:cs typeface="Times New Roman" pitchFamily="18" charset="0"/>
                        </a:rPr>
                        <a:t>Articulación Territorial de Prácticas (</a:t>
                      </a:r>
                      <a:r>
                        <a:rPr lang="es-CO" sz="1800" dirty="0" err="1" smtClean="0">
                          <a:solidFill>
                            <a:schemeClr val="tx1"/>
                          </a:solidFill>
                          <a:effectLst/>
                          <a:latin typeface="Times New Roman" pitchFamily="18" charset="0"/>
                          <a:ea typeface="+mn-ea"/>
                          <a:cs typeface="Times New Roman" pitchFamily="18" charset="0"/>
                        </a:rPr>
                        <a:t>UdeA</a:t>
                      </a:r>
                      <a:r>
                        <a:rPr lang="es-CO" sz="1800" dirty="0" smtClean="0">
                          <a:solidFill>
                            <a:schemeClr val="tx1"/>
                          </a:solidFill>
                          <a:effectLst/>
                          <a:latin typeface="Times New Roman" pitchFamily="18" charset="0"/>
                          <a:ea typeface="+mn-ea"/>
                          <a:cs typeface="Times New Roman" pitchFamily="18" charset="0"/>
                        </a:rPr>
                        <a:t>-Institución Educativa Antonio </a:t>
                      </a:r>
                      <a:r>
                        <a:rPr lang="es-CO" sz="1800" dirty="0" err="1" smtClean="0">
                          <a:solidFill>
                            <a:schemeClr val="tx1"/>
                          </a:solidFill>
                          <a:effectLst/>
                          <a:latin typeface="Times New Roman" pitchFamily="18" charset="0"/>
                          <a:ea typeface="+mn-ea"/>
                          <a:cs typeface="Times New Roman" pitchFamily="18" charset="0"/>
                        </a:rPr>
                        <a:t>Derka</a:t>
                      </a:r>
                      <a:r>
                        <a:rPr lang="es-CO" sz="1800" dirty="0" smtClean="0">
                          <a:solidFill>
                            <a:schemeClr val="tx1"/>
                          </a:solidFill>
                          <a:effectLst/>
                          <a:latin typeface="Times New Roman" pitchFamily="18" charset="0"/>
                          <a:ea typeface="+mn-ea"/>
                          <a:cs typeface="Times New Roman" pitchFamily="18" charset="0"/>
                        </a:rPr>
                        <a:t>-Santo Domingo): Mg. Amador Rúa y Lic. Gloria Parra.</a:t>
                      </a:r>
                      <a:endParaRPr lang="es-CO" sz="1800" dirty="0">
                        <a:solidFill>
                          <a:schemeClr val="tx1"/>
                        </a:solidFill>
                        <a:effectLst/>
                        <a:latin typeface="Times New Roman" pitchFamily="18" charset="0"/>
                        <a:ea typeface="+mn-ea"/>
                        <a:cs typeface="Times New Roman" pitchFamily="18" charset="0"/>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1933806506"/>
              </p:ext>
            </p:extLst>
          </p:nvPr>
        </p:nvGraphicFramePr>
        <p:xfrm>
          <a:off x="304800" y="1219200"/>
          <a:ext cx="9448800" cy="6421120"/>
        </p:xfrm>
        <a:graphic>
          <a:graphicData uri="http://schemas.openxmlformats.org/drawingml/2006/table">
            <a:tbl>
              <a:tblPr firstRow="1" bandRow="1">
                <a:tableStyleId>{2D5ABB26-0587-4C30-8999-92F81FD0307C}</a:tableStyleId>
              </a:tblPr>
              <a:tblGrid>
                <a:gridCol w="1562982"/>
                <a:gridCol w="1104017"/>
                <a:gridCol w="1905000"/>
                <a:gridCol w="2362132"/>
                <a:gridCol w="2514669"/>
              </a:tblGrid>
              <a:tr h="6095999">
                <a:tc>
                  <a:txBody>
                    <a:bodyPr/>
                    <a:lstStyle/>
                    <a:p>
                      <a:pPr>
                        <a:lnSpc>
                          <a:spcPct val="100000"/>
                        </a:lnSpc>
                      </a:pPr>
                      <a:endParaRPr sz="13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pPr>
                      <a:endParaRPr sz="13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spcBef>
                          <a:spcPts val="40"/>
                        </a:spcBef>
                      </a:pPr>
                      <a:endParaRPr sz="1600" dirty="0">
                        <a:latin typeface="Times New Roman"/>
                        <a:cs typeface="Times New Roman"/>
                      </a:endParaRPr>
                    </a:p>
                    <a:p>
                      <a:pPr marL="68580" marR="60960" algn="just">
                        <a:lnSpc>
                          <a:spcPct val="100000"/>
                        </a:lnSpc>
                      </a:pPr>
                      <a:r>
                        <a:rPr sz="1600" spc="-5" dirty="0">
                          <a:latin typeface="Times New Roman"/>
                          <a:cs typeface="Times New Roman"/>
                        </a:rPr>
                        <a:t>-Diseño </a:t>
                      </a:r>
                      <a:r>
                        <a:rPr sz="1600" dirty="0">
                          <a:latin typeface="Times New Roman"/>
                          <a:cs typeface="Times New Roman"/>
                        </a:rPr>
                        <a:t>de </a:t>
                      </a:r>
                      <a:r>
                        <a:rPr sz="1600" spc="-5" dirty="0">
                          <a:latin typeface="Times New Roman"/>
                          <a:cs typeface="Times New Roman"/>
                        </a:rPr>
                        <a:t>estrategias </a:t>
                      </a:r>
                      <a:r>
                        <a:rPr sz="1600" dirty="0">
                          <a:latin typeface="Times New Roman"/>
                          <a:cs typeface="Times New Roman"/>
                        </a:rPr>
                        <a:t>de  </a:t>
                      </a:r>
                      <a:r>
                        <a:rPr sz="1600" spc="-5" dirty="0">
                          <a:latin typeface="Times New Roman"/>
                          <a:cs typeface="Times New Roman"/>
                        </a:rPr>
                        <a:t>enseñanza </a:t>
                      </a:r>
                      <a:r>
                        <a:rPr sz="1600" dirty="0">
                          <a:latin typeface="Times New Roman"/>
                          <a:cs typeface="Times New Roman"/>
                        </a:rPr>
                        <a:t>o </a:t>
                      </a:r>
                      <a:r>
                        <a:rPr sz="1600" spc="-5" dirty="0">
                          <a:latin typeface="Times New Roman"/>
                          <a:cs typeface="Times New Roman"/>
                        </a:rPr>
                        <a:t>estrategias  didácticas </a:t>
                      </a:r>
                      <a:r>
                        <a:rPr sz="1600" dirty="0">
                          <a:latin typeface="Times New Roman"/>
                          <a:cs typeface="Times New Roman"/>
                        </a:rPr>
                        <a:t>para </a:t>
                      </a:r>
                      <a:r>
                        <a:rPr sz="1600" spc="-5" dirty="0">
                          <a:latin typeface="Times New Roman"/>
                          <a:cs typeface="Times New Roman"/>
                        </a:rPr>
                        <a:t>su  ejecución en los diferentes  centros </a:t>
                      </a:r>
                      <a:r>
                        <a:rPr sz="1600" dirty="0">
                          <a:latin typeface="Times New Roman"/>
                          <a:cs typeface="Times New Roman"/>
                        </a:rPr>
                        <a:t>de</a:t>
                      </a:r>
                      <a:r>
                        <a:rPr sz="1600" spc="-5" dirty="0">
                          <a:latin typeface="Times New Roman"/>
                          <a:cs typeface="Times New Roman"/>
                        </a:rPr>
                        <a:t> práctica.</a:t>
                      </a:r>
                      <a:endParaRPr sz="1600" dirty="0">
                        <a:latin typeface="Times New Roman"/>
                        <a:cs typeface="Times New Roman"/>
                      </a:endParaRPr>
                    </a:p>
                    <a:p>
                      <a:pPr marL="68580" marR="60960" algn="just">
                        <a:lnSpc>
                          <a:spcPct val="100000"/>
                        </a:lnSpc>
                        <a:spcBef>
                          <a:spcPts val="5"/>
                        </a:spcBef>
                      </a:pPr>
                      <a:r>
                        <a:rPr sz="1600" spc="-5" dirty="0">
                          <a:latin typeface="Times New Roman"/>
                          <a:cs typeface="Times New Roman"/>
                        </a:rPr>
                        <a:t>-Apoyo en los procesos </a:t>
                      </a:r>
                      <a:r>
                        <a:rPr sz="1600" dirty="0">
                          <a:latin typeface="Times New Roman"/>
                          <a:cs typeface="Times New Roman"/>
                        </a:rPr>
                        <a:t>de  </a:t>
                      </a:r>
                      <a:r>
                        <a:rPr sz="1600" spc="-5" dirty="0">
                          <a:latin typeface="Times New Roman"/>
                          <a:cs typeface="Times New Roman"/>
                        </a:rPr>
                        <a:t>seguimiento </a:t>
                      </a:r>
                      <a:r>
                        <a:rPr sz="1600" dirty="0">
                          <a:latin typeface="Times New Roman"/>
                          <a:cs typeface="Times New Roman"/>
                        </a:rPr>
                        <a:t>y </a:t>
                      </a:r>
                      <a:r>
                        <a:rPr sz="1600" spc="-5" dirty="0">
                          <a:latin typeface="Times New Roman"/>
                          <a:cs typeface="Times New Roman"/>
                        </a:rPr>
                        <a:t>evaluación </a:t>
                      </a:r>
                      <a:r>
                        <a:rPr sz="1600" dirty="0">
                          <a:latin typeface="Times New Roman"/>
                          <a:cs typeface="Times New Roman"/>
                        </a:rPr>
                        <a:t>a  </a:t>
                      </a:r>
                      <a:r>
                        <a:rPr sz="1600" spc="-5" dirty="0">
                          <a:latin typeface="Times New Roman"/>
                          <a:cs typeface="Times New Roman"/>
                        </a:rPr>
                        <a:t>estudiantes </a:t>
                      </a:r>
                      <a:r>
                        <a:rPr sz="1600" dirty="0">
                          <a:latin typeface="Times New Roman"/>
                          <a:cs typeface="Times New Roman"/>
                        </a:rPr>
                        <a:t>y participantes  </a:t>
                      </a:r>
                      <a:r>
                        <a:rPr sz="1600" spc="-5" dirty="0">
                          <a:latin typeface="Times New Roman"/>
                          <a:cs typeface="Times New Roman"/>
                        </a:rPr>
                        <a:t>en los diferentes centros </a:t>
                      </a:r>
                      <a:r>
                        <a:rPr sz="1600" dirty="0">
                          <a:latin typeface="Times New Roman"/>
                          <a:cs typeface="Times New Roman"/>
                        </a:rPr>
                        <a:t>de  </a:t>
                      </a:r>
                      <a:r>
                        <a:rPr sz="1600" spc="-5" dirty="0">
                          <a:latin typeface="Times New Roman"/>
                          <a:cs typeface="Times New Roman"/>
                        </a:rPr>
                        <a:t>práctica.</a:t>
                      </a:r>
                      <a:endParaRPr sz="1600" dirty="0">
                        <a:latin typeface="Times New Roman"/>
                        <a:cs typeface="Times New Roman"/>
                      </a:endParaRPr>
                    </a:p>
                    <a:p>
                      <a:pPr marL="68580" algn="just">
                        <a:lnSpc>
                          <a:spcPct val="100000"/>
                        </a:lnSpc>
                        <a:spcBef>
                          <a:spcPts val="625"/>
                        </a:spcBef>
                      </a:pPr>
                      <a:r>
                        <a:rPr sz="1600" spc="-5" dirty="0">
                          <a:latin typeface="Times New Roman"/>
                          <a:cs typeface="Times New Roman"/>
                        </a:rPr>
                        <a:t>-Construcción </a:t>
                      </a:r>
                      <a:r>
                        <a:rPr sz="1600" dirty="0">
                          <a:latin typeface="Times New Roman"/>
                          <a:cs typeface="Times New Roman"/>
                        </a:rPr>
                        <a:t>de 12</a:t>
                      </a:r>
                      <a:r>
                        <a:rPr sz="1600" spc="-35" dirty="0">
                          <a:latin typeface="Times New Roman"/>
                          <a:cs typeface="Times New Roman"/>
                        </a:rPr>
                        <a:t> </a:t>
                      </a:r>
                      <a:r>
                        <a:rPr sz="1600" dirty="0">
                          <a:latin typeface="Times New Roman"/>
                          <a:cs typeface="Times New Roman"/>
                        </a:rPr>
                        <a:t>planes</a:t>
                      </a:r>
                    </a:p>
                    <a:p>
                      <a:pPr marL="68580" marR="60960" algn="just">
                        <a:lnSpc>
                          <a:spcPct val="100000"/>
                        </a:lnSpc>
                        <a:spcBef>
                          <a:spcPts val="10"/>
                        </a:spcBef>
                      </a:pPr>
                      <a:r>
                        <a:rPr sz="1600" dirty="0">
                          <a:latin typeface="Times New Roman"/>
                          <a:cs typeface="Times New Roman"/>
                        </a:rPr>
                        <a:t>de </a:t>
                      </a:r>
                      <a:r>
                        <a:rPr sz="1600" spc="-5" dirty="0">
                          <a:latin typeface="Times New Roman"/>
                          <a:cs typeface="Times New Roman"/>
                        </a:rPr>
                        <a:t>sistematización </a:t>
                      </a:r>
                      <a:r>
                        <a:rPr sz="1600" dirty="0">
                          <a:latin typeface="Times New Roman"/>
                          <a:cs typeface="Times New Roman"/>
                        </a:rPr>
                        <a:t>de  </a:t>
                      </a:r>
                      <a:r>
                        <a:rPr sz="1600" spc="-5" dirty="0">
                          <a:latin typeface="Times New Roman"/>
                          <a:cs typeface="Times New Roman"/>
                        </a:rPr>
                        <a:t>experiencias educativas.</a:t>
                      </a:r>
                      <a:endParaRPr sz="1600" dirty="0">
                        <a:latin typeface="Times New Roman"/>
                        <a:cs typeface="Times New Roman"/>
                      </a:endParaRPr>
                    </a:p>
                    <a:p>
                      <a:pPr>
                        <a:lnSpc>
                          <a:spcPct val="100000"/>
                        </a:lnSpc>
                      </a:pPr>
                      <a:endParaRPr sz="1600" dirty="0">
                        <a:latin typeface="Times New Roman"/>
                        <a:cs typeface="Times New Roman"/>
                      </a:endParaRPr>
                    </a:p>
                    <a:p>
                      <a:pPr marL="68580" marR="61594">
                        <a:lnSpc>
                          <a:spcPct val="100000"/>
                        </a:lnSpc>
                        <a:tabLst>
                          <a:tab pos="1008380" algn="l"/>
                          <a:tab pos="1543050" algn="l"/>
                        </a:tabLst>
                      </a:pPr>
                      <a:r>
                        <a:rPr sz="1600" spc="-5" dirty="0">
                          <a:latin typeface="Times New Roman"/>
                          <a:cs typeface="Times New Roman"/>
                        </a:rPr>
                        <a:t>-Redacción </a:t>
                      </a:r>
                      <a:r>
                        <a:rPr sz="1600" dirty="0">
                          <a:latin typeface="Times New Roman"/>
                          <a:cs typeface="Times New Roman"/>
                        </a:rPr>
                        <a:t>de 19  n</a:t>
                      </a:r>
                      <a:r>
                        <a:rPr sz="1600" spc="-5" dirty="0">
                          <a:latin typeface="Times New Roman"/>
                          <a:cs typeface="Times New Roman"/>
                        </a:rPr>
                        <a:t>a</a:t>
                      </a:r>
                      <a:r>
                        <a:rPr sz="1600" dirty="0">
                          <a:latin typeface="Times New Roman"/>
                          <a:cs typeface="Times New Roman"/>
                        </a:rPr>
                        <a:t>r</a:t>
                      </a:r>
                      <a:r>
                        <a:rPr sz="1600" spc="-10" dirty="0">
                          <a:latin typeface="Times New Roman"/>
                          <a:cs typeface="Times New Roman"/>
                        </a:rPr>
                        <a:t>r</a:t>
                      </a:r>
                      <a:r>
                        <a:rPr sz="1600" spc="5" dirty="0">
                          <a:latin typeface="Times New Roman"/>
                          <a:cs typeface="Times New Roman"/>
                        </a:rPr>
                        <a:t>a</a:t>
                      </a:r>
                      <a:r>
                        <a:rPr sz="1600" spc="-5" dirty="0">
                          <a:latin typeface="Times New Roman"/>
                          <a:cs typeface="Times New Roman"/>
                        </a:rPr>
                        <a:t>c</a:t>
                      </a:r>
                      <a:r>
                        <a:rPr sz="1600" dirty="0">
                          <a:latin typeface="Times New Roman"/>
                          <a:cs typeface="Times New Roman"/>
                        </a:rPr>
                        <a:t>iones	f</a:t>
                      </a:r>
                      <a:r>
                        <a:rPr sz="1600" spc="-10" dirty="0">
                          <a:latin typeface="Times New Roman"/>
                          <a:cs typeface="Times New Roman"/>
                        </a:rPr>
                        <a:t>r</a:t>
                      </a:r>
                      <a:r>
                        <a:rPr sz="1600" dirty="0">
                          <a:latin typeface="Times New Roman"/>
                          <a:cs typeface="Times New Roman"/>
                        </a:rPr>
                        <a:t>uto	</a:t>
                      </a:r>
                      <a:r>
                        <a:rPr sz="1600" spc="10" dirty="0">
                          <a:latin typeface="Times New Roman"/>
                          <a:cs typeface="Times New Roman"/>
                        </a:rPr>
                        <a:t>d</a:t>
                      </a:r>
                      <a:r>
                        <a:rPr sz="1600" spc="-5" dirty="0">
                          <a:latin typeface="Times New Roman"/>
                          <a:cs typeface="Times New Roman"/>
                        </a:rPr>
                        <a:t>e</a:t>
                      </a:r>
                      <a:r>
                        <a:rPr sz="1600" dirty="0">
                          <a:latin typeface="Times New Roman"/>
                          <a:cs typeface="Times New Roman"/>
                        </a:rPr>
                        <a:t>l  </a:t>
                      </a:r>
                      <a:r>
                        <a:rPr sz="1600" spc="-5" dirty="0">
                          <a:latin typeface="Times New Roman"/>
                          <a:cs typeface="Times New Roman"/>
                        </a:rPr>
                        <a:t>proceso </a:t>
                      </a:r>
                      <a:r>
                        <a:rPr sz="1600" spc="5" dirty="0">
                          <a:latin typeface="Times New Roman"/>
                          <a:cs typeface="Times New Roman"/>
                        </a:rPr>
                        <a:t>de</a:t>
                      </a:r>
                      <a:r>
                        <a:rPr sz="1600" spc="-85" dirty="0">
                          <a:latin typeface="Times New Roman"/>
                          <a:cs typeface="Times New Roman"/>
                        </a:rPr>
                        <a:t> </a:t>
                      </a:r>
                      <a:r>
                        <a:rPr sz="1600" spc="-5" dirty="0">
                          <a:latin typeface="Times New Roman"/>
                          <a:cs typeface="Times New Roman"/>
                        </a:rPr>
                        <a:t>sistematización.</a:t>
                      </a:r>
                      <a:endParaRPr sz="1600" dirty="0">
                        <a:latin typeface="Times New Roman"/>
                        <a:cs typeface="Times New Roman"/>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just">
                        <a:lnSpc>
                          <a:spcPct val="100000"/>
                        </a:lnSpc>
                      </a:pPr>
                      <a:endParaRPr lang="es-CO" sz="1600" spc="-5" dirty="0" smtClean="0">
                        <a:latin typeface="Times New Roman"/>
                        <a:cs typeface="Times New Roman"/>
                      </a:endParaRPr>
                    </a:p>
                    <a:p>
                      <a:pPr marL="69850" algn="just">
                        <a:lnSpc>
                          <a:spcPct val="100000"/>
                        </a:lnSpc>
                      </a:pPr>
                      <a:r>
                        <a:rPr sz="1600" spc="-5" dirty="0" smtClean="0">
                          <a:latin typeface="Times New Roman"/>
                          <a:cs typeface="Times New Roman"/>
                        </a:rPr>
                        <a:t>Domingo</a:t>
                      </a:r>
                      <a:r>
                        <a:rPr sz="1600" spc="-5" dirty="0">
                          <a:latin typeface="Times New Roman"/>
                          <a:cs typeface="Times New Roman"/>
                        </a:rPr>
                        <a:t>/,     </a:t>
                      </a:r>
                      <a:r>
                        <a:rPr sz="1600" dirty="0">
                          <a:latin typeface="Times New Roman"/>
                          <a:cs typeface="Times New Roman"/>
                        </a:rPr>
                        <a:t>2     </a:t>
                      </a:r>
                      <a:r>
                        <a:rPr sz="1600" spc="-5" dirty="0">
                          <a:latin typeface="Times New Roman"/>
                          <a:cs typeface="Times New Roman"/>
                        </a:rPr>
                        <a:t>en    </a:t>
                      </a:r>
                      <a:r>
                        <a:rPr sz="1600" spc="90" dirty="0">
                          <a:latin typeface="Times New Roman"/>
                          <a:cs typeface="Times New Roman"/>
                        </a:rPr>
                        <a:t> </a:t>
                      </a:r>
                      <a:r>
                        <a:rPr sz="1600" spc="5" dirty="0">
                          <a:latin typeface="Times New Roman"/>
                          <a:cs typeface="Times New Roman"/>
                        </a:rPr>
                        <a:t>la</a:t>
                      </a:r>
                      <a:endParaRPr sz="1600" dirty="0">
                        <a:latin typeface="Times New Roman"/>
                        <a:cs typeface="Times New Roman"/>
                      </a:endParaRPr>
                    </a:p>
                    <a:p>
                      <a:pPr marL="69850" algn="just">
                        <a:lnSpc>
                          <a:spcPct val="100000"/>
                        </a:lnSpc>
                        <a:spcBef>
                          <a:spcPts val="635"/>
                        </a:spcBef>
                      </a:pPr>
                      <a:r>
                        <a:rPr sz="1600" spc="-5" dirty="0">
                          <a:latin typeface="Times New Roman"/>
                          <a:cs typeface="Times New Roman"/>
                        </a:rPr>
                        <a:t>Universidad </a:t>
                      </a:r>
                      <a:r>
                        <a:rPr sz="1600" spc="5" dirty="0">
                          <a:latin typeface="Times New Roman"/>
                          <a:cs typeface="Times New Roman"/>
                        </a:rPr>
                        <a:t>de</a:t>
                      </a:r>
                      <a:r>
                        <a:rPr sz="1600" spc="80" dirty="0">
                          <a:latin typeface="Times New Roman"/>
                          <a:cs typeface="Times New Roman"/>
                        </a:rPr>
                        <a:t> </a:t>
                      </a:r>
                      <a:r>
                        <a:rPr sz="1600" dirty="0">
                          <a:latin typeface="Times New Roman"/>
                          <a:cs typeface="Times New Roman"/>
                        </a:rPr>
                        <a:t>Medellín,</a:t>
                      </a:r>
                    </a:p>
                    <a:p>
                      <a:pPr marL="69850" algn="just">
                        <a:lnSpc>
                          <a:spcPct val="100000"/>
                        </a:lnSpc>
                        <a:spcBef>
                          <a:spcPts val="625"/>
                        </a:spcBef>
                      </a:pPr>
                      <a:r>
                        <a:rPr sz="1600" dirty="0">
                          <a:latin typeface="Times New Roman"/>
                          <a:cs typeface="Times New Roman"/>
                        </a:rPr>
                        <a:t>1    </a:t>
                      </a:r>
                      <a:r>
                        <a:rPr sz="1600" spc="65" dirty="0">
                          <a:latin typeface="Times New Roman"/>
                          <a:cs typeface="Times New Roman"/>
                        </a:rPr>
                        <a:t> </a:t>
                      </a:r>
                      <a:r>
                        <a:rPr sz="1600" spc="-5" dirty="0">
                          <a:latin typeface="Times New Roman"/>
                          <a:cs typeface="Times New Roman"/>
                        </a:rPr>
                        <a:t>en    </a:t>
                      </a:r>
                      <a:r>
                        <a:rPr sz="1600" spc="85" dirty="0">
                          <a:latin typeface="Times New Roman"/>
                          <a:cs typeface="Times New Roman"/>
                        </a:rPr>
                        <a:t> </a:t>
                      </a:r>
                      <a:r>
                        <a:rPr sz="1600" dirty="0">
                          <a:latin typeface="Times New Roman"/>
                          <a:cs typeface="Times New Roman"/>
                        </a:rPr>
                        <a:t>la    </a:t>
                      </a:r>
                      <a:r>
                        <a:rPr sz="1600" spc="65" dirty="0">
                          <a:latin typeface="Times New Roman"/>
                          <a:cs typeface="Times New Roman"/>
                        </a:rPr>
                        <a:t> </a:t>
                      </a:r>
                      <a:r>
                        <a:rPr sz="1600" dirty="0">
                          <a:latin typeface="Times New Roman"/>
                          <a:cs typeface="Times New Roman"/>
                        </a:rPr>
                        <a:t>Ruta    </a:t>
                      </a:r>
                      <a:r>
                        <a:rPr sz="1600" spc="70" dirty="0">
                          <a:latin typeface="Times New Roman"/>
                          <a:cs typeface="Times New Roman"/>
                        </a:rPr>
                        <a:t> </a:t>
                      </a:r>
                      <a:r>
                        <a:rPr sz="1600" spc="5" dirty="0">
                          <a:latin typeface="Times New Roman"/>
                          <a:cs typeface="Times New Roman"/>
                        </a:rPr>
                        <a:t>de</a:t>
                      </a:r>
                      <a:endParaRPr sz="1600" dirty="0">
                        <a:latin typeface="Times New Roman"/>
                        <a:cs typeface="Times New Roman"/>
                      </a:endParaRPr>
                    </a:p>
                    <a:p>
                      <a:pPr marL="69850" marR="59055" algn="just">
                        <a:lnSpc>
                          <a:spcPct val="100000"/>
                        </a:lnSpc>
                        <a:spcBef>
                          <a:spcPts val="5"/>
                        </a:spcBef>
                      </a:pPr>
                      <a:r>
                        <a:rPr sz="1600" spc="-5" dirty="0">
                          <a:latin typeface="Times New Roman"/>
                          <a:cs typeface="Times New Roman"/>
                        </a:rPr>
                        <a:t>Acompañamiento UdeA  Diversa, 1 en el </a:t>
                      </a:r>
                      <a:r>
                        <a:rPr sz="1600" dirty="0">
                          <a:latin typeface="Times New Roman"/>
                          <a:cs typeface="Times New Roman"/>
                        </a:rPr>
                        <a:t>curso  </a:t>
                      </a:r>
                      <a:r>
                        <a:rPr sz="1600" spc="-5" dirty="0">
                          <a:latin typeface="Times New Roman"/>
                          <a:cs typeface="Times New Roman"/>
                        </a:rPr>
                        <a:t>introductorio de </a:t>
                      </a:r>
                      <a:r>
                        <a:rPr sz="1600" dirty="0">
                          <a:latin typeface="Times New Roman"/>
                          <a:cs typeface="Times New Roman"/>
                        </a:rPr>
                        <a:t>Teoría  </a:t>
                      </a:r>
                      <a:r>
                        <a:rPr sz="1600" spc="-5" dirty="0">
                          <a:latin typeface="Times New Roman"/>
                          <a:cs typeface="Times New Roman"/>
                        </a:rPr>
                        <a:t>del Conocimiento</a:t>
                      </a:r>
                      <a:r>
                        <a:rPr sz="1600" spc="-130" dirty="0">
                          <a:latin typeface="Times New Roman"/>
                          <a:cs typeface="Times New Roman"/>
                        </a:rPr>
                        <a:t> </a:t>
                      </a:r>
                      <a:r>
                        <a:rPr sz="1600" spc="-5" dirty="0">
                          <a:latin typeface="Times New Roman"/>
                          <a:cs typeface="Times New Roman"/>
                        </a:rPr>
                        <a:t>UDEA,</a:t>
                      </a:r>
                      <a:endParaRPr sz="1600" dirty="0">
                        <a:latin typeface="Times New Roman"/>
                        <a:cs typeface="Times New Roman"/>
                      </a:endParaRPr>
                    </a:p>
                    <a:p>
                      <a:pPr marL="69850" algn="just">
                        <a:lnSpc>
                          <a:spcPct val="100000"/>
                        </a:lnSpc>
                        <a:spcBef>
                          <a:spcPts val="625"/>
                        </a:spcBef>
                      </a:pPr>
                      <a:r>
                        <a:rPr sz="1600" dirty="0">
                          <a:latin typeface="Times New Roman"/>
                          <a:cs typeface="Times New Roman"/>
                        </a:rPr>
                        <a:t>1    </a:t>
                      </a:r>
                      <a:r>
                        <a:rPr sz="1600" spc="-5" dirty="0">
                          <a:latin typeface="Times New Roman"/>
                          <a:cs typeface="Times New Roman"/>
                        </a:rPr>
                        <a:t>en    el    proyecto </a:t>
                      </a:r>
                      <a:r>
                        <a:rPr sz="1600" spc="225" dirty="0">
                          <a:latin typeface="Times New Roman"/>
                          <a:cs typeface="Times New Roman"/>
                        </a:rPr>
                        <a:t> </a:t>
                      </a:r>
                      <a:r>
                        <a:rPr sz="1600" spc="5" dirty="0">
                          <a:latin typeface="Times New Roman"/>
                          <a:cs typeface="Times New Roman"/>
                        </a:rPr>
                        <a:t>de</a:t>
                      </a:r>
                      <a:endParaRPr sz="1600" dirty="0">
                        <a:latin typeface="Times New Roman"/>
                        <a:cs typeface="Times New Roman"/>
                      </a:endParaRPr>
                    </a:p>
                    <a:p>
                      <a:pPr marL="69850" marR="59055" algn="just">
                        <a:lnSpc>
                          <a:spcPct val="100000"/>
                        </a:lnSpc>
                        <a:spcBef>
                          <a:spcPts val="5"/>
                        </a:spcBef>
                      </a:pPr>
                      <a:r>
                        <a:rPr sz="1600" spc="-5" dirty="0">
                          <a:latin typeface="Times New Roman"/>
                          <a:cs typeface="Times New Roman"/>
                        </a:rPr>
                        <a:t>investigación </a:t>
                      </a:r>
                      <a:r>
                        <a:rPr sz="1600" spc="5" dirty="0">
                          <a:latin typeface="Times New Roman"/>
                          <a:cs typeface="Times New Roman"/>
                        </a:rPr>
                        <a:t>de  la  </a:t>
                      </a:r>
                      <a:r>
                        <a:rPr sz="1600" spc="-5" dirty="0">
                          <a:latin typeface="Times New Roman"/>
                          <a:cs typeface="Times New Roman"/>
                        </a:rPr>
                        <a:t>profesora Liliana Molina,  </a:t>
                      </a:r>
                      <a:r>
                        <a:rPr sz="1600" dirty="0">
                          <a:latin typeface="Times New Roman"/>
                          <a:cs typeface="Times New Roman"/>
                        </a:rPr>
                        <a:t>1 </a:t>
                      </a:r>
                      <a:r>
                        <a:rPr sz="1600" spc="-5" dirty="0">
                          <a:latin typeface="Times New Roman"/>
                          <a:cs typeface="Times New Roman"/>
                        </a:rPr>
                        <a:t>en </a:t>
                      </a:r>
                      <a:r>
                        <a:rPr sz="1600" dirty="0">
                          <a:latin typeface="Times New Roman"/>
                          <a:cs typeface="Times New Roman"/>
                        </a:rPr>
                        <a:t>la </a:t>
                      </a:r>
                      <a:r>
                        <a:rPr sz="1600" spc="-15" dirty="0">
                          <a:latin typeface="Times New Roman"/>
                          <a:cs typeface="Times New Roman"/>
                        </a:rPr>
                        <a:t>IE </a:t>
                      </a:r>
                      <a:r>
                        <a:rPr sz="1600" dirty="0">
                          <a:latin typeface="Times New Roman"/>
                          <a:cs typeface="Times New Roman"/>
                        </a:rPr>
                        <a:t>Jesús Rey y 2  </a:t>
                      </a:r>
                      <a:r>
                        <a:rPr sz="1600" spc="-5" dirty="0">
                          <a:latin typeface="Times New Roman"/>
                          <a:cs typeface="Times New Roman"/>
                        </a:rPr>
                        <a:t>en </a:t>
                      </a:r>
                      <a:r>
                        <a:rPr sz="1600" dirty="0">
                          <a:latin typeface="Times New Roman"/>
                          <a:cs typeface="Times New Roman"/>
                        </a:rPr>
                        <a:t>la </a:t>
                      </a:r>
                      <a:r>
                        <a:rPr sz="1600" spc="-10" dirty="0">
                          <a:latin typeface="Times New Roman"/>
                          <a:cs typeface="Times New Roman"/>
                        </a:rPr>
                        <a:t>IE </a:t>
                      </a:r>
                      <a:r>
                        <a:rPr sz="1600" dirty="0">
                          <a:latin typeface="Times New Roman"/>
                          <a:cs typeface="Times New Roman"/>
                        </a:rPr>
                        <a:t>Jorge</a:t>
                      </a:r>
                      <a:r>
                        <a:rPr sz="1600" spc="-25" dirty="0">
                          <a:latin typeface="Times New Roman"/>
                          <a:cs typeface="Times New Roman"/>
                        </a:rPr>
                        <a:t> </a:t>
                      </a:r>
                      <a:r>
                        <a:rPr sz="1600" spc="-5" dirty="0">
                          <a:latin typeface="Times New Roman"/>
                          <a:cs typeface="Times New Roman"/>
                        </a:rPr>
                        <a:t>Robledo).</a:t>
                      </a:r>
                      <a:endParaRPr sz="1600" dirty="0">
                        <a:latin typeface="Times New Roman"/>
                        <a:cs typeface="Times New Roman"/>
                      </a:endParaRPr>
                    </a:p>
                    <a:p>
                      <a:pPr>
                        <a:lnSpc>
                          <a:spcPct val="100000"/>
                        </a:lnSpc>
                      </a:pPr>
                      <a:endParaRPr sz="1600" dirty="0">
                        <a:latin typeface="Times New Roman"/>
                        <a:cs typeface="Times New Roman"/>
                      </a:endParaRPr>
                    </a:p>
                    <a:p>
                      <a:pPr>
                        <a:lnSpc>
                          <a:spcPct val="100000"/>
                        </a:lnSpc>
                      </a:pPr>
                      <a:endParaRPr sz="1600" dirty="0">
                        <a:latin typeface="Times New Roman"/>
                        <a:cs typeface="Times New Roman"/>
                      </a:endParaRPr>
                    </a:p>
                    <a:p>
                      <a:pPr marL="69850" marR="59690" algn="just">
                        <a:lnSpc>
                          <a:spcPct val="100000"/>
                        </a:lnSpc>
                        <a:spcBef>
                          <a:spcPts val="1160"/>
                        </a:spcBef>
                      </a:pPr>
                      <a:r>
                        <a:rPr sz="1600" spc="-5" dirty="0">
                          <a:latin typeface="Times New Roman"/>
                          <a:cs typeface="Times New Roman"/>
                        </a:rPr>
                        <a:t>Nivel Dos: 7 practicantes  </a:t>
                      </a:r>
                      <a:r>
                        <a:rPr sz="1600" dirty="0">
                          <a:latin typeface="Times New Roman"/>
                          <a:cs typeface="Times New Roman"/>
                        </a:rPr>
                        <a:t>(3 </a:t>
                      </a:r>
                      <a:r>
                        <a:rPr sz="1600" spc="-5" dirty="0">
                          <a:latin typeface="Times New Roman"/>
                          <a:cs typeface="Times New Roman"/>
                        </a:rPr>
                        <a:t>en </a:t>
                      </a:r>
                      <a:r>
                        <a:rPr sz="1600" dirty="0">
                          <a:latin typeface="Times New Roman"/>
                          <a:cs typeface="Times New Roman"/>
                        </a:rPr>
                        <a:t>la </a:t>
                      </a:r>
                      <a:r>
                        <a:rPr sz="1600" spc="-5" dirty="0">
                          <a:latin typeface="Times New Roman"/>
                          <a:cs typeface="Times New Roman"/>
                        </a:rPr>
                        <a:t>Universidad </a:t>
                      </a:r>
                      <a:r>
                        <a:rPr sz="1600" spc="5" dirty="0">
                          <a:latin typeface="Times New Roman"/>
                          <a:cs typeface="Times New Roman"/>
                        </a:rPr>
                        <a:t>de  </a:t>
                      </a:r>
                      <a:r>
                        <a:rPr sz="1600" spc="-5" dirty="0">
                          <a:latin typeface="Times New Roman"/>
                          <a:cs typeface="Times New Roman"/>
                        </a:rPr>
                        <a:t>Medellín, </a:t>
                      </a:r>
                      <a:r>
                        <a:rPr sz="1600" dirty="0">
                          <a:latin typeface="Times New Roman"/>
                          <a:cs typeface="Times New Roman"/>
                        </a:rPr>
                        <a:t>1 </a:t>
                      </a:r>
                      <a:r>
                        <a:rPr sz="1600" spc="-5" dirty="0">
                          <a:latin typeface="Times New Roman"/>
                          <a:cs typeface="Times New Roman"/>
                        </a:rPr>
                        <a:t>en </a:t>
                      </a:r>
                      <a:r>
                        <a:rPr sz="1600" dirty="0">
                          <a:latin typeface="Times New Roman"/>
                          <a:cs typeface="Times New Roman"/>
                        </a:rPr>
                        <a:t>la </a:t>
                      </a:r>
                      <a:r>
                        <a:rPr sz="1600" spc="-10" dirty="0">
                          <a:latin typeface="Times New Roman"/>
                          <a:cs typeface="Times New Roman"/>
                        </a:rPr>
                        <a:t>IE</a:t>
                      </a:r>
                      <a:r>
                        <a:rPr sz="1600" spc="200" dirty="0">
                          <a:latin typeface="Times New Roman"/>
                          <a:cs typeface="Times New Roman"/>
                        </a:rPr>
                        <a:t> </a:t>
                      </a:r>
                      <a:r>
                        <a:rPr sz="1600" dirty="0">
                          <a:latin typeface="Times New Roman"/>
                          <a:cs typeface="Times New Roman"/>
                        </a:rPr>
                        <a:t>John</a:t>
                      </a:r>
                    </a:p>
                    <a:p>
                      <a:pPr marL="69850" marR="59055" algn="just">
                        <a:lnSpc>
                          <a:spcPct val="100000"/>
                        </a:lnSpc>
                        <a:spcBef>
                          <a:spcPts val="160"/>
                        </a:spcBef>
                      </a:pPr>
                      <a:r>
                        <a:rPr sz="1600" spc="-10" dirty="0">
                          <a:latin typeface="Times New Roman"/>
                          <a:cs typeface="Times New Roman"/>
                        </a:rPr>
                        <a:t>F. </a:t>
                      </a:r>
                      <a:r>
                        <a:rPr sz="1600" spc="-5" dirty="0">
                          <a:latin typeface="Times New Roman"/>
                          <a:cs typeface="Times New Roman"/>
                        </a:rPr>
                        <a:t>Kennedy-Itagüí, </a:t>
                      </a:r>
                      <a:r>
                        <a:rPr sz="1600" dirty="0">
                          <a:latin typeface="Times New Roman"/>
                          <a:cs typeface="Times New Roman"/>
                        </a:rPr>
                        <a:t>1 </a:t>
                      </a:r>
                      <a:r>
                        <a:rPr sz="1600" spc="-5" dirty="0">
                          <a:latin typeface="Times New Roman"/>
                          <a:cs typeface="Times New Roman"/>
                        </a:rPr>
                        <a:t>en</a:t>
                      </a:r>
                      <a:r>
                        <a:rPr sz="1600" spc="-225" dirty="0">
                          <a:latin typeface="Times New Roman"/>
                          <a:cs typeface="Times New Roman"/>
                        </a:rPr>
                        <a:t> </a:t>
                      </a:r>
                      <a:r>
                        <a:rPr sz="1600" dirty="0">
                          <a:latin typeface="Times New Roman"/>
                          <a:cs typeface="Times New Roman"/>
                        </a:rPr>
                        <a:t>la  </a:t>
                      </a:r>
                      <a:r>
                        <a:rPr sz="1600" spc="-10" dirty="0">
                          <a:latin typeface="Times New Roman"/>
                          <a:cs typeface="Times New Roman"/>
                        </a:rPr>
                        <a:t>IE </a:t>
                      </a:r>
                      <a:r>
                        <a:rPr sz="1600" dirty="0">
                          <a:latin typeface="Times New Roman"/>
                          <a:cs typeface="Times New Roman"/>
                        </a:rPr>
                        <a:t>Antonio</a:t>
                      </a:r>
                      <a:r>
                        <a:rPr sz="1600" spc="-80" dirty="0">
                          <a:latin typeface="Times New Roman"/>
                          <a:cs typeface="Times New Roman"/>
                        </a:rPr>
                        <a:t> </a:t>
                      </a:r>
                      <a:r>
                        <a:rPr sz="1600" spc="-5" dirty="0">
                          <a:latin typeface="Times New Roman"/>
                          <a:cs typeface="Times New Roman"/>
                        </a:rPr>
                        <a:t>Roldán-Bello,</a:t>
                      </a:r>
                      <a:endParaRPr sz="1600" dirty="0">
                        <a:latin typeface="Times New Roman"/>
                        <a:cs typeface="Times New Roman"/>
                      </a:endParaRPr>
                    </a:p>
                    <a:p>
                      <a:pPr marL="69850" algn="just">
                        <a:lnSpc>
                          <a:spcPct val="100000"/>
                        </a:lnSpc>
                        <a:spcBef>
                          <a:spcPts val="445"/>
                        </a:spcBef>
                      </a:pPr>
                      <a:r>
                        <a:rPr sz="1600" dirty="0">
                          <a:latin typeface="Times New Roman"/>
                          <a:cs typeface="Times New Roman"/>
                        </a:rPr>
                        <a:t>1  </a:t>
                      </a:r>
                      <a:r>
                        <a:rPr sz="1600" spc="-5" dirty="0">
                          <a:latin typeface="Times New Roman"/>
                          <a:cs typeface="Times New Roman"/>
                        </a:rPr>
                        <a:t>en   el   Colegio</a:t>
                      </a:r>
                      <a:r>
                        <a:rPr sz="1600" spc="105" dirty="0">
                          <a:latin typeface="Times New Roman"/>
                          <a:cs typeface="Times New Roman"/>
                        </a:rPr>
                        <a:t> </a:t>
                      </a:r>
                      <a:r>
                        <a:rPr sz="1600" dirty="0">
                          <a:latin typeface="Times New Roman"/>
                          <a:cs typeface="Times New Roman"/>
                        </a:rPr>
                        <a:t>Alfred</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just">
                        <a:lnSpc>
                          <a:spcPct val="100000"/>
                        </a:lnSpc>
                      </a:pPr>
                      <a:r>
                        <a:rPr sz="1600" spc="-5" dirty="0" err="1" smtClean="0">
                          <a:latin typeface="Times New Roman"/>
                          <a:cs typeface="Times New Roman"/>
                        </a:rPr>
                        <a:t>Insituto</a:t>
                      </a:r>
                      <a:r>
                        <a:rPr sz="1600" spc="-5" dirty="0" smtClean="0">
                          <a:latin typeface="Times New Roman"/>
                          <a:cs typeface="Times New Roman"/>
                        </a:rPr>
                        <a:t> </a:t>
                      </a:r>
                      <a:r>
                        <a:rPr sz="1600" dirty="0">
                          <a:latin typeface="Times New Roman"/>
                          <a:cs typeface="Times New Roman"/>
                        </a:rPr>
                        <a:t>de </a:t>
                      </a:r>
                      <a:r>
                        <a:rPr sz="1600" spc="-5" dirty="0">
                          <a:latin typeface="Times New Roman"/>
                          <a:cs typeface="Times New Roman"/>
                        </a:rPr>
                        <a:t>Filosofía,</a:t>
                      </a:r>
                      <a:r>
                        <a:rPr sz="1600" spc="-90" dirty="0">
                          <a:latin typeface="Times New Roman"/>
                          <a:cs typeface="Times New Roman"/>
                        </a:rPr>
                        <a:t> </a:t>
                      </a:r>
                      <a:r>
                        <a:rPr sz="1600" spc="-5" dirty="0">
                          <a:latin typeface="Times New Roman"/>
                          <a:cs typeface="Times New Roman"/>
                        </a:rPr>
                        <a:t>Universidad</a:t>
                      </a:r>
                      <a:endParaRPr sz="1600" dirty="0">
                        <a:latin typeface="Times New Roman"/>
                        <a:cs typeface="Times New Roman"/>
                      </a:endParaRPr>
                    </a:p>
                    <a:p>
                      <a:pPr marL="69850" marR="59690" algn="just">
                        <a:lnSpc>
                          <a:spcPct val="100000"/>
                        </a:lnSpc>
                        <a:spcBef>
                          <a:spcPts val="10"/>
                        </a:spcBef>
                      </a:pPr>
                      <a:r>
                        <a:rPr sz="1600" dirty="0">
                          <a:latin typeface="Times New Roman"/>
                          <a:cs typeface="Times New Roman"/>
                        </a:rPr>
                        <a:t>de </a:t>
                      </a:r>
                      <a:r>
                        <a:rPr sz="1600" spc="-5" dirty="0">
                          <a:latin typeface="Times New Roman"/>
                          <a:cs typeface="Times New Roman"/>
                        </a:rPr>
                        <a:t>Antioquia: </a:t>
                      </a:r>
                      <a:r>
                        <a:rPr sz="1600" dirty="0">
                          <a:latin typeface="Times New Roman"/>
                          <a:cs typeface="Times New Roman"/>
                        </a:rPr>
                        <a:t>Docentes </a:t>
                      </a:r>
                      <a:r>
                        <a:rPr sz="1600" spc="-5" dirty="0">
                          <a:latin typeface="Times New Roman"/>
                          <a:cs typeface="Times New Roman"/>
                        </a:rPr>
                        <a:t>Carlos  Garzón </a:t>
                      </a:r>
                      <a:r>
                        <a:rPr sz="1600" dirty="0">
                          <a:latin typeface="Times New Roman"/>
                          <a:cs typeface="Times New Roman"/>
                        </a:rPr>
                        <a:t>y </a:t>
                      </a:r>
                      <a:r>
                        <a:rPr sz="1600" spc="-5" dirty="0">
                          <a:latin typeface="Times New Roman"/>
                          <a:cs typeface="Times New Roman"/>
                        </a:rPr>
                        <a:t>Liliana</a:t>
                      </a:r>
                      <a:r>
                        <a:rPr sz="1600" spc="-10" dirty="0">
                          <a:latin typeface="Times New Roman"/>
                          <a:cs typeface="Times New Roman"/>
                        </a:rPr>
                        <a:t> </a:t>
                      </a:r>
                      <a:r>
                        <a:rPr sz="1600" spc="-5" dirty="0">
                          <a:latin typeface="Times New Roman"/>
                          <a:cs typeface="Times New Roman"/>
                        </a:rPr>
                        <a:t>Molina.</a:t>
                      </a:r>
                      <a:endParaRPr sz="1600" dirty="0">
                        <a:latin typeface="Times New Roman"/>
                        <a:cs typeface="Times New Roman"/>
                      </a:endParaRPr>
                    </a:p>
                    <a:p>
                      <a:pPr>
                        <a:lnSpc>
                          <a:spcPct val="100000"/>
                        </a:lnSpc>
                        <a:spcBef>
                          <a:spcPts val="10"/>
                        </a:spcBef>
                      </a:pPr>
                      <a:endParaRPr sz="1600" dirty="0">
                        <a:latin typeface="Times New Roman"/>
                        <a:cs typeface="Times New Roman"/>
                      </a:endParaRPr>
                    </a:p>
                    <a:p>
                      <a:pPr marL="69850" marR="61594" algn="just">
                        <a:lnSpc>
                          <a:spcPct val="100000"/>
                        </a:lnSpc>
                      </a:pPr>
                      <a:r>
                        <a:rPr sz="1600" spc="-5" dirty="0">
                          <a:latin typeface="Times New Roman"/>
                          <a:cs typeface="Times New Roman"/>
                        </a:rPr>
                        <a:t>Secretaría </a:t>
                      </a:r>
                      <a:r>
                        <a:rPr sz="1600" spc="5" dirty="0">
                          <a:latin typeface="Times New Roman"/>
                          <a:cs typeface="Times New Roman"/>
                        </a:rPr>
                        <a:t>de </a:t>
                      </a:r>
                      <a:r>
                        <a:rPr sz="1600" dirty="0">
                          <a:latin typeface="Times New Roman"/>
                          <a:cs typeface="Times New Roman"/>
                        </a:rPr>
                        <a:t>Educación de  </a:t>
                      </a:r>
                      <a:r>
                        <a:rPr sz="1600" spc="-5" dirty="0">
                          <a:latin typeface="Times New Roman"/>
                          <a:cs typeface="Times New Roman"/>
                        </a:rPr>
                        <a:t>Medellín: </a:t>
                      </a:r>
                      <a:r>
                        <a:rPr sz="1600" spc="-10" dirty="0">
                          <a:latin typeface="Times New Roman"/>
                          <a:cs typeface="Times New Roman"/>
                        </a:rPr>
                        <a:t>Lida</a:t>
                      </a:r>
                      <a:r>
                        <a:rPr sz="1600" spc="10" dirty="0">
                          <a:latin typeface="Times New Roman"/>
                          <a:cs typeface="Times New Roman"/>
                        </a:rPr>
                        <a:t> </a:t>
                      </a:r>
                      <a:r>
                        <a:rPr sz="1600" spc="-5" dirty="0">
                          <a:latin typeface="Times New Roman"/>
                          <a:cs typeface="Times New Roman"/>
                        </a:rPr>
                        <a:t>Gil.</a:t>
                      </a:r>
                      <a:endParaRPr sz="1600" dirty="0">
                        <a:latin typeface="Times New Roman"/>
                        <a:cs typeface="Times New Roman"/>
                      </a:endParaRPr>
                    </a:p>
                    <a:p>
                      <a:pPr>
                        <a:lnSpc>
                          <a:spcPct val="100000"/>
                        </a:lnSpc>
                        <a:spcBef>
                          <a:spcPts val="50"/>
                        </a:spcBef>
                      </a:pPr>
                      <a:endParaRPr sz="1600" dirty="0">
                        <a:latin typeface="Times New Roman"/>
                        <a:cs typeface="Times New Roman"/>
                      </a:endParaRPr>
                    </a:p>
                    <a:p>
                      <a:pPr marL="69850" marR="62230" algn="just">
                        <a:lnSpc>
                          <a:spcPct val="100000"/>
                        </a:lnSpc>
                      </a:pPr>
                      <a:r>
                        <a:rPr sz="1600" spc="-5" dirty="0">
                          <a:latin typeface="Times New Roman"/>
                          <a:cs typeface="Times New Roman"/>
                        </a:rPr>
                        <a:t>Institución Educativa Comercial  </a:t>
                      </a:r>
                      <a:r>
                        <a:rPr sz="1600" dirty="0">
                          <a:latin typeface="Times New Roman"/>
                          <a:cs typeface="Times New Roman"/>
                        </a:rPr>
                        <a:t>Antonio Roldán</a:t>
                      </a:r>
                      <a:r>
                        <a:rPr sz="1600" spc="-10" dirty="0">
                          <a:latin typeface="Times New Roman"/>
                          <a:cs typeface="Times New Roman"/>
                        </a:rPr>
                        <a:t> </a:t>
                      </a:r>
                      <a:r>
                        <a:rPr sz="1600" spc="-5" dirty="0">
                          <a:latin typeface="Times New Roman"/>
                          <a:cs typeface="Times New Roman"/>
                        </a:rPr>
                        <a:t>(Bello):</a:t>
                      </a:r>
                      <a:endParaRPr sz="1600" dirty="0">
                        <a:latin typeface="Times New Roman"/>
                        <a:cs typeface="Times New Roman"/>
                      </a:endParaRPr>
                    </a:p>
                    <a:p>
                      <a:pPr marL="69850">
                        <a:lnSpc>
                          <a:spcPct val="100000"/>
                        </a:lnSpc>
                        <a:spcBef>
                          <a:spcPts val="625"/>
                        </a:spcBef>
                      </a:pPr>
                      <a:r>
                        <a:rPr sz="1600" spc="-5" dirty="0">
                          <a:latin typeface="Times New Roman"/>
                          <a:cs typeface="Times New Roman"/>
                        </a:rPr>
                        <a:t>Walter</a:t>
                      </a:r>
                      <a:r>
                        <a:rPr sz="1600" spc="-60" dirty="0">
                          <a:latin typeface="Times New Roman"/>
                          <a:cs typeface="Times New Roman"/>
                        </a:rPr>
                        <a:t> </a:t>
                      </a:r>
                      <a:r>
                        <a:rPr sz="1600" spc="-5" dirty="0">
                          <a:latin typeface="Times New Roman"/>
                          <a:cs typeface="Times New Roman"/>
                        </a:rPr>
                        <a:t>Zapata</a:t>
                      </a:r>
                      <a:endParaRPr sz="1600" dirty="0">
                        <a:latin typeface="Times New Roman"/>
                        <a:cs typeface="Times New Roman"/>
                      </a:endParaRPr>
                    </a:p>
                    <a:p>
                      <a:pPr>
                        <a:lnSpc>
                          <a:spcPct val="100000"/>
                        </a:lnSpc>
                        <a:spcBef>
                          <a:spcPts val="55"/>
                        </a:spcBef>
                      </a:pPr>
                      <a:endParaRPr sz="1600" dirty="0">
                        <a:latin typeface="Times New Roman"/>
                        <a:cs typeface="Times New Roman"/>
                      </a:endParaRPr>
                    </a:p>
                    <a:p>
                      <a:pPr marL="69850" marR="62230" algn="just">
                        <a:lnSpc>
                          <a:spcPct val="100000"/>
                        </a:lnSpc>
                      </a:pPr>
                      <a:r>
                        <a:rPr sz="1600" spc="-5" dirty="0">
                          <a:latin typeface="Times New Roman"/>
                          <a:cs typeface="Times New Roman"/>
                        </a:rPr>
                        <a:t>Institución Educativa Abraham  Reyes</a:t>
                      </a:r>
                      <a:r>
                        <a:rPr sz="1600" spc="5" dirty="0">
                          <a:latin typeface="Times New Roman"/>
                          <a:cs typeface="Times New Roman"/>
                        </a:rPr>
                        <a:t> </a:t>
                      </a:r>
                      <a:r>
                        <a:rPr sz="1600" spc="-5" dirty="0">
                          <a:latin typeface="Times New Roman"/>
                          <a:cs typeface="Times New Roman"/>
                        </a:rPr>
                        <a:t>(Bello):</a:t>
                      </a:r>
                      <a:endParaRPr sz="1600" dirty="0">
                        <a:latin typeface="Times New Roman"/>
                        <a:cs typeface="Times New Roman"/>
                      </a:endParaRPr>
                    </a:p>
                    <a:p>
                      <a:pPr marL="69850">
                        <a:lnSpc>
                          <a:spcPct val="100000"/>
                        </a:lnSpc>
                        <a:spcBef>
                          <a:spcPts val="625"/>
                        </a:spcBef>
                      </a:pPr>
                      <a:r>
                        <a:rPr sz="1600" dirty="0">
                          <a:latin typeface="Times New Roman"/>
                          <a:cs typeface="Times New Roman"/>
                        </a:rPr>
                        <a:t>Jairo</a:t>
                      </a:r>
                      <a:r>
                        <a:rPr sz="1600" spc="-5" dirty="0">
                          <a:latin typeface="Times New Roman"/>
                          <a:cs typeface="Times New Roman"/>
                        </a:rPr>
                        <a:t> Álvarez</a:t>
                      </a:r>
                      <a:endParaRPr sz="1600" dirty="0">
                        <a:latin typeface="Times New Roman"/>
                        <a:cs typeface="Times New Roman"/>
                      </a:endParaRPr>
                    </a:p>
                    <a:p>
                      <a:pPr>
                        <a:lnSpc>
                          <a:spcPct val="100000"/>
                        </a:lnSpc>
                        <a:spcBef>
                          <a:spcPts val="55"/>
                        </a:spcBef>
                      </a:pPr>
                      <a:endParaRPr sz="1600" dirty="0">
                        <a:latin typeface="Times New Roman"/>
                        <a:cs typeface="Times New Roman"/>
                      </a:endParaRPr>
                    </a:p>
                    <a:p>
                      <a:pPr marL="69850" marR="60325" algn="just">
                        <a:lnSpc>
                          <a:spcPct val="100000"/>
                        </a:lnSpc>
                      </a:pPr>
                      <a:r>
                        <a:rPr sz="1600" spc="-5" dirty="0">
                          <a:latin typeface="Times New Roman"/>
                          <a:cs typeface="Times New Roman"/>
                        </a:rPr>
                        <a:t>Institución Educativa </a:t>
                      </a:r>
                      <a:r>
                        <a:rPr sz="1600" dirty="0">
                          <a:latin typeface="Times New Roman"/>
                          <a:cs typeface="Times New Roman"/>
                        </a:rPr>
                        <a:t>John </a:t>
                      </a:r>
                      <a:r>
                        <a:rPr sz="1600" spc="-10" dirty="0">
                          <a:latin typeface="Times New Roman"/>
                          <a:cs typeface="Times New Roman"/>
                        </a:rPr>
                        <a:t>F.  </a:t>
                      </a:r>
                      <a:r>
                        <a:rPr sz="1600" dirty="0">
                          <a:latin typeface="Times New Roman"/>
                          <a:cs typeface="Times New Roman"/>
                        </a:rPr>
                        <a:t>Kennedy </a:t>
                      </a:r>
                      <a:r>
                        <a:rPr sz="1600" spc="-5" dirty="0">
                          <a:latin typeface="Times New Roman"/>
                          <a:cs typeface="Times New Roman"/>
                        </a:rPr>
                        <a:t>(Itagüí): Luis </a:t>
                      </a:r>
                      <a:r>
                        <a:rPr sz="1600" dirty="0">
                          <a:latin typeface="Times New Roman"/>
                          <a:cs typeface="Times New Roman"/>
                        </a:rPr>
                        <a:t>Elías  </a:t>
                      </a:r>
                      <a:r>
                        <a:rPr sz="1600" spc="-5" dirty="0">
                          <a:latin typeface="Times New Roman"/>
                          <a:cs typeface="Times New Roman"/>
                        </a:rPr>
                        <a:t>Duarte.</a:t>
                      </a:r>
                      <a:endParaRPr sz="1600" dirty="0">
                        <a:latin typeface="Times New Roman"/>
                        <a:cs typeface="Times New Roman"/>
                      </a:endParaRPr>
                    </a:p>
                    <a:p>
                      <a:pPr>
                        <a:lnSpc>
                          <a:spcPct val="100000"/>
                        </a:lnSpc>
                      </a:pPr>
                      <a:endParaRPr sz="1600" dirty="0">
                        <a:latin typeface="Times New Roman"/>
                        <a:cs typeface="Times New Roman"/>
                      </a:endParaRPr>
                    </a:p>
                    <a:p>
                      <a:pPr>
                        <a:lnSpc>
                          <a:spcPct val="100000"/>
                        </a:lnSpc>
                        <a:spcBef>
                          <a:spcPts val="55"/>
                        </a:spcBef>
                      </a:pPr>
                      <a:endParaRPr sz="1600" dirty="0">
                        <a:latin typeface="Times New Roman"/>
                        <a:cs typeface="Times New Roman"/>
                      </a:endParaRPr>
                    </a:p>
                    <a:p>
                      <a:pPr marL="69850">
                        <a:lnSpc>
                          <a:spcPct val="100000"/>
                        </a:lnSpc>
                      </a:pPr>
                      <a:r>
                        <a:rPr sz="1600" spc="-5" dirty="0" err="1" smtClean="0">
                          <a:latin typeface="Times New Roman"/>
                          <a:cs typeface="Times New Roman"/>
                        </a:rPr>
                        <a:t>Colegio</a:t>
                      </a:r>
                      <a:r>
                        <a:rPr sz="1600" spc="-5" dirty="0" smtClean="0">
                          <a:latin typeface="Times New Roman"/>
                          <a:cs typeface="Times New Roman"/>
                        </a:rPr>
                        <a:t> </a:t>
                      </a:r>
                      <a:r>
                        <a:rPr sz="1600" dirty="0" smtClean="0">
                          <a:latin typeface="Times New Roman"/>
                          <a:cs typeface="Times New Roman"/>
                        </a:rPr>
                        <a:t>Alfred </a:t>
                      </a:r>
                      <a:r>
                        <a:rPr sz="1600" spc="-5" dirty="0" err="1" smtClean="0">
                          <a:latin typeface="Times New Roman"/>
                          <a:cs typeface="Times New Roman"/>
                        </a:rPr>
                        <a:t>Binet</a:t>
                      </a:r>
                      <a:r>
                        <a:rPr sz="1600" spc="-20" dirty="0" smtClean="0">
                          <a:latin typeface="Times New Roman"/>
                          <a:cs typeface="Times New Roman"/>
                        </a:rPr>
                        <a:t> </a:t>
                      </a:r>
                      <a:r>
                        <a:rPr sz="1600" dirty="0" smtClean="0">
                          <a:latin typeface="Times New Roman"/>
                          <a:cs typeface="Times New Roman"/>
                        </a:rPr>
                        <a:t>(</a:t>
                      </a:r>
                      <a:r>
                        <a:rPr sz="1600" dirty="0" err="1" smtClean="0">
                          <a:latin typeface="Times New Roman"/>
                          <a:cs typeface="Times New Roman"/>
                        </a:rPr>
                        <a:t>Medellín</a:t>
                      </a:r>
                      <a:r>
                        <a:rPr sz="1600" dirty="0" smtClean="0">
                          <a:latin typeface="Times New Roman"/>
                          <a:cs typeface="Times New Roman"/>
                        </a:rPr>
                        <a:t>):</a:t>
                      </a:r>
                      <a:endParaRPr sz="16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48167734"/>
              </p:ext>
            </p:extLst>
          </p:nvPr>
        </p:nvGraphicFramePr>
        <p:xfrm>
          <a:off x="304800" y="1161224"/>
          <a:ext cx="9601200" cy="5862320"/>
        </p:xfrm>
        <a:graphic>
          <a:graphicData uri="http://schemas.openxmlformats.org/drawingml/2006/table">
            <a:tbl>
              <a:tblPr firstRow="1" bandRow="1">
                <a:tableStyleId>{2D5ABB26-0587-4C30-8999-92F81FD0307C}</a:tableStyleId>
              </a:tblPr>
              <a:tblGrid>
                <a:gridCol w="2114149"/>
                <a:gridCol w="1086251"/>
                <a:gridCol w="1905000"/>
                <a:gridCol w="2108292"/>
                <a:gridCol w="2387508"/>
              </a:tblGrid>
              <a:tr h="5264861">
                <a:tc>
                  <a:txBody>
                    <a:bodyPr/>
                    <a:lstStyle/>
                    <a:p>
                      <a:pPr>
                        <a:lnSpc>
                          <a:spcPct val="100000"/>
                        </a:lnSpc>
                      </a:pPr>
                      <a:endParaRPr sz="14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pPr>
                      <a:endParaRPr sz="14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8580" algn="just">
                        <a:lnSpc>
                          <a:spcPct val="100000"/>
                        </a:lnSpc>
                      </a:pPr>
                      <a:endParaRPr lang="es-CO" sz="1600" spc="-5" dirty="0" smtClean="0">
                        <a:latin typeface="Times New Roman"/>
                        <a:cs typeface="Times New Roman"/>
                      </a:endParaRPr>
                    </a:p>
                    <a:p>
                      <a:pPr marL="68580" algn="just">
                        <a:lnSpc>
                          <a:spcPct val="100000"/>
                        </a:lnSpc>
                      </a:pPr>
                      <a:r>
                        <a:rPr sz="1600" spc="-5" dirty="0" smtClean="0">
                          <a:latin typeface="Times New Roman"/>
                          <a:cs typeface="Times New Roman"/>
                        </a:rPr>
                        <a:t>-</a:t>
                      </a:r>
                      <a:r>
                        <a:rPr sz="1600" spc="-5" dirty="0">
                          <a:latin typeface="Times New Roman"/>
                          <a:cs typeface="Times New Roman"/>
                        </a:rPr>
                        <a:t>Participación en </a:t>
                      </a:r>
                      <a:r>
                        <a:rPr sz="1600" dirty="0">
                          <a:latin typeface="Times New Roman"/>
                          <a:cs typeface="Times New Roman"/>
                        </a:rPr>
                        <a:t>1</a:t>
                      </a:r>
                      <a:r>
                        <a:rPr sz="1600" spc="-80" dirty="0">
                          <a:latin typeface="Times New Roman"/>
                          <a:cs typeface="Times New Roman"/>
                        </a:rPr>
                        <a:t> </a:t>
                      </a:r>
                      <a:r>
                        <a:rPr sz="1600" dirty="0">
                          <a:latin typeface="Times New Roman"/>
                          <a:cs typeface="Times New Roman"/>
                        </a:rPr>
                        <a:t>evento</a:t>
                      </a:r>
                    </a:p>
                    <a:p>
                      <a:pPr marL="68580" marR="61594" algn="just">
                        <a:lnSpc>
                          <a:spcPct val="100000"/>
                        </a:lnSpc>
                        <a:spcBef>
                          <a:spcPts val="5"/>
                        </a:spcBef>
                      </a:pPr>
                      <a:r>
                        <a:rPr sz="1600" dirty="0">
                          <a:latin typeface="Times New Roman"/>
                          <a:cs typeface="Times New Roman"/>
                        </a:rPr>
                        <a:t>de </a:t>
                      </a:r>
                      <a:r>
                        <a:rPr sz="1600" spc="-5" dirty="0">
                          <a:latin typeface="Times New Roman"/>
                          <a:cs typeface="Times New Roman"/>
                        </a:rPr>
                        <a:t>sustentación </a:t>
                      </a:r>
                      <a:r>
                        <a:rPr sz="1600" dirty="0">
                          <a:latin typeface="Times New Roman"/>
                          <a:cs typeface="Times New Roman"/>
                        </a:rPr>
                        <a:t>de </a:t>
                      </a:r>
                      <a:r>
                        <a:rPr sz="1600" spc="-5" dirty="0">
                          <a:latin typeface="Times New Roman"/>
                          <a:cs typeface="Times New Roman"/>
                        </a:rPr>
                        <a:t>avances  </a:t>
                      </a:r>
                      <a:r>
                        <a:rPr sz="1600" dirty="0">
                          <a:latin typeface="Times New Roman"/>
                          <a:cs typeface="Times New Roman"/>
                        </a:rPr>
                        <a:t>y </a:t>
                      </a:r>
                      <a:r>
                        <a:rPr sz="1600" spc="-5" dirty="0">
                          <a:latin typeface="Times New Roman"/>
                          <a:cs typeface="Times New Roman"/>
                        </a:rPr>
                        <a:t>resultados </a:t>
                      </a:r>
                      <a:r>
                        <a:rPr sz="1600" dirty="0">
                          <a:latin typeface="Times New Roman"/>
                          <a:cs typeface="Times New Roman"/>
                        </a:rPr>
                        <a:t>de la práctica  </a:t>
                      </a:r>
                      <a:r>
                        <a:rPr sz="1600" spc="-5" dirty="0">
                          <a:latin typeface="Times New Roman"/>
                          <a:cs typeface="Times New Roman"/>
                        </a:rPr>
                        <a:t>cada</a:t>
                      </a:r>
                      <a:r>
                        <a:rPr sz="1600" spc="-10" dirty="0">
                          <a:latin typeface="Times New Roman"/>
                          <a:cs typeface="Times New Roman"/>
                        </a:rPr>
                        <a:t> </a:t>
                      </a:r>
                      <a:r>
                        <a:rPr sz="1600" spc="-5" dirty="0">
                          <a:latin typeface="Times New Roman"/>
                          <a:cs typeface="Times New Roman"/>
                        </a:rPr>
                        <a:t>semestre.</a:t>
                      </a:r>
                      <a:endParaRPr sz="16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nSpc>
                          <a:spcPct val="100000"/>
                        </a:lnSpc>
                      </a:pPr>
                      <a:endParaRPr lang="es-CO" sz="1600" spc="-5" dirty="0" smtClean="0">
                        <a:latin typeface="Times New Roman"/>
                        <a:cs typeface="Times New Roman"/>
                      </a:endParaRPr>
                    </a:p>
                    <a:p>
                      <a:pPr marL="69850">
                        <a:lnSpc>
                          <a:spcPct val="100000"/>
                        </a:lnSpc>
                      </a:pPr>
                      <a:r>
                        <a:rPr sz="1600" spc="-5" dirty="0" err="1" smtClean="0">
                          <a:latin typeface="Times New Roman"/>
                          <a:cs typeface="Times New Roman"/>
                        </a:rPr>
                        <a:t>Binet</a:t>
                      </a:r>
                      <a:r>
                        <a:rPr sz="1600" spc="-5" dirty="0" smtClean="0">
                          <a:latin typeface="Times New Roman"/>
                          <a:cs typeface="Times New Roman"/>
                        </a:rPr>
                        <a:t> </a:t>
                      </a:r>
                      <a:r>
                        <a:rPr sz="1600" dirty="0">
                          <a:latin typeface="Times New Roman"/>
                          <a:cs typeface="Times New Roman"/>
                        </a:rPr>
                        <a:t>y 1 </a:t>
                      </a:r>
                      <a:r>
                        <a:rPr sz="1600" spc="-5" dirty="0">
                          <a:latin typeface="Times New Roman"/>
                          <a:cs typeface="Times New Roman"/>
                        </a:rPr>
                        <a:t>en </a:t>
                      </a:r>
                      <a:r>
                        <a:rPr sz="1600" dirty="0">
                          <a:latin typeface="Times New Roman"/>
                          <a:cs typeface="Times New Roman"/>
                        </a:rPr>
                        <a:t>la </a:t>
                      </a:r>
                      <a:r>
                        <a:rPr sz="1600" spc="-15" dirty="0">
                          <a:latin typeface="Times New Roman"/>
                          <a:cs typeface="Times New Roman"/>
                        </a:rPr>
                        <a:t>IE</a:t>
                      </a:r>
                      <a:r>
                        <a:rPr sz="1600" spc="-114" dirty="0">
                          <a:latin typeface="Times New Roman"/>
                          <a:cs typeface="Times New Roman"/>
                        </a:rPr>
                        <a:t> </a:t>
                      </a:r>
                      <a:r>
                        <a:rPr sz="1600" dirty="0">
                          <a:latin typeface="Times New Roman"/>
                          <a:cs typeface="Times New Roman"/>
                        </a:rPr>
                        <a:t>Jesús</a:t>
                      </a:r>
                    </a:p>
                    <a:p>
                      <a:pPr marL="69850">
                        <a:lnSpc>
                          <a:spcPct val="100000"/>
                        </a:lnSpc>
                        <a:spcBef>
                          <a:spcPts val="635"/>
                        </a:spcBef>
                      </a:pPr>
                      <a:r>
                        <a:rPr sz="1600" spc="-5" dirty="0">
                          <a:latin typeface="Times New Roman"/>
                          <a:cs typeface="Times New Roman"/>
                        </a:rPr>
                        <a:t>Rey).</a:t>
                      </a:r>
                      <a:endParaRPr sz="1600" dirty="0">
                        <a:latin typeface="Times New Roman"/>
                        <a:cs typeface="Times New Roman"/>
                      </a:endParaRPr>
                    </a:p>
                    <a:p>
                      <a:pPr>
                        <a:lnSpc>
                          <a:spcPct val="100000"/>
                        </a:lnSpc>
                      </a:pPr>
                      <a:endParaRPr sz="1600" dirty="0">
                        <a:latin typeface="Times New Roman"/>
                        <a:cs typeface="Times New Roman"/>
                      </a:endParaRPr>
                    </a:p>
                    <a:p>
                      <a:pPr>
                        <a:lnSpc>
                          <a:spcPct val="100000"/>
                        </a:lnSpc>
                      </a:pPr>
                      <a:endParaRPr sz="1600" dirty="0">
                        <a:latin typeface="Times New Roman"/>
                        <a:cs typeface="Times New Roman"/>
                      </a:endParaRPr>
                    </a:p>
                    <a:p>
                      <a:pPr>
                        <a:lnSpc>
                          <a:spcPct val="100000"/>
                        </a:lnSpc>
                        <a:spcBef>
                          <a:spcPts val="50"/>
                        </a:spcBef>
                      </a:pPr>
                      <a:endParaRPr sz="1600" dirty="0">
                        <a:latin typeface="Times New Roman"/>
                        <a:cs typeface="Times New Roman"/>
                      </a:endParaRPr>
                    </a:p>
                    <a:p>
                      <a:pPr marL="69850">
                        <a:lnSpc>
                          <a:spcPct val="100000"/>
                        </a:lnSpc>
                      </a:pPr>
                      <a:r>
                        <a:rPr sz="1600" spc="-5" dirty="0">
                          <a:latin typeface="Times New Roman"/>
                          <a:cs typeface="Times New Roman"/>
                        </a:rPr>
                        <a:t>2019-2</a:t>
                      </a:r>
                      <a:endParaRPr sz="1600" dirty="0">
                        <a:latin typeface="Times New Roman"/>
                        <a:cs typeface="Times New Roman"/>
                      </a:endParaRPr>
                    </a:p>
                    <a:p>
                      <a:pPr marL="69850">
                        <a:lnSpc>
                          <a:spcPct val="100000"/>
                        </a:lnSpc>
                        <a:spcBef>
                          <a:spcPts val="625"/>
                        </a:spcBef>
                        <a:tabLst>
                          <a:tab pos="859155" algn="l"/>
                          <a:tab pos="1565910" algn="l"/>
                        </a:tabLst>
                      </a:pPr>
                      <a:r>
                        <a:rPr sz="1600" spc="-5" dirty="0">
                          <a:latin typeface="Times New Roman"/>
                          <a:cs typeface="Times New Roman"/>
                        </a:rPr>
                        <a:t>-Nivel	</a:t>
                      </a:r>
                      <a:r>
                        <a:rPr sz="1600" dirty="0">
                          <a:latin typeface="Times New Roman"/>
                          <a:cs typeface="Times New Roman"/>
                        </a:rPr>
                        <a:t>Uno:	8</a:t>
                      </a:r>
                    </a:p>
                    <a:p>
                      <a:pPr marL="69850" marR="59690">
                        <a:lnSpc>
                          <a:spcPct val="100000"/>
                        </a:lnSpc>
                        <a:spcBef>
                          <a:spcPts val="15"/>
                        </a:spcBef>
                        <a:tabLst>
                          <a:tab pos="951230" algn="l"/>
                          <a:tab pos="1233170" algn="l"/>
                          <a:tab pos="1531620" algn="l"/>
                        </a:tabLst>
                      </a:pPr>
                      <a:r>
                        <a:rPr sz="1600" dirty="0">
                          <a:latin typeface="Times New Roman"/>
                          <a:cs typeface="Times New Roman"/>
                        </a:rPr>
                        <a:t>pr</a:t>
                      </a:r>
                      <a:r>
                        <a:rPr sz="1600" spc="-10" dirty="0">
                          <a:latin typeface="Times New Roman"/>
                          <a:cs typeface="Times New Roman"/>
                        </a:rPr>
                        <a:t>a</a:t>
                      </a:r>
                      <a:r>
                        <a:rPr sz="1600" spc="-5" dirty="0">
                          <a:latin typeface="Times New Roman"/>
                          <a:cs typeface="Times New Roman"/>
                        </a:rPr>
                        <a:t>c</a:t>
                      </a:r>
                      <a:r>
                        <a:rPr sz="1600" dirty="0">
                          <a:latin typeface="Times New Roman"/>
                          <a:cs typeface="Times New Roman"/>
                        </a:rPr>
                        <a:t>ti</a:t>
                      </a:r>
                      <a:r>
                        <a:rPr sz="1600" spc="-5" dirty="0">
                          <a:latin typeface="Times New Roman"/>
                          <a:cs typeface="Times New Roman"/>
                        </a:rPr>
                        <a:t>ca</a:t>
                      </a:r>
                      <a:r>
                        <a:rPr sz="1600" dirty="0">
                          <a:latin typeface="Times New Roman"/>
                          <a:cs typeface="Times New Roman"/>
                        </a:rPr>
                        <a:t>n</a:t>
                      </a:r>
                      <a:r>
                        <a:rPr sz="1600" spc="10" dirty="0">
                          <a:latin typeface="Times New Roman"/>
                          <a:cs typeface="Times New Roman"/>
                        </a:rPr>
                        <a:t>t</a:t>
                      </a:r>
                      <a:r>
                        <a:rPr sz="1600" spc="-5" dirty="0">
                          <a:latin typeface="Times New Roman"/>
                          <a:cs typeface="Times New Roman"/>
                        </a:rPr>
                        <a:t>e</a:t>
                      </a:r>
                      <a:r>
                        <a:rPr sz="1600" dirty="0">
                          <a:latin typeface="Times New Roman"/>
                          <a:cs typeface="Times New Roman"/>
                        </a:rPr>
                        <a:t>s	(4	</a:t>
                      </a:r>
                      <a:r>
                        <a:rPr sz="1600" spc="-5" dirty="0">
                          <a:latin typeface="Times New Roman"/>
                          <a:cs typeface="Times New Roman"/>
                        </a:rPr>
                        <a:t>e</a:t>
                      </a:r>
                      <a:r>
                        <a:rPr sz="1600" dirty="0">
                          <a:latin typeface="Times New Roman"/>
                          <a:cs typeface="Times New Roman"/>
                        </a:rPr>
                        <a:t>n	la  </a:t>
                      </a:r>
                      <a:r>
                        <a:rPr sz="1600" spc="-5" dirty="0">
                          <a:latin typeface="Times New Roman"/>
                          <a:cs typeface="Times New Roman"/>
                        </a:rPr>
                        <a:t>Universidad </a:t>
                      </a:r>
                      <a:r>
                        <a:rPr sz="1600" spc="5" dirty="0">
                          <a:latin typeface="Times New Roman"/>
                          <a:cs typeface="Times New Roman"/>
                        </a:rPr>
                        <a:t>de</a:t>
                      </a:r>
                      <a:r>
                        <a:rPr sz="1600" spc="80" dirty="0">
                          <a:latin typeface="Times New Roman"/>
                          <a:cs typeface="Times New Roman"/>
                        </a:rPr>
                        <a:t> </a:t>
                      </a:r>
                      <a:r>
                        <a:rPr sz="1600" dirty="0">
                          <a:latin typeface="Times New Roman"/>
                          <a:cs typeface="Times New Roman"/>
                        </a:rPr>
                        <a:t>Medellín,</a:t>
                      </a:r>
                    </a:p>
                    <a:p>
                      <a:pPr marL="69850" marR="58419" algn="just">
                        <a:lnSpc>
                          <a:spcPct val="100000"/>
                        </a:lnSpc>
                        <a:spcBef>
                          <a:spcPts val="5"/>
                        </a:spcBef>
                      </a:pPr>
                      <a:r>
                        <a:rPr sz="1600" dirty="0">
                          <a:latin typeface="Times New Roman"/>
                          <a:cs typeface="Times New Roman"/>
                        </a:rPr>
                        <a:t>2 </a:t>
                      </a:r>
                      <a:r>
                        <a:rPr sz="1600" spc="-5" dirty="0">
                          <a:latin typeface="Times New Roman"/>
                          <a:cs typeface="Times New Roman"/>
                        </a:rPr>
                        <a:t>en </a:t>
                      </a:r>
                      <a:r>
                        <a:rPr sz="1600" dirty="0">
                          <a:latin typeface="Times New Roman"/>
                          <a:cs typeface="Times New Roman"/>
                        </a:rPr>
                        <a:t>la Ruta </a:t>
                      </a:r>
                      <a:r>
                        <a:rPr sz="1600" spc="5" dirty="0">
                          <a:latin typeface="Times New Roman"/>
                          <a:cs typeface="Times New Roman"/>
                        </a:rPr>
                        <a:t>de  </a:t>
                      </a:r>
                      <a:r>
                        <a:rPr sz="1600" spc="-5" dirty="0">
                          <a:latin typeface="Times New Roman"/>
                          <a:cs typeface="Times New Roman"/>
                        </a:rPr>
                        <a:t>Acompañamiento UdeA  Diversa, 1 en </a:t>
                      </a:r>
                      <a:r>
                        <a:rPr sz="1600" dirty="0">
                          <a:latin typeface="Times New Roman"/>
                          <a:cs typeface="Times New Roman"/>
                        </a:rPr>
                        <a:t>la </a:t>
                      </a:r>
                      <a:r>
                        <a:rPr sz="1600" spc="-5" dirty="0">
                          <a:latin typeface="Times New Roman"/>
                          <a:cs typeface="Times New Roman"/>
                        </a:rPr>
                        <a:t>IE  Antonio Roldán-Bello y</a:t>
                      </a:r>
                      <a:r>
                        <a:rPr sz="1600" spc="-125" dirty="0">
                          <a:latin typeface="Times New Roman"/>
                          <a:cs typeface="Times New Roman"/>
                        </a:rPr>
                        <a:t> </a:t>
                      </a:r>
                      <a:r>
                        <a:rPr sz="1600" spc="-5" dirty="0">
                          <a:latin typeface="Times New Roman"/>
                          <a:cs typeface="Times New Roman"/>
                        </a:rPr>
                        <a:t>1  en </a:t>
                      </a:r>
                      <a:r>
                        <a:rPr sz="1600" dirty="0">
                          <a:latin typeface="Times New Roman"/>
                          <a:cs typeface="Times New Roman"/>
                        </a:rPr>
                        <a:t>la </a:t>
                      </a:r>
                      <a:r>
                        <a:rPr sz="1600" spc="-10" dirty="0">
                          <a:latin typeface="Times New Roman"/>
                          <a:cs typeface="Times New Roman"/>
                        </a:rPr>
                        <a:t>IE. </a:t>
                      </a:r>
                      <a:r>
                        <a:rPr sz="1600" spc="-5" dirty="0">
                          <a:latin typeface="Times New Roman"/>
                          <a:cs typeface="Times New Roman"/>
                        </a:rPr>
                        <a:t>Abraham</a:t>
                      </a:r>
                      <a:r>
                        <a:rPr sz="1600" spc="-50" dirty="0">
                          <a:latin typeface="Times New Roman"/>
                          <a:cs typeface="Times New Roman"/>
                        </a:rPr>
                        <a:t> </a:t>
                      </a:r>
                      <a:r>
                        <a:rPr sz="1600" spc="-5" dirty="0">
                          <a:latin typeface="Times New Roman"/>
                          <a:cs typeface="Times New Roman"/>
                        </a:rPr>
                        <a:t>Reyes-  Bello).</a:t>
                      </a:r>
                      <a:endParaRPr sz="1600" dirty="0">
                        <a:latin typeface="Times New Roman"/>
                        <a:cs typeface="Times New Roman"/>
                      </a:endParaRPr>
                    </a:p>
                    <a:p>
                      <a:pPr>
                        <a:lnSpc>
                          <a:spcPct val="100000"/>
                        </a:lnSpc>
                        <a:spcBef>
                          <a:spcPts val="55"/>
                        </a:spcBef>
                      </a:pPr>
                      <a:endParaRPr sz="1600" dirty="0">
                        <a:latin typeface="Times New Roman"/>
                        <a:cs typeface="Times New Roman"/>
                      </a:endParaRPr>
                    </a:p>
                    <a:p>
                      <a:pPr marL="69850" marR="59055" algn="just">
                        <a:lnSpc>
                          <a:spcPct val="100000"/>
                        </a:lnSpc>
                        <a:tabLst>
                          <a:tab pos="1497330" algn="l"/>
                        </a:tabLst>
                      </a:pPr>
                      <a:r>
                        <a:rPr sz="1600" spc="-5" dirty="0">
                          <a:latin typeface="Times New Roman"/>
                          <a:cs typeface="Times New Roman"/>
                        </a:rPr>
                        <a:t>-Nivel Dos: </a:t>
                      </a:r>
                      <a:r>
                        <a:rPr sz="1600" dirty="0">
                          <a:latin typeface="Times New Roman"/>
                          <a:cs typeface="Times New Roman"/>
                        </a:rPr>
                        <a:t>12  </a:t>
                      </a:r>
                      <a:r>
                        <a:rPr sz="1600" spc="-5" dirty="0">
                          <a:latin typeface="Times New Roman"/>
                          <a:cs typeface="Times New Roman"/>
                        </a:rPr>
                        <a:t>practicantes </a:t>
                      </a:r>
                      <a:r>
                        <a:rPr sz="1600" dirty="0">
                          <a:latin typeface="Times New Roman"/>
                          <a:cs typeface="Times New Roman"/>
                        </a:rPr>
                        <a:t>(4 </a:t>
                      </a:r>
                      <a:r>
                        <a:rPr sz="1600" spc="-5" dirty="0">
                          <a:latin typeface="Times New Roman"/>
                          <a:cs typeface="Times New Roman"/>
                        </a:rPr>
                        <a:t>en el  proyecto Articulación  </a:t>
                      </a:r>
                      <a:r>
                        <a:rPr sz="1600" dirty="0">
                          <a:latin typeface="Times New Roman"/>
                          <a:cs typeface="Times New Roman"/>
                        </a:rPr>
                        <a:t>T</a:t>
                      </a:r>
                      <a:r>
                        <a:rPr sz="1600" spc="-10" dirty="0">
                          <a:latin typeface="Times New Roman"/>
                          <a:cs typeface="Times New Roman"/>
                        </a:rPr>
                        <a:t>e</a:t>
                      </a:r>
                      <a:r>
                        <a:rPr sz="1600" dirty="0">
                          <a:latin typeface="Times New Roman"/>
                          <a:cs typeface="Times New Roman"/>
                        </a:rPr>
                        <a:t>r</a:t>
                      </a:r>
                      <a:r>
                        <a:rPr sz="1600" spc="-10" dirty="0">
                          <a:latin typeface="Times New Roman"/>
                          <a:cs typeface="Times New Roman"/>
                        </a:rPr>
                        <a:t>r</a:t>
                      </a:r>
                      <a:r>
                        <a:rPr sz="1600" dirty="0">
                          <a:latin typeface="Times New Roman"/>
                          <a:cs typeface="Times New Roman"/>
                        </a:rPr>
                        <a:t>itori</a:t>
                      </a:r>
                      <a:r>
                        <a:rPr sz="1600" spc="-10" dirty="0">
                          <a:latin typeface="Times New Roman"/>
                          <a:cs typeface="Times New Roman"/>
                        </a:rPr>
                        <a:t>a</a:t>
                      </a:r>
                      <a:r>
                        <a:rPr sz="1600" dirty="0">
                          <a:latin typeface="Times New Roman"/>
                          <a:cs typeface="Times New Roman"/>
                        </a:rPr>
                        <a:t>l	</a:t>
                      </a:r>
                      <a:r>
                        <a:rPr sz="1600" spc="10" dirty="0">
                          <a:latin typeface="Times New Roman"/>
                          <a:cs typeface="Times New Roman"/>
                        </a:rPr>
                        <a:t>d</a:t>
                      </a:r>
                      <a:r>
                        <a:rPr sz="1600" dirty="0">
                          <a:latin typeface="Times New Roman"/>
                          <a:cs typeface="Times New Roman"/>
                        </a:rPr>
                        <a:t>e</a:t>
                      </a:r>
                    </a:p>
                    <a:p>
                      <a:pPr marL="69850">
                        <a:lnSpc>
                          <a:spcPct val="100000"/>
                        </a:lnSpc>
                        <a:spcBef>
                          <a:spcPts val="625"/>
                        </a:spcBef>
                      </a:pPr>
                      <a:r>
                        <a:rPr sz="1600" spc="-5" dirty="0">
                          <a:latin typeface="Times New Roman"/>
                          <a:cs typeface="Times New Roman"/>
                        </a:rPr>
                        <a:t>Prácticas/UdeA-</a:t>
                      </a:r>
                      <a:endParaRPr sz="16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marR="0" indent="0" defTabSz="914400" eaLnBrk="1" fontAlgn="auto" latinLnBrk="0" hangingPunct="1">
                        <a:lnSpc>
                          <a:spcPct val="100000"/>
                        </a:lnSpc>
                        <a:spcBef>
                          <a:spcPts val="0"/>
                        </a:spcBef>
                        <a:spcAft>
                          <a:spcPts val="0"/>
                        </a:spcAft>
                        <a:buClrTx/>
                        <a:buSzTx/>
                        <a:buFontTx/>
                        <a:buNone/>
                        <a:tabLst/>
                        <a:defRPr/>
                      </a:pPr>
                      <a:endParaRPr lang="es-CO" sz="1600" spc="-5" dirty="0" smtClean="0">
                        <a:latin typeface="Times New Roman"/>
                        <a:cs typeface="Times New Roman"/>
                      </a:endParaRPr>
                    </a:p>
                    <a:p>
                      <a:pPr marL="69850" marR="0" indent="0" defTabSz="914400" eaLnBrk="1" fontAlgn="auto" latinLnBrk="0" hangingPunct="1">
                        <a:lnSpc>
                          <a:spcPct val="100000"/>
                        </a:lnSpc>
                        <a:spcBef>
                          <a:spcPts val="0"/>
                        </a:spcBef>
                        <a:spcAft>
                          <a:spcPts val="0"/>
                        </a:spcAft>
                        <a:buClrTx/>
                        <a:buSzTx/>
                        <a:buFontTx/>
                        <a:buNone/>
                        <a:tabLst/>
                        <a:defRPr/>
                      </a:pPr>
                      <a:r>
                        <a:rPr lang="es-CO" sz="1600" spc="-5" dirty="0" smtClean="0">
                          <a:latin typeface="Times New Roman"/>
                          <a:cs typeface="Times New Roman"/>
                        </a:rPr>
                        <a:t>Colegio </a:t>
                      </a:r>
                      <a:r>
                        <a:rPr lang="es-CO" sz="1600" dirty="0" smtClean="0">
                          <a:latin typeface="Times New Roman"/>
                          <a:cs typeface="Times New Roman"/>
                        </a:rPr>
                        <a:t>Alfred </a:t>
                      </a:r>
                      <a:r>
                        <a:rPr lang="es-CO" sz="1600" spc="-5" dirty="0" err="1" smtClean="0">
                          <a:latin typeface="Times New Roman"/>
                          <a:cs typeface="Times New Roman"/>
                        </a:rPr>
                        <a:t>Binet</a:t>
                      </a:r>
                      <a:r>
                        <a:rPr lang="es-CO" sz="1600" spc="-20" dirty="0" smtClean="0">
                          <a:latin typeface="Times New Roman"/>
                          <a:cs typeface="Times New Roman"/>
                        </a:rPr>
                        <a:t> </a:t>
                      </a:r>
                      <a:r>
                        <a:rPr lang="es-CO" sz="1600" dirty="0" smtClean="0">
                          <a:latin typeface="Times New Roman"/>
                          <a:cs typeface="Times New Roman"/>
                        </a:rPr>
                        <a:t>(Medellín):</a:t>
                      </a:r>
                    </a:p>
                    <a:p>
                      <a:pPr marL="69850">
                        <a:lnSpc>
                          <a:spcPct val="100000"/>
                        </a:lnSpc>
                      </a:pPr>
                      <a:endParaRPr lang="es-CO" sz="1600" spc="-5" dirty="0" smtClean="0">
                        <a:latin typeface="Times New Roman"/>
                        <a:cs typeface="Times New Roman"/>
                      </a:endParaRPr>
                    </a:p>
                    <a:p>
                      <a:pPr marL="69850">
                        <a:lnSpc>
                          <a:spcPct val="100000"/>
                        </a:lnSpc>
                      </a:pPr>
                      <a:r>
                        <a:rPr sz="1600" spc="-5" dirty="0" smtClean="0">
                          <a:latin typeface="Times New Roman"/>
                          <a:cs typeface="Times New Roman"/>
                        </a:rPr>
                        <a:t>León</a:t>
                      </a:r>
                      <a:r>
                        <a:rPr sz="1600" spc="5" dirty="0" smtClean="0">
                          <a:latin typeface="Times New Roman"/>
                          <a:cs typeface="Times New Roman"/>
                        </a:rPr>
                        <a:t> </a:t>
                      </a:r>
                      <a:r>
                        <a:rPr sz="1600" spc="-5" dirty="0">
                          <a:latin typeface="Times New Roman"/>
                          <a:cs typeface="Times New Roman"/>
                        </a:rPr>
                        <a:t>Giraldo.</a:t>
                      </a:r>
                      <a:endParaRPr sz="16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86460" y="1164996"/>
            <a:ext cx="8285480" cy="5325745"/>
          </a:xfrm>
          <a:prstGeom prst="rect">
            <a:avLst/>
          </a:prstGeom>
        </p:spPr>
        <p:txBody>
          <a:bodyPr vert="horz" wrap="square" lIns="0" tIns="12700" rIns="0" bIns="0" rtlCol="0">
            <a:spAutoFit/>
          </a:bodyPr>
          <a:lstStyle/>
          <a:p>
            <a:pPr marL="12700" marR="5080" algn="just">
              <a:lnSpc>
                <a:spcPct val="143700"/>
              </a:lnSpc>
              <a:spcBef>
                <a:spcPts val="100"/>
              </a:spcBef>
            </a:pPr>
            <a:r>
              <a:rPr sz="2200" spc="-5" dirty="0">
                <a:latin typeface="Times New Roman"/>
                <a:cs typeface="Times New Roman"/>
              </a:rPr>
              <a:t>El Instituto ofrece los Programas de </a:t>
            </a:r>
            <a:r>
              <a:rPr sz="2200" dirty="0">
                <a:latin typeface="Times New Roman"/>
                <a:cs typeface="Times New Roman"/>
              </a:rPr>
              <a:t>Filosofía </a:t>
            </a:r>
            <a:r>
              <a:rPr sz="2200" spc="-5" dirty="0">
                <a:latin typeface="Times New Roman"/>
                <a:cs typeface="Times New Roman"/>
              </a:rPr>
              <a:t>y Licenciatura en </a:t>
            </a:r>
            <a:r>
              <a:rPr sz="2200" dirty="0">
                <a:latin typeface="Times New Roman"/>
                <a:cs typeface="Times New Roman"/>
              </a:rPr>
              <a:t>Filosofía  </a:t>
            </a:r>
            <a:r>
              <a:rPr sz="2200" spc="-5" dirty="0">
                <a:latin typeface="Times New Roman"/>
                <a:cs typeface="Times New Roman"/>
              </a:rPr>
              <a:t>en Medellín y una versión diferente de la Licenciatura en Filosofía en la  Seccional Oriente. </a:t>
            </a:r>
            <a:r>
              <a:rPr sz="2200" spc="-10" dirty="0">
                <a:latin typeface="Times New Roman"/>
                <a:cs typeface="Times New Roman"/>
              </a:rPr>
              <a:t>Así </a:t>
            </a:r>
            <a:r>
              <a:rPr sz="2200" dirty="0">
                <a:latin typeface="Times New Roman"/>
                <a:cs typeface="Times New Roman"/>
              </a:rPr>
              <a:t>como </a:t>
            </a:r>
            <a:r>
              <a:rPr sz="2200" spc="-5" dirty="0">
                <a:latin typeface="Times New Roman"/>
                <a:cs typeface="Times New Roman"/>
              </a:rPr>
              <a:t>también programas de </a:t>
            </a:r>
            <a:r>
              <a:rPr sz="2200" dirty="0" err="1" smtClean="0">
                <a:latin typeface="Times New Roman"/>
                <a:cs typeface="Times New Roman"/>
              </a:rPr>
              <a:t>Doctorado</a:t>
            </a:r>
            <a:r>
              <a:rPr lang="es-CO" sz="2200" dirty="0" smtClean="0">
                <a:latin typeface="Times New Roman"/>
                <a:cs typeface="Times New Roman"/>
              </a:rPr>
              <a:t> y Maestría</a:t>
            </a:r>
            <a:r>
              <a:rPr sz="2200" dirty="0" smtClean="0">
                <a:latin typeface="Times New Roman"/>
                <a:cs typeface="Times New Roman"/>
              </a:rPr>
              <a:t>  </a:t>
            </a:r>
            <a:r>
              <a:rPr sz="2200" spc="-5" dirty="0">
                <a:latin typeface="Times New Roman"/>
                <a:cs typeface="Times New Roman"/>
              </a:rPr>
              <a:t>en Medellín. Estamos comprometidos </a:t>
            </a:r>
            <a:r>
              <a:rPr sz="2200" spc="5" dirty="0">
                <a:latin typeface="Times New Roman"/>
                <a:cs typeface="Times New Roman"/>
              </a:rPr>
              <a:t>con </a:t>
            </a:r>
            <a:r>
              <a:rPr sz="2200" spc="-5" dirty="0">
                <a:latin typeface="Times New Roman"/>
                <a:cs typeface="Times New Roman"/>
              </a:rPr>
              <a:t>la excelencia </a:t>
            </a:r>
            <a:r>
              <a:rPr sz="2200" dirty="0">
                <a:latin typeface="Times New Roman"/>
                <a:cs typeface="Times New Roman"/>
              </a:rPr>
              <a:t>como </a:t>
            </a:r>
            <a:r>
              <a:rPr sz="2200" spc="-5" dirty="0">
                <a:latin typeface="Times New Roman"/>
                <a:cs typeface="Times New Roman"/>
              </a:rPr>
              <a:t>valor  integrante de las dinámicas académicas, el desarrollo de publicaciones, y  la programación de seminarios y conferencias, para exponer resultados  investigativos y generar espacios públicos de comprensión y apropiación  de la filosofía. Nuestros profesores e investigadores contribuyen desde su  saber a fortalecer comprensiones diversas de </a:t>
            </a:r>
            <a:r>
              <a:rPr sz="2200" dirty="0">
                <a:latin typeface="Times New Roman"/>
                <a:cs typeface="Times New Roman"/>
              </a:rPr>
              <a:t>las </a:t>
            </a:r>
            <a:r>
              <a:rPr sz="2200" spc="-5" dirty="0">
                <a:latin typeface="Times New Roman"/>
                <a:cs typeface="Times New Roman"/>
              </a:rPr>
              <a:t>realidades local,  departamental, nacional y mundial, y nuestros estudiantes reciben una </a:t>
            </a:r>
            <a:r>
              <a:rPr sz="2200" spc="540" dirty="0">
                <a:latin typeface="Times New Roman"/>
                <a:cs typeface="Times New Roman"/>
              </a:rPr>
              <a:t> </a:t>
            </a:r>
            <a:r>
              <a:rPr sz="2200" spc="-5" dirty="0">
                <a:latin typeface="Times New Roman"/>
                <a:cs typeface="Times New Roman"/>
              </a:rPr>
              <a:t>formación pluralista, orientada a la</a:t>
            </a:r>
            <a:r>
              <a:rPr sz="2200" spc="5" dirty="0">
                <a:latin typeface="Times New Roman"/>
                <a:cs typeface="Times New Roman"/>
              </a:rPr>
              <a:t> </a:t>
            </a:r>
            <a:r>
              <a:rPr sz="2200" spc="-5" dirty="0">
                <a:latin typeface="Times New Roman"/>
                <a:cs typeface="Times New Roman"/>
              </a:rPr>
              <a:t>autonomía.</a:t>
            </a:r>
            <a:endParaRPr sz="2200" dirty="0">
              <a:latin typeface="Times New Roman"/>
              <a:cs typeface="Times New Roman"/>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421814207"/>
              </p:ext>
            </p:extLst>
          </p:nvPr>
        </p:nvGraphicFramePr>
        <p:xfrm>
          <a:off x="899160" y="1344422"/>
          <a:ext cx="8460739" cy="5207000"/>
        </p:xfrm>
        <a:graphic>
          <a:graphicData uri="http://schemas.openxmlformats.org/drawingml/2006/table">
            <a:tbl>
              <a:tblPr firstRow="1" bandRow="1">
                <a:tableStyleId>{2D5ABB26-0587-4C30-8999-92F81FD0307C}</a:tableStyleId>
              </a:tblPr>
              <a:tblGrid>
                <a:gridCol w="1399540"/>
                <a:gridCol w="1299210"/>
                <a:gridCol w="1278890"/>
                <a:gridCol w="2438400"/>
                <a:gridCol w="2044699"/>
              </a:tblGrid>
              <a:tr h="5001259">
                <a:tc>
                  <a:txBody>
                    <a:bodyPr/>
                    <a:lstStyle/>
                    <a:p>
                      <a:pPr>
                        <a:lnSpc>
                          <a:spcPct val="100000"/>
                        </a:lnSpc>
                      </a:pPr>
                      <a:endParaRPr sz="14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pPr>
                      <a:endParaRPr sz="14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pPr>
                      <a:endParaRPr sz="14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just">
                        <a:lnSpc>
                          <a:spcPts val="1355"/>
                        </a:lnSpc>
                      </a:pPr>
                      <a:endParaRPr lang="es-CO" sz="1400" spc="-5" dirty="0" smtClean="0">
                        <a:latin typeface="Times New Roman"/>
                        <a:cs typeface="Times New Roman"/>
                      </a:endParaRPr>
                    </a:p>
                    <a:p>
                      <a:pPr marL="69850" algn="just">
                        <a:lnSpc>
                          <a:spcPct val="100000"/>
                        </a:lnSpc>
                      </a:pPr>
                      <a:r>
                        <a:rPr sz="1600" spc="-5" dirty="0" err="1" smtClean="0">
                          <a:latin typeface="Times New Roman"/>
                          <a:cs typeface="Times New Roman"/>
                        </a:rPr>
                        <a:t>Institución</a:t>
                      </a:r>
                      <a:r>
                        <a:rPr sz="1600" spc="-5" dirty="0" smtClean="0">
                          <a:latin typeface="Times New Roman"/>
                          <a:cs typeface="Times New Roman"/>
                        </a:rPr>
                        <a:t>       </a:t>
                      </a:r>
                      <a:r>
                        <a:rPr sz="1600" spc="60" dirty="0" smtClean="0">
                          <a:latin typeface="Times New Roman"/>
                          <a:cs typeface="Times New Roman"/>
                        </a:rPr>
                        <a:t> </a:t>
                      </a:r>
                      <a:r>
                        <a:rPr sz="1600" spc="-5" dirty="0">
                          <a:latin typeface="Times New Roman"/>
                          <a:cs typeface="Times New Roman"/>
                        </a:rPr>
                        <a:t>Educativa</a:t>
                      </a:r>
                      <a:endParaRPr sz="1600" dirty="0">
                        <a:latin typeface="Times New Roman"/>
                        <a:cs typeface="Times New Roman"/>
                      </a:endParaRPr>
                    </a:p>
                    <a:p>
                      <a:pPr marL="69850" marR="59055" algn="just">
                        <a:lnSpc>
                          <a:spcPct val="100000"/>
                        </a:lnSpc>
                        <a:spcBef>
                          <a:spcPts val="5"/>
                        </a:spcBef>
                      </a:pPr>
                      <a:r>
                        <a:rPr sz="1600" dirty="0">
                          <a:latin typeface="Times New Roman"/>
                          <a:cs typeface="Times New Roman"/>
                        </a:rPr>
                        <a:t>Antonio </a:t>
                      </a:r>
                      <a:r>
                        <a:rPr sz="1600" spc="-5" dirty="0">
                          <a:latin typeface="Times New Roman"/>
                          <a:cs typeface="Times New Roman"/>
                        </a:rPr>
                        <a:t>Derka-Santo  Domingo/, </a:t>
                      </a:r>
                      <a:r>
                        <a:rPr sz="1600" dirty="0">
                          <a:latin typeface="Times New Roman"/>
                          <a:cs typeface="Times New Roman"/>
                        </a:rPr>
                        <a:t>2 </a:t>
                      </a:r>
                      <a:r>
                        <a:rPr sz="1600" spc="-5" dirty="0">
                          <a:latin typeface="Times New Roman"/>
                          <a:cs typeface="Times New Roman"/>
                        </a:rPr>
                        <a:t>en </a:t>
                      </a:r>
                      <a:r>
                        <a:rPr sz="1600" spc="5" dirty="0">
                          <a:latin typeface="Times New Roman"/>
                          <a:cs typeface="Times New Roman"/>
                        </a:rPr>
                        <a:t>la  </a:t>
                      </a:r>
                      <a:r>
                        <a:rPr sz="1600" spc="-5" dirty="0">
                          <a:latin typeface="Times New Roman"/>
                          <a:cs typeface="Times New Roman"/>
                        </a:rPr>
                        <a:t>Universidad </a:t>
                      </a:r>
                      <a:r>
                        <a:rPr sz="1600" spc="5" dirty="0">
                          <a:latin typeface="Times New Roman"/>
                          <a:cs typeface="Times New Roman"/>
                        </a:rPr>
                        <a:t>de</a:t>
                      </a:r>
                      <a:r>
                        <a:rPr sz="1600" spc="80" dirty="0">
                          <a:latin typeface="Times New Roman"/>
                          <a:cs typeface="Times New Roman"/>
                        </a:rPr>
                        <a:t> </a:t>
                      </a:r>
                      <a:r>
                        <a:rPr sz="1600" dirty="0">
                          <a:latin typeface="Times New Roman"/>
                          <a:cs typeface="Times New Roman"/>
                        </a:rPr>
                        <a:t>Medellín,</a:t>
                      </a:r>
                    </a:p>
                    <a:p>
                      <a:pPr marL="69850" marR="59690" algn="just">
                        <a:lnSpc>
                          <a:spcPct val="100000"/>
                        </a:lnSpc>
                      </a:pPr>
                      <a:r>
                        <a:rPr sz="1600" dirty="0">
                          <a:latin typeface="Times New Roman"/>
                          <a:cs typeface="Times New Roman"/>
                        </a:rPr>
                        <a:t>1 </a:t>
                      </a:r>
                      <a:r>
                        <a:rPr sz="1600" spc="-5" dirty="0">
                          <a:latin typeface="Times New Roman"/>
                          <a:cs typeface="Times New Roman"/>
                        </a:rPr>
                        <a:t>en </a:t>
                      </a:r>
                      <a:r>
                        <a:rPr sz="1600" dirty="0">
                          <a:latin typeface="Times New Roman"/>
                          <a:cs typeface="Times New Roman"/>
                        </a:rPr>
                        <a:t>la Ruta </a:t>
                      </a:r>
                      <a:r>
                        <a:rPr sz="1600" spc="5" dirty="0">
                          <a:latin typeface="Times New Roman"/>
                          <a:cs typeface="Times New Roman"/>
                        </a:rPr>
                        <a:t>de  </a:t>
                      </a:r>
                      <a:r>
                        <a:rPr sz="1600" spc="-5" dirty="0">
                          <a:latin typeface="Times New Roman"/>
                          <a:cs typeface="Times New Roman"/>
                        </a:rPr>
                        <a:t>Acompañamiento  </a:t>
                      </a:r>
                      <a:r>
                        <a:rPr sz="1600" spc="65" dirty="0">
                          <a:latin typeface="Times New Roman"/>
                          <a:cs typeface="Times New Roman"/>
                        </a:rPr>
                        <a:t> </a:t>
                      </a:r>
                      <a:r>
                        <a:rPr sz="1600" spc="-5" dirty="0">
                          <a:latin typeface="Times New Roman"/>
                          <a:cs typeface="Times New Roman"/>
                        </a:rPr>
                        <a:t>UdeA</a:t>
                      </a:r>
                      <a:endParaRPr sz="1600" dirty="0">
                        <a:latin typeface="Times New Roman"/>
                        <a:cs typeface="Times New Roman"/>
                      </a:endParaRPr>
                    </a:p>
                    <a:p>
                      <a:pPr marL="69850" marR="59055" algn="just">
                        <a:lnSpc>
                          <a:spcPct val="100000"/>
                        </a:lnSpc>
                        <a:spcBef>
                          <a:spcPts val="10"/>
                        </a:spcBef>
                      </a:pPr>
                      <a:r>
                        <a:rPr sz="1600" spc="-5" dirty="0">
                          <a:latin typeface="Times New Roman"/>
                          <a:cs typeface="Times New Roman"/>
                        </a:rPr>
                        <a:t>Diversa, 1 en el </a:t>
                      </a:r>
                      <a:r>
                        <a:rPr sz="1600" dirty="0">
                          <a:latin typeface="Times New Roman"/>
                          <a:cs typeface="Times New Roman"/>
                        </a:rPr>
                        <a:t>curso  </a:t>
                      </a:r>
                      <a:r>
                        <a:rPr sz="1600" spc="-5" dirty="0">
                          <a:latin typeface="Times New Roman"/>
                          <a:cs typeface="Times New Roman"/>
                        </a:rPr>
                        <a:t>introductorio de </a:t>
                      </a:r>
                      <a:r>
                        <a:rPr sz="1600" dirty="0">
                          <a:latin typeface="Times New Roman"/>
                          <a:cs typeface="Times New Roman"/>
                        </a:rPr>
                        <a:t>Teoría  </a:t>
                      </a:r>
                      <a:r>
                        <a:rPr sz="1600" spc="-5" dirty="0">
                          <a:latin typeface="Times New Roman"/>
                          <a:cs typeface="Times New Roman"/>
                        </a:rPr>
                        <a:t>del Conocimiento</a:t>
                      </a:r>
                      <a:r>
                        <a:rPr sz="1600" spc="-130" dirty="0">
                          <a:latin typeface="Times New Roman"/>
                          <a:cs typeface="Times New Roman"/>
                        </a:rPr>
                        <a:t> </a:t>
                      </a:r>
                      <a:r>
                        <a:rPr sz="1600" spc="-5" dirty="0">
                          <a:latin typeface="Times New Roman"/>
                          <a:cs typeface="Times New Roman"/>
                        </a:rPr>
                        <a:t>UDEA,</a:t>
                      </a:r>
                      <a:endParaRPr sz="1600" dirty="0">
                        <a:latin typeface="Times New Roman"/>
                        <a:cs typeface="Times New Roman"/>
                      </a:endParaRPr>
                    </a:p>
                    <a:p>
                      <a:pPr marL="69850" algn="just">
                        <a:lnSpc>
                          <a:spcPct val="100000"/>
                        </a:lnSpc>
                        <a:spcBef>
                          <a:spcPts val="620"/>
                        </a:spcBef>
                      </a:pPr>
                      <a:r>
                        <a:rPr sz="1600" dirty="0">
                          <a:latin typeface="Times New Roman"/>
                          <a:cs typeface="Times New Roman"/>
                        </a:rPr>
                        <a:t>1    </a:t>
                      </a:r>
                      <a:r>
                        <a:rPr sz="1600" spc="-5" dirty="0">
                          <a:latin typeface="Times New Roman"/>
                          <a:cs typeface="Times New Roman"/>
                        </a:rPr>
                        <a:t>en    el    proyecto </a:t>
                      </a:r>
                      <a:r>
                        <a:rPr sz="1600" spc="229" dirty="0">
                          <a:latin typeface="Times New Roman"/>
                          <a:cs typeface="Times New Roman"/>
                        </a:rPr>
                        <a:t> </a:t>
                      </a:r>
                      <a:r>
                        <a:rPr sz="1600" spc="5" dirty="0">
                          <a:latin typeface="Times New Roman"/>
                          <a:cs typeface="Times New Roman"/>
                        </a:rPr>
                        <a:t>de</a:t>
                      </a:r>
                      <a:endParaRPr sz="1600" dirty="0">
                        <a:latin typeface="Times New Roman"/>
                        <a:cs typeface="Times New Roman"/>
                      </a:endParaRPr>
                    </a:p>
                    <a:p>
                      <a:pPr marL="69850" marR="59055" algn="just">
                        <a:lnSpc>
                          <a:spcPct val="100000"/>
                        </a:lnSpc>
                        <a:spcBef>
                          <a:spcPts val="10"/>
                        </a:spcBef>
                      </a:pPr>
                      <a:r>
                        <a:rPr sz="1600" spc="-5" dirty="0">
                          <a:latin typeface="Times New Roman"/>
                          <a:cs typeface="Times New Roman"/>
                        </a:rPr>
                        <a:t>investigación </a:t>
                      </a:r>
                      <a:r>
                        <a:rPr sz="1600" spc="5" dirty="0">
                          <a:latin typeface="Times New Roman"/>
                          <a:cs typeface="Times New Roman"/>
                        </a:rPr>
                        <a:t>de  la  </a:t>
                      </a:r>
                      <a:r>
                        <a:rPr sz="1600" spc="-5" dirty="0">
                          <a:latin typeface="Times New Roman"/>
                          <a:cs typeface="Times New Roman"/>
                        </a:rPr>
                        <a:t>profesora Liliana Molina,  </a:t>
                      </a:r>
                      <a:r>
                        <a:rPr sz="1600" dirty="0">
                          <a:latin typeface="Times New Roman"/>
                          <a:cs typeface="Times New Roman"/>
                        </a:rPr>
                        <a:t>1 </a:t>
                      </a:r>
                      <a:r>
                        <a:rPr sz="1600" spc="-5" dirty="0">
                          <a:latin typeface="Times New Roman"/>
                          <a:cs typeface="Times New Roman"/>
                        </a:rPr>
                        <a:t>en </a:t>
                      </a:r>
                      <a:r>
                        <a:rPr sz="1600" dirty="0">
                          <a:latin typeface="Times New Roman"/>
                          <a:cs typeface="Times New Roman"/>
                        </a:rPr>
                        <a:t>la </a:t>
                      </a:r>
                      <a:r>
                        <a:rPr sz="1600" spc="-15" dirty="0">
                          <a:latin typeface="Times New Roman"/>
                          <a:cs typeface="Times New Roman"/>
                        </a:rPr>
                        <a:t>IE </a:t>
                      </a:r>
                      <a:r>
                        <a:rPr sz="1600" dirty="0">
                          <a:latin typeface="Times New Roman"/>
                          <a:cs typeface="Times New Roman"/>
                        </a:rPr>
                        <a:t>Jesús Rey y 2  </a:t>
                      </a:r>
                      <a:r>
                        <a:rPr sz="1600" spc="-5" dirty="0">
                          <a:latin typeface="Times New Roman"/>
                          <a:cs typeface="Times New Roman"/>
                        </a:rPr>
                        <a:t>en </a:t>
                      </a:r>
                      <a:r>
                        <a:rPr sz="1600" dirty="0">
                          <a:latin typeface="Times New Roman"/>
                          <a:cs typeface="Times New Roman"/>
                        </a:rPr>
                        <a:t>la </a:t>
                      </a:r>
                      <a:r>
                        <a:rPr sz="1600" spc="-10" dirty="0">
                          <a:latin typeface="Times New Roman"/>
                          <a:cs typeface="Times New Roman"/>
                        </a:rPr>
                        <a:t>IE </a:t>
                      </a:r>
                      <a:r>
                        <a:rPr sz="1600" dirty="0">
                          <a:latin typeface="Times New Roman"/>
                          <a:cs typeface="Times New Roman"/>
                        </a:rPr>
                        <a:t>Jorge</a:t>
                      </a:r>
                      <a:r>
                        <a:rPr sz="1600" spc="-25" dirty="0">
                          <a:latin typeface="Times New Roman"/>
                          <a:cs typeface="Times New Roman"/>
                        </a:rPr>
                        <a:t> </a:t>
                      </a:r>
                      <a:r>
                        <a:rPr sz="1600" spc="-5" dirty="0">
                          <a:latin typeface="Times New Roman"/>
                          <a:cs typeface="Times New Roman"/>
                        </a:rPr>
                        <a:t>Robledo).</a:t>
                      </a:r>
                      <a:endParaRPr sz="1600" dirty="0">
                        <a:latin typeface="Times New Roman"/>
                        <a:cs typeface="Times New Roman"/>
                      </a:endParaRPr>
                    </a:p>
                    <a:p>
                      <a:pPr>
                        <a:lnSpc>
                          <a:spcPct val="100000"/>
                        </a:lnSpc>
                      </a:pPr>
                      <a:endParaRPr sz="1600" dirty="0">
                        <a:latin typeface="Times New Roman"/>
                        <a:cs typeface="Times New Roman"/>
                      </a:endParaRPr>
                    </a:p>
                    <a:p>
                      <a:pPr>
                        <a:lnSpc>
                          <a:spcPct val="100000"/>
                        </a:lnSpc>
                      </a:pPr>
                      <a:endParaRPr sz="1600" dirty="0">
                        <a:latin typeface="Times New Roman"/>
                        <a:cs typeface="Times New Roman"/>
                      </a:endParaRPr>
                    </a:p>
                    <a:p>
                      <a:pPr marL="69850">
                        <a:lnSpc>
                          <a:spcPct val="100000"/>
                        </a:lnSpc>
                      </a:pPr>
                      <a:r>
                        <a:rPr sz="1600" spc="-5" dirty="0">
                          <a:latin typeface="Times New Roman"/>
                          <a:cs typeface="Times New Roman"/>
                        </a:rPr>
                        <a:t>Población beneficiada:</a:t>
                      </a:r>
                      <a:endParaRPr sz="1600" dirty="0">
                        <a:latin typeface="Times New Roman"/>
                        <a:cs typeface="Times New Roman"/>
                      </a:endParaRPr>
                    </a:p>
                    <a:p>
                      <a:pPr marL="69850" marR="59055">
                        <a:lnSpc>
                          <a:spcPct val="100000"/>
                        </a:lnSpc>
                        <a:spcBef>
                          <a:spcPts val="10"/>
                        </a:spcBef>
                        <a:tabLst>
                          <a:tab pos="1497330" algn="l"/>
                        </a:tabLst>
                      </a:pPr>
                      <a:r>
                        <a:rPr sz="1600" spc="-5" dirty="0">
                          <a:latin typeface="Times New Roman"/>
                          <a:cs typeface="Times New Roman"/>
                        </a:rPr>
                        <a:t>-</a:t>
                      </a:r>
                      <a:r>
                        <a:rPr sz="1600" dirty="0">
                          <a:latin typeface="Times New Roman"/>
                          <a:cs typeface="Times New Roman"/>
                        </a:rPr>
                        <a:t>Univ</a:t>
                      </a:r>
                      <a:r>
                        <a:rPr sz="1600" spc="-5" dirty="0">
                          <a:latin typeface="Times New Roman"/>
                          <a:cs typeface="Times New Roman"/>
                        </a:rPr>
                        <a:t>e</a:t>
                      </a:r>
                      <a:r>
                        <a:rPr sz="1600" dirty="0">
                          <a:latin typeface="Times New Roman"/>
                          <a:cs typeface="Times New Roman"/>
                        </a:rPr>
                        <a:t>rsid</a:t>
                      </a:r>
                      <a:r>
                        <a:rPr sz="1600" spc="-5" dirty="0">
                          <a:latin typeface="Times New Roman"/>
                          <a:cs typeface="Times New Roman"/>
                        </a:rPr>
                        <a:t>a</a:t>
                      </a:r>
                      <a:r>
                        <a:rPr sz="1600" dirty="0">
                          <a:latin typeface="Times New Roman"/>
                          <a:cs typeface="Times New Roman"/>
                        </a:rPr>
                        <a:t>d	</a:t>
                      </a:r>
                      <a:r>
                        <a:rPr sz="1600" spc="10" dirty="0">
                          <a:latin typeface="Times New Roman"/>
                          <a:cs typeface="Times New Roman"/>
                        </a:rPr>
                        <a:t>d</a:t>
                      </a:r>
                      <a:r>
                        <a:rPr sz="1600" dirty="0">
                          <a:latin typeface="Times New Roman"/>
                          <a:cs typeface="Times New Roman"/>
                        </a:rPr>
                        <a:t>e  </a:t>
                      </a:r>
                      <a:r>
                        <a:rPr sz="1600" spc="-5" dirty="0">
                          <a:latin typeface="Times New Roman"/>
                          <a:cs typeface="Times New Roman"/>
                        </a:rPr>
                        <a:t>Medellín: </a:t>
                      </a:r>
                      <a:r>
                        <a:rPr sz="1600" dirty="0">
                          <a:latin typeface="Times New Roman"/>
                          <a:cs typeface="Times New Roman"/>
                        </a:rPr>
                        <a:t>450</a:t>
                      </a:r>
                      <a:r>
                        <a:rPr sz="1600" spc="-35" dirty="0">
                          <a:latin typeface="Times New Roman"/>
                          <a:cs typeface="Times New Roman"/>
                        </a:rPr>
                        <a:t> </a:t>
                      </a:r>
                      <a:r>
                        <a:rPr sz="1600" spc="-5" dirty="0">
                          <a:latin typeface="Times New Roman"/>
                          <a:cs typeface="Times New Roman"/>
                        </a:rPr>
                        <a:t>estudiantes</a:t>
                      </a:r>
                      <a:endParaRPr sz="1600" dirty="0">
                        <a:latin typeface="Times New Roman"/>
                        <a:cs typeface="Times New Roman"/>
                      </a:endParaRPr>
                    </a:p>
                    <a:p>
                      <a:pPr marL="69850">
                        <a:lnSpc>
                          <a:spcPct val="100000"/>
                        </a:lnSpc>
                        <a:spcBef>
                          <a:spcPts val="635"/>
                        </a:spcBef>
                      </a:pPr>
                      <a:r>
                        <a:rPr sz="1600" dirty="0">
                          <a:latin typeface="Times New Roman"/>
                          <a:cs typeface="Times New Roman"/>
                        </a:rPr>
                        <a:t>y 1</a:t>
                      </a:r>
                      <a:r>
                        <a:rPr sz="1600" spc="-25" dirty="0">
                          <a:latin typeface="Times New Roman"/>
                          <a:cs typeface="Times New Roman"/>
                        </a:rPr>
                        <a:t> </a:t>
                      </a:r>
                      <a:r>
                        <a:rPr sz="1600" dirty="0">
                          <a:latin typeface="Times New Roman"/>
                          <a:cs typeface="Times New Roman"/>
                        </a:rPr>
                        <a:t>docente.</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pPr>
                      <a:endParaRPr sz="14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3182418395"/>
              </p:ext>
            </p:extLst>
          </p:nvPr>
        </p:nvGraphicFramePr>
        <p:xfrm>
          <a:off x="899160" y="1344422"/>
          <a:ext cx="8460739" cy="5001259"/>
        </p:xfrm>
        <a:graphic>
          <a:graphicData uri="http://schemas.openxmlformats.org/drawingml/2006/table">
            <a:tbl>
              <a:tblPr firstRow="1" bandRow="1">
                <a:tableStyleId>{2D5ABB26-0587-4C30-8999-92F81FD0307C}</a:tableStyleId>
              </a:tblPr>
              <a:tblGrid>
                <a:gridCol w="1399540"/>
                <a:gridCol w="1299210"/>
                <a:gridCol w="1507490"/>
                <a:gridCol w="2362200"/>
                <a:gridCol w="1892299"/>
              </a:tblGrid>
              <a:tr h="5001259">
                <a:tc>
                  <a:txBody>
                    <a:bodyPr/>
                    <a:lstStyle/>
                    <a:p>
                      <a:pPr>
                        <a:lnSpc>
                          <a:spcPct val="100000"/>
                        </a:lnSpc>
                      </a:pPr>
                      <a:endParaRPr sz="14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pPr>
                      <a:endParaRPr sz="14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pPr>
                      <a:endParaRPr sz="14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nSpc>
                          <a:spcPct val="100000"/>
                        </a:lnSpc>
                        <a:tabLst>
                          <a:tab pos="727710" algn="l"/>
                          <a:tab pos="1489710" algn="l"/>
                        </a:tabLst>
                      </a:pPr>
                      <a:r>
                        <a:rPr sz="1400" spc="-5" dirty="0">
                          <a:latin typeface="Times New Roman"/>
                          <a:cs typeface="Times New Roman"/>
                        </a:rPr>
                        <a:t>-</a:t>
                      </a:r>
                      <a:r>
                        <a:rPr sz="1600" spc="-5" dirty="0">
                          <a:latin typeface="Times New Roman"/>
                          <a:cs typeface="Times New Roman"/>
                        </a:rPr>
                        <a:t>UdeA	Diversa:	</a:t>
                      </a:r>
                      <a:r>
                        <a:rPr sz="1600" dirty="0">
                          <a:latin typeface="Times New Roman"/>
                          <a:cs typeface="Times New Roman"/>
                        </a:rPr>
                        <a:t>80</a:t>
                      </a:r>
                    </a:p>
                    <a:p>
                      <a:pPr marL="69850">
                        <a:lnSpc>
                          <a:spcPct val="100000"/>
                        </a:lnSpc>
                        <a:spcBef>
                          <a:spcPts val="635"/>
                        </a:spcBef>
                      </a:pPr>
                      <a:r>
                        <a:rPr sz="1600" spc="-5" dirty="0">
                          <a:latin typeface="Times New Roman"/>
                          <a:cs typeface="Times New Roman"/>
                        </a:rPr>
                        <a:t>estudiantes.</a:t>
                      </a:r>
                      <a:endParaRPr sz="1600" dirty="0">
                        <a:latin typeface="Times New Roman"/>
                        <a:cs typeface="Times New Roman"/>
                      </a:endParaRPr>
                    </a:p>
                    <a:p>
                      <a:pPr marL="69850" marR="59690">
                        <a:lnSpc>
                          <a:spcPct val="100000"/>
                        </a:lnSpc>
                        <a:spcBef>
                          <a:spcPts val="160"/>
                        </a:spcBef>
                      </a:pPr>
                      <a:r>
                        <a:rPr sz="1600" spc="-5" dirty="0">
                          <a:latin typeface="Times New Roman"/>
                          <a:cs typeface="Times New Roman"/>
                        </a:rPr>
                        <a:t>-IE </a:t>
                      </a:r>
                      <a:r>
                        <a:rPr sz="1600" dirty="0">
                          <a:latin typeface="Times New Roman"/>
                          <a:cs typeface="Times New Roman"/>
                        </a:rPr>
                        <a:t>Antonio Roldán: </a:t>
                      </a:r>
                      <a:r>
                        <a:rPr sz="1600" spc="-5" dirty="0">
                          <a:latin typeface="Times New Roman"/>
                          <a:cs typeface="Times New Roman"/>
                        </a:rPr>
                        <a:t>160  estudiantes </a:t>
                      </a:r>
                      <a:r>
                        <a:rPr sz="1600" dirty="0">
                          <a:latin typeface="Times New Roman"/>
                          <a:cs typeface="Times New Roman"/>
                        </a:rPr>
                        <a:t>y 1</a:t>
                      </a:r>
                      <a:r>
                        <a:rPr sz="1600" spc="-40" dirty="0">
                          <a:latin typeface="Times New Roman"/>
                          <a:cs typeface="Times New Roman"/>
                        </a:rPr>
                        <a:t> </a:t>
                      </a:r>
                      <a:r>
                        <a:rPr sz="1600" dirty="0">
                          <a:latin typeface="Times New Roman"/>
                          <a:cs typeface="Times New Roman"/>
                        </a:rPr>
                        <a:t>docente.</a:t>
                      </a:r>
                    </a:p>
                    <a:p>
                      <a:pPr marL="69850">
                        <a:lnSpc>
                          <a:spcPct val="100000"/>
                        </a:lnSpc>
                        <a:spcBef>
                          <a:spcPts val="445"/>
                        </a:spcBef>
                      </a:pPr>
                      <a:r>
                        <a:rPr sz="1600" dirty="0">
                          <a:latin typeface="Times New Roman"/>
                          <a:cs typeface="Times New Roman"/>
                        </a:rPr>
                        <a:t>- </a:t>
                      </a:r>
                      <a:r>
                        <a:rPr sz="1600" spc="-15" dirty="0">
                          <a:latin typeface="Times New Roman"/>
                          <a:cs typeface="Times New Roman"/>
                        </a:rPr>
                        <a:t>IE </a:t>
                      </a:r>
                      <a:r>
                        <a:rPr sz="1600" spc="-5" dirty="0">
                          <a:latin typeface="Times New Roman"/>
                          <a:cs typeface="Times New Roman"/>
                        </a:rPr>
                        <a:t>Abraham Reyes:</a:t>
                      </a:r>
                      <a:r>
                        <a:rPr sz="1600" spc="114" dirty="0">
                          <a:latin typeface="Times New Roman"/>
                          <a:cs typeface="Times New Roman"/>
                        </a:rPr>
                        <a:t> </a:t>
                      </a:r>
                      <a:r>
                        <a:rPr sz="1600" dirty="0">
                          <a:latin typeface="Times New Roman"/>
                          <a:cs typeface="Times New Roman"/>
                        </a:rPr>
                        <a:t>100</a:t>
                      </a:r>
                    </a:p>
                    <a:p>
                      <a:pPr marL="69850">
                        <a:lnSpc>
                          <a:spcPct val="100000"/>
                        </a:lnSpc>
                        <a:spcBef>
                          <a:spcPts val="625"/>
                        </a:spcBef>
                      </a:pPr>
                      <a:r>
                        <a:rPr sz="1600" spc="-5" dirty="0">
                          <a:latin typeface="Times New Roman"/>
                          <a:cs typeface="Times New Roman"/>
                        </a:rPr>
                        <a:t>estudiantes </a:t>
                      </a:r>
                      <a:r>
                        <a:rPr sz="1600" dirty="0">
                          <a:latin typeface="Times New Roman"/>
                          <a:cs typeface="Times New Roman"/>
                        </a:rPr>
                        <a:t>y 1</a:t>
                      </a:r>
                      <a:r>
                        <a:rPr sz="1600" spc="-70" dirty="0">
                          <a:latin typeface="Times New Roman"/>
                          <a:cs typeface="Times New Roman"/>
                        </a:rPr>
                        <a:t> </a:t>
                      </a:r>
                      <a:r>
                        <a:rPr sz="1600" dirty="0">
                          <a:latin typeface="Times New Roman"/>
                          <a:cs typeface="Times New Roman"/>
                        </a:rPr>
                        <a:t>docente.</a:t>
                      </a:r>
                    </a:p>
                    <a:p>
                      <a:pPr marL="69850" marR="60325" algn="just">
                        <a:lnSpc>
                          <a:spcPct val="100000"/>
                        </a:lnSpc>
                        <a:spcBef>
                          <a:spcPts val="15"/>
                        </a:spcBef>
                      </a:pPr>
                      <a:r>
                        <a:rPr sz="1600" spc="-5" dirty="0">
                          <a:latin typeface="Times New Roman"/>
                          <a:cs typeface="Times New Roman"/>
                        </a:rPr>
                        <a:t>-IE </a:t>
                      </a:r>
                      <a:r>
                        <a:rPr sz="1600" dirty="0">
                          <a:latin typeface="Times New Roman"/>
                          <a:cs typeface="Times New Roman"/>
                        </a:rPr>
                        <a:t>Jesús </a:t>
                      </a:r>
                      <a:r>
                        <a:rPr sz="1600" spc="-5" dirty="0">
                          <a:latin typeface="Times New Roman"/>
                          <a:cs typeface="Times New Roman"/>
                        </a:rPr>
                        <a:t>Rey: </a:t>
                      </a:r>
                      <a:r>
                        <a:rPr sz="1600" dirty="0">
                          <a:latin typeface="Times New Roman"/>
                          <a:cs typeface="Times New Roman"/>
                        </a:rPr>
                        <a:t>160  </a:t>
                      </a:r>
                      <a:r>
                        <a:rPr sz="1600" spc="-5" dirty="0">
                          <a:latin typeface="Times New Roman"/>
                          <a:cs typeface="Times New Roman"/>
                        </a:rPr>
                        <a:t>estudiantes </a:t>
                      </a:r>
                      <a:r>
                        <a:rPr sz="1600" dirty="0">
                          <a:latin typeface="Times New Roman"/>
                          <a:cs typeface="Times New Roman"/>
                        </a:rPr>
                        <a:t>y 1</a:t>
                      </a:r>
                      <a:r>
                        <a:rPr sz="1600" spc="-45" dirty="0">
                          <a:latin typeface="Times New Roman"/>
                          <a:cs typeface="Times New Roman"/>
                        </a:rPr>
                        <a:t> </a:t>
                      </a:r>
                      <a:r>
                        <a:rPr sz="1600" dirty="0">
                          <a:latin typeface="Times New Roman"/>
                          <a:cs typeface="Times New Roman"/>
                        </a:rPr>
                        <a:t>docente.</a:t>
                      </a:r>
                    </a:p>
                    <a:p>
                      <a:pPr marL="69850" marR="60325" algn="just">
                        <a:lnSpc>
                          <a:spcPct val="100000"/>
                        </a:lnSpc>
                        <a:spcBef>
                          <a:spcPts val="10"/>
                        </a:spcBef>
                      </a:pPr>
                      <a:r>
                        <a:rPr sz="1600" spc="-5" dirty="0">
                          <a:latin typeface="Times New Roman"/>
                          <a:cs typeface="Times New Roman"/>
                        </a:rPr>
                        <a:t>-IE Jorge </a:t>
                      </a:r>
                      <a:r>
                        <a:rPr sz="1600" dirty="0">
                          <a:latin typeface="Times New Roman"/>
                          <a:cs typeface="Times New Roman"/>
                        </a:rPr>
                        <a:t>Robledo: 160  </a:t>
                      </a:r>
                      <a:r>
                        <a:rPr sz="1600" spc="-5" dirty="0">
                          <a:latin typeface="Times New Roman"/>
                          <a:cs typeface="Times New Roman"/>
                        </a:rPr>
                        <a:t>estudiantes </a:t>
                      </a:r>
                      <a:r>
                        <a:rPr sz="1600" dirty="0">
                          <a:latin typeface="Times New Roman"/>
                          <a:cs typeface="Times New Roman"/>
                        </a:rPr>
                        <a:t>y 1</a:t>
                      </a:r>
                      <a:r>
                        <a:rPr sz="1600" spc="-45" dirty="0">
                          <a:latin typeface="Times New Roman"/>
                          <a:cs typeface="Times New Roman"/>
                        </a:rPr>
                        <a:t> </a:t>
                      </a:r>
                      <a:r>
                        <a:rPr sz="1600" dirty="0">
                          <a:latin typeface="Times New Roman"/>
                          <a:cs typeface="Times New Roman"/>
                        </a:rPr>
                        <a:t>docente.</a:t>
                      </a:r>
                    </a:p>
                    <a:p>
                      <a:pPr marL="69850" marR="59690" algn="just">
                        <a:lnSpc>
                          <a:spcPct val="100000"/>
                        </a:lnSpc>
                        <a:spcBef>
                          <a:spcPts val="15"/>
                        </a:spcBef>
                      </a:pPr>
                      <a:r>
                        <a:rPr sz="1600" spc="-5" dirty="0">
                          <a:latin typeface="Times New Roman"/>
                          <a:cs typeface="Times New Roman"/>
                        </a:rPr>
                        <a:t>-IE </a:t>
                      </a:r>
                      <a:r>
                        <a:rPr sz="1600" dirty="0">
                          <a:latin typeface="Times New Roman"/>
                          <a:cs typeface="Times New Roman"/>
                        </a:rPr>
                        <a:t>Antonio </a:t>
                      </a:r>
                      <a:r>
                        <a:rPr sz="1600" spc="-5" dirty="0">
                          <a:latin typeface="Times New Roman"/>
                          <a:cs typeface="Times New Roman"/>
                        </a:rPr>
                        <a:t>Derka: </a:t>
                      </a:r>
                      <a:r>
                        <a:rPr sz="1600" dirty="0">
                          <a:latin typeface="Times New Roman"/>
                          <a:cs typeface="Times New Roman"/>
                        </a:rPr>
                        <a:t>160  </a:t>
                      </a:r>
                      <a:r>
                        <a:rPr sz="1600" spc="-5" dirty="0">
                          <a:latin typeface="Times New Roman"/>
                          <a:cs typeface="Times New Roman"/>
                        </a:rPr>
                        <a:t>estudiantes </a:t>
                      </a:r>
                      <a:r>
                        <a:rPr sz="1600" dirty="0">
                          <a:latin typeface="Times New Roman"/>
                          <a:cs typeface="Times New Roman"/>
                        </a:rPr>
                        <a:t>y 1</a:t>
                      </a:r>
                      <a:r>
                        <a:rPr sz="1600" spc="-45" dirty="0">
                          <a:latin typeface="Times New Roman"/>
                          <a:cs typeface="Times New Roman"/>
                        </a:rPr>
                        <a:t> </a:t>
                      </a:r>
                      <a:r>
                        <a:rPr sz="1600" dirty="0">
                          <a:latin typeface="Times New Roman"/>
                          <a:cs typeface="Times New Roman"/>
                        </a:rPr>
                        <a:t>docente.</a:t>
                      </a:r>
                    </a:p>
                    <a:p>
                      <a:pPr marL="69850" marR="60325" algn="just">
                        <a:lnSpc>
                          <a:spcPct val="100000"/>
                        </a:lnSpc>
                        <a:spcBef>
                          <a:spcPts val="10"/>
                        </a:spcBef>
                      </a:pPr>
                      <a:r>
                        <a:rPr sz="1600" spc="-5" dirty="0">
                          <a:latin typeface="Times New Roman"/>
                          <a:cs typeface="Times New Roman"/>
                        </a:rPr>
                        <a:t>-IE </a:t>
                      </a:r>
                      <a:r>
                        <a:rPr sz="1600" dirty="0">
                          <a:latin typeface="Times New Roman"/>
                          <a:cs typeface="Times New Roman"/>
                        </a:rPr>
                        <a:t>John </a:t>
                      </a:r>
                      <a:r>
                        <a:rPr sz="1600" spc="-10" dirty="0">
                          <a:latin typeface="Times New Roman"/>
                          <a:cs typeface="Times New Roman"/>
                        </a:rPr>
                        <a:t>F. </a:t>
                      </a:r>
                      <a:r>
                        <a:rPr sz="1600" spc="-5" dirty="0">
                          <a:latin typeface="Times New Roman"/>
                          <a:cs typeface="Times New Roman"/>
                        </a:rPr>
                        <a:t>Kennedy: </a:t>
                      </a:r>
                      <a:r>
                        <a:rPr sz="1600" dirty="0">
                          <a:latin typeface="Times New Roman"/>
                          <a:cs typeface="Times New Roman"/>
                        </a:rPr>
                        <a:t>80  </a:t>
                      </a:r>
                      <a:r>
                        <a:rPr sz="1600" spc="-5" dirty="0">
                          <a:latin typeface="Times New Roman"/>
                          <a:cs typeface="Times New Roman"/>
                        </a:rPr>
                        <a:t>estudiantes </a:t>
                      </a:r>
                      <a:r>
                        <a:rPr sz="1600" dirty="0">
                          <a:latin typeface="Times New Roman"/>
                          <a:cs typeface="Times New Roman"/>
                        </a:rPr>
                        <a:t>y 1</a:t>
                      </a:r>
                      <a:r>
                        <a:rPr sz="1600" spc="-45" dirty="0">
                          <a:latin typeface="Times New Roman"/>
                          <a:cs typeface="Times New Roman"/>
                        </a:rPr>
                        <a:t> </a:t>
                      </a:r>
                      <a:r>
                        <a:rPr sz="1600" dirty="0">
                          <a:latin typeface="Times New Roman"/>
                          <a:cs typeface="Times New Roman"/>
                        </a:rPr>
                        <a:t>docente.</a:t>
                      </a:r>
                    </a:p>
                    <a:p>
                      <a:pPr marL="69850" marR="59690" algn="just">
                        <a:lnSpc>
                          <a:spcPct val="100000"/>
                        </a:lnSpc>
                        <a:spcBef>
                          <a:spcPts val="15"/>
                        </a:spcBef>
                      </a:pPr>
                      <a:r>
                        <a:rPr sz="1600" spc="-5" dirty="0">
                          <a:latin typeface="Times New Roman"/>
                          <a:cs typeface="Times New Roman"/>
                        </a:rPr>
                        <a:t>-Colegio Alfred Binet: </a:t>
                      </a:r>
                      <a:r>
                        <a:rPr sz="1600" dirty="0">
                          <a:latin typeface="Times New Roman"/>
                          <a:cs typeface="Times New Roman"/>
                        </a:rPr>
                        <a:t>40  </a:t>
                      </a:r>
                      <a:r>
                        <a:rPr sz="1600" spc="-5" dirty="0">
                          <a:latin typeface="Times New Roman"/>
                          <a:cs typeface="Times New Roman"/>
                        </a:rPr>
                        <a:t>estudiantes </a:t>
                      </a:r>
                      <a:r>
                        <a:rPr sz="1600" dirty="0">
                          <a:latin typeface="Times New Roman"/>
                          <a:cs typeface="Times New Roman"/>
                        </a:rPr>
                        <a:t>y 1</a:t>
                      </a:r>
                      <a:r>
                        <a:rPr sz="1600" spc="-50" dirty="0">
                          <a:latin typeface="Times New Roman"/>
                          <a:cs typeface="Times New Roman"/>
                        </a:rPr>
                        <a:t> </a:t>
                      </a:r>
                      <a:r>
                        <a:rPr sz="1600" dirty="0">
                          <a:latin typeface="Times New Roman"/>
                          <a:cs typeface="Times New Roman"/>
                        </a:rPr>
                        <a:t>docente).</a:t>
                      </a:r>
                    </a:p>
                    <a:p>
                      <a:pPr marL="69850" marR="59690" algn="just">
                        <a:lnSpc>
                          <a:spcPct val="100000"/>
                        </a:lnSpc>
                        <a:spcBef>
                          <a:spcPts val="5"/>
                        </a:spcBef>
                        <a:tabLst>
                          <a:tab pos="1489710" algn="l"/>
                        </a:tabLst>
                      </a:pPr>
                      <a:r>
                        <a:rPr sz="1600" spc="-5" dirty="0">
                          <a:latin typeface="Times New Roman"/>
                          <a:cs typeface="Times New Roman"/>
                        </a:rPr>
                        <a:t>-Curso Teoría </a:t>
                      </a:r>
                      <a:r>
                        <a:rPr sz="1600" dirty="0">
                          <a:latin typeface="Times New Roman"/>
                          <a:cs typeface="Times New Roman"/>
                        </a:rPr>
                        <a:t>del  </a:t>
                      </a:r>
                      <a:r>
                        <a:rPr sz="1600" spc="-5" dirty="0">
                          <a:latin typeface="Times New Roman"/>
                          <a:cs typeface="Times New Roman"/>
                        </a:rPr>
                        <a:t>c</a:t>
                      </a:r>
                      <a:r>
                        <a:rPr sz="1600" dirty="0">
                          <a:latin typeface="Times New Roman"/>
                          <a:cs typeface="Times New Roman"/>
                        </a:rPr>
                        <a:t>ono</a:t>
                      </a:r>
                      <a:r>
                        <a:rPr sz="1600" spc="-5" dirty="0">
                          <a:latin typeface="Times New Roman"/>
                          <a:cs typeface="Times New Roman"/>
                        </a:rPr>
                        <a:t>c</a:t>
                      </a:r>
                      <a:r>
                        <a:rPr sz="1600" dirty="0">
                          <a:latin typeface="Times New Roman"/>
                          <a:cs typeface="Times New Roman"/>
                        </a:rPr>
                        <a:t>imiento:	80  </a:t>
                      </a:r>
                      <a:r>
                        <a:rPr sz="1600" spc="-5" dirty="0">
                          <a:latin typeface="Times New Roman"/>
                          <a:cs typeface="Times New Roman"/>
                        </a:rPr>
                        <a:t>estudiantes </a:t>
                      </a:r>
                      <a:r>
                        <a:rPr sz="1600" dirty="0">
                          <a:latin typeface="Times New Roman"/>
                          <a:cs typeface="Times New Roman"/>
                        </a:rPr>
                        <a:t>y 1</a:t>
                      </a:r>
                      <a:r>
                        <a:rPr sz="1600" spc="-45" dirty="0">
                          <a:latin typeface="Times New Roman"/>
                          <a:cs typeface="Times New Roman"/>
                        </a:rPr>
                        <a:t> </a:t>
                      </a:r>
                      <a:r>
                        <a:rPr sz="1600" dirty="0">
                          <a:latin typeface="Times New Roman"/>
                          <a:cs typeface="Times New Roman"/>
                        </a:rPr>
                        <a:t>docente.</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pPr>
                      <a:endParaRPr sz="14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316220352"/>
              </p:ext>
            </p:extLst>
          </p:nvPr>
        </p:nvGraphicFramePr>
        <p:xfrm>
          <a:off x="899160" y="1344422"/>
          <a:ext cx="8460739" cy="3227578"/>
        </p:xfrm>
        <a:graphic>
          <a:graphicData uri="http://schemas.openxmlformats.org/drawingml/2006/table">
            <a:tbl>
              <a:tblPr firstRow="1" bandRow="1">
                <a:tableStyleId>{2D5ABB26-0587-4C30-8999-92F81FD0307C}</a:tableStyleId>
              </a:tblPr>
              <a:tblGrid>
                <a:gridCol w="1399540"/>
                <a:gridCol w="1299210"/>
                <a:gridCol w="1800225"/>
                <a:gridCol w="1710054"/>
                <a:gridCol w="2251710"/>
              </a:tblGrid>
              <a:tr h="3227578">
                <a:tc>
                  <a:txBody>
                    <a:bodyPr/>
                    <a:lstStyle/>
                    <a:p>
                      <a:pPr>
                        <a:lnSpc>
                          <a:spcPct val="100000"/>
                        </a:lnSpc>
                      </a:pPr>
                      <a:endParaRPr sz="14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pPr>
                      <a:endParaRPr sz="14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pPr>
                      <a:endParaRPr sz="14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just">
                        <a:lnSpc>
                          <a:spcPct val="100000"/>
                        </a:lnSpc>
                        <a:tabLst>
                          <a:tab pos="1497330" algn="l"/>
                        </a:tabLst>
                      </a:pPr>
                      <a:r>
                        <a:rPr sz="1600" spc="-5" dirty="0">
                          <a:latin typeface="Times New Roman"/>
                          <a:cs typeface="Times New Roman"/>
                        </a:rPr>
                        <a:t>-Proyecto	</a:t>
                      </a:r>
                      <a:r>
                        <a:rPr sz="1600" spc="5" dirty="0">
                          <a:latin typeface="Times New Roman"/>
                          <a:cs typeface="Times New Roman"/>
                        </a:rPr>
                        <a:t>de</a:t>
                      </a:r>
                      <a:endParaRPr sz="1600" dirty="0">
                        <a:latin typeface="Times New Roman"/>
                        <a:cs typeface="Times New Roman"/>
                      </a:endParaRPr>
                    </a:p>
                    <a:p>
                      <a:pPr marL="69850" marR="59055" algn="just">
                        <a:lnSpc>
                          <a:spcPct val="100000"/>
                        </a:lnSpc>
                        <a:spcBef>
                          <a:spcPts val="5"/>
                        </a:spcBef>
                      </a:pPr>
                      <a:r>
                        <a:rPr sz="1600" spc="-5" dirty="0">
                          <a:latin typeface="Times New Roman"/>
                          <a:cs typeface="Times New Roman"/>
                        </a:rPr>
                        <a:t>investigación </a:t>
                      </a:r>
                      <a:r>
                        <a:rPr sz="1600" dirty="0">
                          <a:latin typeface="Times New Roman"/>
                          <a:cs typeface="Times New Roman"/>
                        </a:rPr>
                        <a:t>profesora  </a:t>
                      </a:r>
                      <a:r>
                        <a:rPr sz="1600" spc="-5" dirty="0">
                          <a:latin typeface="Times New Roman"/>
                          <a:cs typeface="Times New Roman"/>
                        </a:rPr>
                        <a:t>Liliana Molina: </a:t>
                      </a:r>
                      <a:r>
                        <a:rPr sz="1600" spc="5" dirty="0">
                          <a:latin typeface="Times New Roman"/>
                          <a:cs typeface="Times New Roman"/>
                        </a:rPr>
                        <a:t>20  </a:t>
                      </a:r>
                      <a:r>
                        <a:rPr sz="1600" spc="-5" dirty="0">
                          <a:latin typeface="Times New Roman"/>
                          <a:cs typeface="Times New Roman"/>
                        </a:rPr>
                        <a:t>asistentes </a:t>
                      </a:r>
                      <a:r>
                        <a:rPr sz="1600" dirty="0">
                          <a:latin typeface="Times New Roman"/>
                          <a:cs typeface="Times New Roman"/>
                        </a:rPr>
                        <a:t>y 1</a:t>
                      </a:r>
                      <a:r>
                        <a:rPr sz="1600" spc="-35" dirty="0">
                          <a:latin typeface="Times New Roman"/>
                          <a:cs typeface="Times New Roman"/>
                        </a:rPr>
                        <a:t> </a:t>
                      </a:r>
                      <a:r>
                        <a:rPr sz="1600" dirty="0">
                          <a:latin typeface="Times New Roman"/>
                          <a:cs typeface="Times New Roman"/>
                        </a:rPr>
                        <a:t>docente.</a:t>
                      </a:r>
                    </a:p>
                    <a:p>
                      <a:pPr>
                        <a:lnSpc>
                          <a:spcPct val="100000"/>
                        </a:lnSpc>
                      </a:pPr>
                      <a:endParaRPr sz="1600" dirty="0">
                        <a:latin typeface="Times New Roman"/>
                        <a:cs typeface="Times New Roman"/>
                      </a:endParaRPr>
                    </a:p>
                    <a:p>
                      <a:pPr>
                        <a:lnSpc>
                          <a:spcPct val="100000"/>
                        </a:lnSpc>
                        <a:spcBef>
                          <a:spcPts val="10"/>
                        </a:spcBef>
                      </a:pPr>
                      <a:endParaRPr sz="1600" dirty="0">
                        <a:latin typeface="Times New Roman"/>
                        <a:cs typeface="Times New Roman"/>
                      </a:endParaRPr>
                    </a:p>
                    <a:p>
                      <a:pPr marL="69850" algn="just">
                        <a:lnSpc>
                          <a:spcPct val="100000"/>
                        </a:lnSpc>
                      </a:pPr>
                      <a:r>
                        <a:rPr sz="1600" b="1" dirty="0">
                          <a:latin typeface="Times New Roman"/>
                          <a:cs typeface="Times New Roman"/>
                        </a:rPr>
                        <a:t>Total: 1490</a:t>
                      </a:r>
                      <a:r>
                        <a:rPr sz="1600" b="1" spc="170" dirty="0">
                          <a:latin typeface="Times New Roman"/>
                          <a:cs typeface="Times New Roman"/>
                        </a:rPr>
                        <a:t> </a:t>
                      </a:r>
                      <a:r>
                        <a:rPr sz="1600" b="1" spc="-5" dirty="0">
                          <a:latin typeface="Times New Roman"/>
                          <a:cs typeface="Times New Roman"/>
                        </a:rPr>
                        <a:t>estudiantes</a:t>
                      </a:r>
                      <a:endParaRPr sz="1600" dirty="0">
                        <a:latin typeface="Times New Roman"/>
                        <a:cs typeface="Times New Roman"/>
                      </a:endParaRPr>
                    </a:p>
                    <a:p>
                      <a:pPr marL="69850" algn="just">
                        <a:lnSpc>
                          <a:spcPct val="100000"/>
                        </a:lnSpc>
                        <a:spcBef>
                          <a:spcPts val="640"/>
                        </a:spcBef>
                      </a:pPr>
                      <a:r>
                        <a:rPr sz="1600" b="1" dirty="0">
                          <a:latin typeface="Times New Roman"/>
                          <a:cs typeface="Times New Roman"/>
                        </a:rPr>
                        <a:t>y 10</a:t>
                      </a:r>
                      <a:r>
                        <a:rPr sz="1600" b="1" spc="-10" dirty="0">
                          <a:latin typeface="Times New Roman"/>
                          <a:cs typeface="Times New Roman"/>
                        </a:rPr>
                        <a:t> </a:t>
                      </a:r>
                      <a:r>
                        <a:rPr sz="1600" b="1" spc="-5" dirty="0">
                          <a:latin typeface="Times New Roman"/>
                          <a:cs typeface="Times New Roman"/>
                        </a:rPr>
                        <a:t>profesores.</a:t>
                      </a:r>
                      <a:endParaRPr sz="16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pPr>
                      <a:endParaRPr sz="14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5800" y="990600"/>
            <a:ext cx="1363345" cy="391160"/>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000000"/>
                </a:solidFill>
              </a:rPr>
              <a:t>Posgrados</a:t>
            </a:r>
            <a:endParaRPr sz="2400" dirty="0"/>
          </a:p>
        </p:txBody>
      </p:sp>
      <p:sp>
        <p:nvSpPr>
          <p:cNvPr id="3" name="object 3"/>
          <p:cNvSpPr txBox="1"/>
          <p:nvPr/>
        </p:nvSpPr>
        <p:spPr>
          <a:xfrm>
            <a:off x="685800" y="1381760"/>
            <a:ext cx="8286750" cy="750847"/>
          </a:xfrm>
          <a:prstGeom prst="rect">
            <a:avLst/>
          </a:prstGeom>
        </p:spPr>
        <p:txBody>
          <a:bodyPr vert="horz" wrap="square" lIns="0" tIns="12065" rIns="0" bIns="0" rtlCol="0">
            <a:spAutoFit/>
          </a:bodyPr>
          <a:lstStyle/>
          <a:p>
            <a:pPr marL="12700" marR="5080">
              <a:spcBef>
                <a:spcPts val="95"/>
              </a:spcBef>
              <a:tabLst>
                <a:tab pos="2034539" algn="l"/>
                <a:tab pos="3736340" algn="l"/>
                <a:tab pos="4826635" algn="l"/>
                <a:tab pos="5867400" algn="l"/>
                <a:tab pos="7197725" algn="l"/>
              </a:tabLst>
            </a:pPr>
            <a:r>
              <a:rPr sz="2400" b="1" spc="-5" dirty="0" err="1" smtClean="0">
                <a:latin typeface="Times New Roman"/>
                <a:cs typeface="Times New Roman"/>
              </a:rPr>
              <a:t>Coordin</a:t>
            </a:r>
            <a:r>
              <a:rPr sz="2400" b="1" dirty="0" err="1" smtClean="0">
                <a:latin typeface="Times New Roman"/>
                <a:cs typeface="Times New Roman"/>
              </a:rPr>
              <a:t>a</a:t>
            </a:r>
            <a:r>
              <a:rPr sz="2400" b="1" spc="-5" dirty="0" err="1" smtClean="0">
                <a:latin typeface="Times New Roman"/>
                <a:cs typeface="Times New Roman"/>
              </a:rPr>
              <a:t>dor</a:t>
            </a:r>
            <a:r>
              <a:rPr sz="2400" b="1" dirty="0">
                <a:latin typeface="Times New Roman"/>
                <a:cs typeface="Times New Roman"/>
              </a:rPr>
              <a:t>	Doctorad</a:t>
            </a:r>
            <a:r>
              <a:rPr sz="2400" b="1" spc="5" dirty="0">
                <a:latin typeface="Times New Roman"/>
                <a:cs typeface="Times New Roman"/>
              </a:rPr>
              <a:t>o</a:t>
            </a:r>
            <a:r>
              <a:rPr sz="2400" b="1" dirty="0">
                <a:latin typeface="Times New Roman"/>
                <a:cs typeface="Times New Roman"/>
              </a:rPr>
              <a:t>:	</a:t>
            </a:r>
            <a:r>
              <a:rPr sz="2400" b="1" spc="-5" dirty="0">
                <a:latin typeface="Times New Roman"/>
                <a:cs typeface="Times New Roman"/>
              </a:rPr>
              <a:t>Carlos</a:t>
            </a:r>
            <a:r>
              <a:rPr sz="2400" b="1" dirty="0">
                <a:latin typeface="Times New Roman"/>
                <a:cs typeface="Times New Roman"/>
              </a:rPr>
              <a:t>	Mar</a:t>
            </a:r>
            <a:r>
              <a:rPr sz="2400" b="1" spc="5" dirty="0">
                <a:latin typeface="Times New Roman"/>
                <a:cs typeface="Times New Roman"/>
              </a:rPr>
              <a:t>i</a:t>
            </a:r>
            <a:r>
              <a:rPr sz="2400" b="1" dirty="0">
                <a:latin typeface="Times New Roman"/>
                <a:cs typeface="Times New Roman"/>
              </a:rPr>
              <a:t>o	</a:t>
            </a:r>
            <a:r>
              <a:rPr sz="2400" b="1" spc="-5" dirty="0">
                <a:latin typeface="Times New Roman"/>
                <a:cs typeface="Times New Roman"/>
              </a:rPr>
              <a:t>Vanegas</a:t>
            </a:r>
            <a:r>
              <a:rPr sz="2400" b="1" dirty="0">
                <a:latin typeface="Times New Roman"/>
                <a:cs typeface="Times New Roman"/>
              </a:rPr>
              <a:t>	</a:t>
            </a:r>
            <a:r>
              <a:rPr sz="2400" b="1" spc="-5" dirty="0">
                <a:latin typeface="Times New Roman"/>
                <a:cs typeface="Times New Roman"/>
              </a:rPr>
              <a:t>Z</a:t>
            </a:r>
            <a:r>
              <a:rPr sz="2400" b="1" spc="-15" dirty="0">
                <a:latin typeface="Times New Roman"/>
                <a:cs typeface="Times New Roman"/>
              </a:rPr>
              <a:t>u</a:t>
            </a:r>
            <a:r>
              <a:rPr sz="2400" b="1" spc="-5" dirty="0">
                <a:latin typeface="Times New Roman"/>
                <a:cs typeface="Times New Roman"/>
              </a:rPr>
              <a:t>bir</a:t>
            </a:r>
            <a:r>
              <a:rPr sz="2400" b="1" dirty="0">
                <a:latin typeface="Times New Roman"/>
                <a:cs typeface="Times New Roman"/>
              </a:rPr>
              <a:t>ía,  </a:t>
            </a:r>
            <a:r>
              <a:rPr sz="2400" b="1" spc="-5" dirty="0">
                <a:latin typeface="Times New Roman"/>
                <a:cs typeface="Times New Roman"/>
              </a:rPr>
              <a:t>Coordinador </a:t>
            </a:r>
            <a:r>
              <a:rPr sz="2400" b="1" dirty="0">
                <a:latin typeface="Times New Roman"/>
                <a:cs typeface="Times New Roman"/>
              </a:rPr>
              <a:t>Maestría: </a:t>
            </a:r>
            <a:r>
              <a:rPr sz="2400" b="1" spc="-5" dirty="0">
                <a:latin typeface="Times New Roman"/>
                <a:cs typeface="Times New Roman"/>
              </a:rPr>
              <a:t>Luis </a:t>
            </a:r>
            <a:r>
              <a:rPr sz="2400" b="1" dirty="0">
                <a:latin typeface="Times New Roman"/>
                <a:cs typeface="Times New Roman"/>
              </a:rPr>
              <a:t>Felipe </a:t>
            </a:r>
            <a:r>
              <a:rPr sz="2400" b="1" dirty="0" err="1" smtClean="0">
                <a:latin typeface="Times New Roman"/>
                <a:cs typeface="Times New Roman"/>
              </a:rPr>
              <a:t>Piedrah</a:t>
            </a:r>
            <a:r>
              <a:rPr lang="es-CO" sz="2400" b="1" dirty="0" smtClean="0">
                <a:latin typeface="Times New Roman"/>
                <a:cs typeface="Times New Roman"/>
              </a:rPr>
              <a:t>í</a:t>
            </a:r>
            <a:r>
              <a:rPr sz="2400" b="1" dirty="0" smtClean="0">
                <a:latin typeface="Times New Roman"/>
                <a:cs typeface="Times New Roman"/>
              </a:rPr>
              <a:t>ta </a:t>
            </a:r>
            <a:r>
              <a:rPr sz="2400" b="1" spc="-5" dirty="0" err="1" smtClean="0">
                <a:latin typeface="Times New Roman"/>
                <a:cs typeface="Times New Roman"/>
              </a:rPr>
              <a:t>Ramírez</a:t>
            </a:r>
            <a:endParaRPr sz="2400" dirty="0">
              <a:latin typeface="Times New Roman"/>
              <a:cs typeface="Times New Roman"/>
            </a:endParaRPr>
          </a:p>
        </p:txBody>
      </p:sp>
      <p:graphicFrame>
        <p:nvGraphicFramePr>
          <p:cNvPr id="4" name="object 4"/>
          <p:cNvGraphicFramePr>
            <a:graphicFrameLocks noGrp="1"/>
          </p:cNvGraphicFramePr>
          <p:nvPr>
            <p:extLst>
              <p:ext uri="{D42A27DB-BD31-4B8C-83A1-F6EECF244321}">
                <p14:modId xmlns:p14="http://schemas.microsoft.com/office/powerpoint/2010/main" val="1911458859"/>
              </p:ext>
            </p:extLst>
          </p:nvPr>
        </p:nvGraphicFramePr>
        <p:xfrm>
          <a:off x="228600" y="2286000"/>
          <a:ext cx="9448801" cy="5415784"/>
        </p:xfrm>
        <a:graphic>
          <a:graphicData uri="http://schemas.openxmlformats.org/drawingml/2006/table">
            <a:tbl>
              <a:tblPr firstRow="1" bandRow="1">
                <a:tableStyleId>{2D5ABB26-0587-4C30-8999-92F81FD0307C}</a:tableStyleId>
              </a:tblPr>
              <a:tblGrid>
                <a:gridCol w="2057400"/>
                <a:gridCol w="1536348"/>
                <a:gridCol w="1744706"/>
                <a:gridCol w="1953376"/>
                <a:gridCol w="2156971"/>
              </a:tblGrid>
              <a:tr h="1102541">
                <a:tc>
                  <a:txBody>
                    <a:bodyPr/>
                    <a:lstStyle/>
                    <a:p>
                      <a:pPr marL="69850" algn="ctr">
                        <a:lnSpc>
                          <a:spcPct val="100000"/>
                        </a:lnSpc>
                      </a:pPr>
                      <a:endParaRPr lang="es-CO" sz="1800" b="1" spc="-5" dirty="0" smtClean="0">
                        <a:latin typeface="Times New Roman"/>
                        <a:cs typeface="Times New Roman"/>
                      </a:endParaRPr>
                    </a:p>
                    <a:p>
                      <a:pPr marL="69850" algn="ctr">
                        <a:lnSpc>
                          <a:spcPct val="100000"/>
                        </a:lnSpc>
                      </a:pPr>
                      <a:r>
                        <a:rPr sz="1800" b="1" spc="-5" dirty="0" err="1" smtClean="0">
                          <a:latin typeface="Times New Roman"/>
                          <a:cs typeface="Times New Roman"/>
                        </a:rPr>
                        <a:t>DENOMINACIÓN</a:t>
                      </a:r>
                      <a:r>
                        <a:rPr lang="es-CO" sz="1800" b="1" spc="-5" dirty="0" smtClean="0">
                          <a:latin typeface="Times New Roman"/>
                          <a:cs typeface="Times New Roman"/>
                        </a:rPr>
                        <a:t> </a:t>
                      </a:r>
                      <a:r>
                        <a:rPr sz="1800" b="1" spc="-5" dirty="0" smtClean="0">
                          <a:latin typeface="Times New Roman"/>
                          <a:cs typeface="Times New Roman"/>
                        </a:rPr>
                        <a:t>DEL</a:t>
                      </a:r>
                      <a:r>
                        <a:rPr sz="1800" b="1" spc="-10" dirty="0" smtClean="0">
                          <a:latin typeface="Times New Roman"/>
                          <a:cs typeface="Times New Roman"/>
                        </a:rPr>
                        <a:t> </a:t>
                      </a:r>
                      <a:r>
                        <a:rPr sz="1800" b="1" spc="-5" dirty="0">
                          <a:latin typeface="Times New Roman"/>
                          <a:cs typeface="Times New Roman"/>
                        </a:rPr>
                        <a:t>APORTE</a:t>
                      </a:r>
                      <a:endParaRPr sz="18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8580" algn="ctr">
                        <a:lnSpc>
                          <a:spcPct val="100000"/>
                        </a:lnSpc>
                        <a:tabLst>
                          <a:tab pos="866140" algn="l"/>
                          <a:tab pos="1140460" algn="l"/>
                        </a:tabLst>
                      </a:pPr>
                      <a:endParaRPr lang="es-CO" sz="1800" b="1" spc="-5" dirty="0" smtClean="0">
                        <a:latin typeface="Times New Roman"/>
                        <a:cs typeface="Times New Roman"/>
                      </a:endParaRPr>
                    </a:p>
                    <a:p>
                      <a:pPr marL="68580" algn="ctr">
                        <a:lnSpc>
                          <a:spcPct val="100000"/>
                        </a:lnSpc>
                        <a:tabLst>
                          <a:tab pos="866140" algn="l"/>
                          <a:tab pos="1140460" algn="l"/>
                        </a:tabLst>
                      </a:pPr>
                      <a:r>
                        <a:rPr sz="1800" b="1" spc="-5" dirty="0" err="1" smtClean="0">
                          <a:latin typeface="Times New Roman"/>
                          <a:cs typeface="Times New Roman"/>
                        </a:rPr>
                        <a:t>Producto</a:t>
                      </a:r>
                      <a:r>
                        <a:rPr sz="1800" b="1" spc="-5" dirty="0">
                          <a:latin typeface="Times New Roman"/>
                          <a:cs typeface="Times New Roman"/>
                        </a:rPr>
                        <a:t>	</a:t>
                      </a:r>
                      <a:r>
                        <a:rPr lang="es-CO" sz="1800" b="1" spc="-5" dirty="0" smtClean="0">
                          <a:latin typeface="Times New Roman"/>
                          <a:cs typeface="Times New Roman"/>
                        </a:rPr>
                        <a:t> </a:t>
                      </a:r>
                      <a:r>
                        <a:rPr sz="1800" b="1" dirty="0" smtClean="0">
                          <a:latin typeface="Times New Roman"/>
                          <a:cs typeface="Times New Roman"/>
                        </a:rPr>
                        <a:t>o</a:t>
                      </a:r>
                      <a:r>
                        <a:rPr lang="es-CO" sz="1800" b="1" baseline="0" dirty="0" smtClean="0">
                          <a:latin typeface="Times New Roman"/>
                          <a:cs typeface="Times New Roman"/>
                        </a:rPr>
                        <a:t> </a:t>
                      </a:r>
                      <a:r>
                        <a:rPr sz="1800" b="1" dirty="0" err="1" smtClean="0">
                          <a:latin typeface="Times New Roman"/>
                          <a:cs typeface="Times New Roman"/>
                        </a:rPr>
                        <a:t>servicio</a:t>
                      </a:r>
                      <a:r>
                        <a:rPr lang="es-CO" sz="1800" b="0" baseline="0" dirty="0" smtClean="0">
                          <a:latin typeface="Times New Roman"/>
                          <a:cs typeface="Times New Roman"/>
                        </a:rPr>
                        <a:t> g</a:t>
                      </a:r>
                      <a:r>
                        <a:rPr sz="1800" b="1" spc="-5" dirty="0" err="1" smtClean="0">
                          <a:latin typeface="Times New Roman"/>
                          <a:cs typeface="Times New Roman"/>
                        </a:rPr>
                        <a:t>enerado</a:t>
                      </a:r>
                      <a:endParaRPr sz="18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7945" algn="ctr">
                        <a:lnSpc>
                          <a:spcPct val="100000"/>
                        </a:lnSpc>
                      </a:pPr>
                      <a:endParaRPr lang="es-CO" sz="1800" b="1" spc="-5" dirty="0" smtClean="0">
                        <a:latin typeface="Times New Roman"/>
                        <a:cs typeface="Times New Roman"/>
                      </a:endParaRPr>
                    </a:p>
                    <a:p>
                      <a:pPr marL="67945" algn="ctr">
                        <a:lnSpc>
                          <a:spcPct val="100000"/>
                        </a:lnSpc>
                      </a:pPr>
                      <a:r>
                        <a:rPr sz="1800" b="1" spc="-5" dirty="0" err="1" smtClean="0">
                          <a:latin typeface="Times New Roman"/>
                          <a:cs typeface="Times New Roman"/>
                        </a:rPr>
                        <a:t>Resultados</a:t>
                      </a:r>
                      <a:r>
                        <a:rPr sz="1800" b="1" spc="-5" dirty="0" smtClean="0">
                          <a:latin typeface="Times New Roman"/>
                          <a:cs typeface="Times New Roman"/>
                        </a:rPr>
                        <a:t> </a:t>
                      </a:r>
                      <a:r>
                        <a:rPr sz="1800" b="1" dirty="0">
                          <a:latin typeface="Times New Roman"/>
                          <a:cs typeface="Times New Roman"/>
                        </a:rPr>
                        <a:t>y</a:t>
                      </a:r>
                      <a:r>
                        <a:rPr sz="1800" b="1" spc="75" dirty="0">
                          <a:latin typeface="Times New Roman"/>
                          <a:cs typeface="Times New Roman"/>
                        </a:rPr>
                        <a:t> </a:t>
                      </a:r>
                      <a:r>
                        <a:rPr sz="1800" b="1" spc="-5" dirty="0" err="1" smtClean="0">
                          <a:latin typeface="Times New Roman"/>
                          <a:cs typeface="Times New Roman"/>
                        </a:rPr>
                        <a:t>efectos</a:t>
                      </a:r>
                      <a:r>
                        <a:rPr lang="es-CO" sz="1800" b="0" spc="0" baseline="0" dirty="0" smtClean="0">
                          <a:latin typeface="Times New Roman"/>
                          <a:cs typeface="Times New Roman"/>
                        </a:rPr>
                        <a:t> </a:t>
                      </a:r>
                      <a:r>
                        <a:rPr sz="1800" b="1" dirty="0" smtClean="0">
                          <a:latin typeface="Times New Roman"/>
                          <a:cs typeface="Times New Roman"/>
                        </a:rPr>
                        <a:t>(</a:t>
                      </a:r>
                      <a:r>
                        <a:rPr sz="1800" b="1" dirty="0" err="1" smtClean="0">
                          <a:latin typeface="Times New Roman"/>
                          <a:cs typeface="Times New Roman"/>
                        </a:rPr>
                        <a:t>i</a:t>
                      </a:r>
                      <a:r>
                        <a:rPr sz="1800" b="1" spc="-20" dirty="0" err="1" smtClean="0">
                          <a:latin typeface="Times New Roman"/>
                          <a:cs typeface="Times New Roman"/>
                        </a:rPr>
                        <a:t>m</a:t>
                      </a:r>
                      <a:r>
                        <a:rPr sz="1800" b="1" dirty="0" err="1" smtClean="0">
                          <a:latin typeface="Times New Roman"/>
                          <a:cs typeface="Times New Roman"/>
                        </a:rPr>
                        <a:t>pa</a:t>
                      </a:r>
                      <a:r>
                        <a:rPr sz="1800" b="1" spc="5" dirty="0" err="1" smtClean="0">
                          <a:latin typeface="Times New Roman"/>
                          <a:cs typeface="Times New Roman"/>
                        </a:rPr>
                        <a:t>c</a:t>
                      </a:r>
                      <a:r>
                        <a:rPr sz="1800" b="1" dirty="0" err="1" smtClean="0">
                          <a:latin typeface="Times New Roman"/>
                          <a:cs typeface="Times New Roman"/>
                        </a:rPr>
                        <a:t>tos</a:t>
                      </a:r>
                      <a:r>
                        <a:rPr sz="1800" b="1" dirty="0" smtClean="0">
                          <a:latin typeface="Times New Roman"/>
                          <a:cs typeface="Times New Roman"/>
                        </a:rPr>
                        <a:t>)</a:t>
                      </a:r>
                      <a:r>
                        <a:rPr lang="es-CO" sz="1800" b="1" baseline="0" dirty="0" smtClean="0">
                          <a:latin typeface="Times New Roman"/>
                          <a:cs typeface="Times New Roman"/>
                        </a:rPr>
                        <a:t> </a:t>
                      </a:r>
                      <a:r>
                        <a:rPr sz="1800" b="1" spc="-5" dirty="0" smtClean="0">
                          <a:latin typeface="Times New Roman"/>
                          <a:cs typeface="Times New Roman"/>
                        </a:rPr>
                        <a:t>e</a:t>
                      </a:r>
                      <a:r>
                        <a:rPr sz="1800" b="1" dirty="0" smtClean="0">
                          <a:latin typeface="Times New Roman"/>
                          <a:cs typeface="Times New Roman"/>
                        </a:rPr>
                        <a:t>n</a:t>
                      </a:r>
                      <a:r>
                        <a:rPr lang="es-CO" sz="1800" b="1" dirty="0" smtClean="0">
                          <a:latin typeface="Times New Roman"/>
                          <a:cs typeface="Times New Roman"/>
                        </a:rPr>
                        <a:t> </a:t>
                      </a:r>
                      <a:r>
                        <a:rPr sz="1800" b="1" dirty="0" smtClean="0">
                          <a:latin typeface="Times New Roman"/>
                          <a:cs typeface="Times New Roman"/>
                        </a:rPr>
                        <a:t>la </a:t>
                      </a:r>
                      <a:r>
                        <a:rPr sz="1800" b="1" spc="-5" dirty="0" err="1" smtClean="0">
                          <a:latin typeface="Times New Roman"/>
                          <a:cs typeface="Times New Roman"/>
                        </a:rPr>
                        <a:t>sociedad</a:t>
                      </a:r>
                      <a:r>
                        <a:rPr sz="1800" b="1" spc="-5" dirty="0">
                          <a:latin typeface="Times New Roman"/>
                          <a:cs typeface="Times New Roman"/>
                        </a:rPr>
                        <a:t>.</a:t>
                      </a:r>
                      <a:endParaRPr sz="18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9850" algn="ctr">
                        <a:lnSpc>
                          <a:spcPct val="100000"/>
                        </a:lnSpc>
                      </a:pPr>
                      <a:endParaRPr lang="es-CO" sz="1800" b="1" spc="-5" dirty="0" smtClean="0">
                        <a:latin typeface="Times New Roman"/>
                        <a:cs typeface="Times New Roman"/>
                      </a:endParaRPr>
                    </a:p>
                    <a:p>
                      <a:pPr marL="69850" algn="ctr">
                        <a:lnSpc>
                          <a:spcPct val="100000"/>
                        </a:lnSpc>
                      </a:pPr>
                      <a:r>
                        <a:rPr sz="1800" b="1" spc="-5" dirty="0" err="1" smtClean="0">
                          <a:latin typeface="Times New Roman"/>
                          <a:cs typeface="Times New Roman"/>
                        </a:rPr>
                        <a:t>Población</a:t>
                      </a:r>
                      <a:r>
                        <a:rPr sz="1800" b="1" spc="-5" dirty="0" smtClean="0">
                          <a:latin typeface="Times New Roman"/>
                          <a:cs typeface="Times New Roman"/>
                        </a:rPr>
                        <a:t> </a:t>
                      </a:r>
                      <a:r>
                        <a:rPr sz="1800" b="1" spc="-5" dirty="0">
                          <a:latin typeface="Times New Roman"/>
                          <a:cs typeface="Times New Roman"/>
                        </a:rPr>
                        <a:t>beneficiada</a:t>
                      </a:r>
                      <a:endParaRPr sz="18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7945" algn="ctr">
                        <a:lnSpc>
                          <a:spcPct val="100000"/>
                        </a:lnSpc>
                      </a:pPr>
                      <a:endParaRPr lang="es-CO" sz="1800" b="1" spc="-5" dirty="0" smtClean="0">
                        <a:latin typeface="Times New Roman"/>
                        <a:cs typeface="Times New Roman"/>
                      </a:endParaRPr>
                    </a:p>
                    <a:p>
                      <a:pPr marL="67945" algn="ctr">
                        <a:lnSpc>
                          <a:spcPct val="100000"/>
                        </a:lnSpc>
                      </a:pPr>
                      <a:r>
                        <a:rPr sz="1800" b="1" spc="-5" dirty="0" err="1" smtClean="0">
                          <a:latin typeface="Times New Roman"/>
                          <a:cs typeface="Times New Roman"/>
                        </a:rPr>
                        <a:t>Cooperantes</a:t>
                      </a:r>
                      <a:r>
                        <a:rPr sz="1800" b="1" spc="-5" dirty="0">
                          <a:latin typeface="Times New Roman"/>
                          <a:cs typeface="Times New Roman"/>
                        </a:rPr>
                        <a:t>:</a:t>
                      </a:r>
                      <a:endParaRPr sz="18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r>
              <a:tr h="4044184">
                <a:tc>
                  <a:txBody>
                    <a:bodyPr/>
                    <a:lstStyle/>
                    <a:p>
                      <a:pPr marL="0" algn="ctr">
                        <a:lnSpc>
                          <a:spcPct val="100000"/>
                        </a:lnSpc>
                      </a:pPr>
                      <a:r>
                        <a:rPr sz="2400" dirty="0" err="1" smtClean="0">
                          <a:solidFill>
                            <a:schemeClr val="tx1"/>
                          </a:solidFill>
                          <a:effectLst/>
                          <a:latin typeface="Times New Roman" pitchFamily="18" charset="0"/>
                          <a:ea typeface="+mn-ea"/>
                          <a:cs typeface="Times New Roman" pitchFamily="18" charset="0"/>
                        </a:rPr>
                        <a:t>Acreditación</a:t>
                      </a:r>
                      <a:r>
                        <a:rPr lang="es-CO" sz="2400" dirty="0" smtClean="0">
                          <a:solidFill>
                            <a:schemeClr val="tx1"/>
                          </a:solidFill>
                          <a:effectLst/>
                          <a:latin typeface="Times New Roman" pitchFamily="18" charset="0"/>
                          <a:ea typeface="+mn-ea"/>
                          <a:cs typeface="Times New Roman" pitchFamily="18" charset="0"/>
                        </a:rPr>
                        <a:t> </a:t>
                      </a:r>
                      <a:r>
                        <a:rPr sz="2400" dirty="0" err="1" smtClean="0">
                          <a:solidFill>
                            <a:schemeClr val="tx1"/>
                          </a:solidFill>
                          <a:effectLst/>
                          <a:latin typeface="Times New Roman" pitchFamily="18" charset="0"/>
                          <a:ea typeface="+mn-ea"/>
                          <a:cs typeface="Times New Roman" pitchFamily="18" charset="0"/>
                        </a:rPr>
                        <a:t>Doctorado</a:t>
                      </a:r>
                      <a:r>
                        <a:rPr lang="es-CO" sz="2400" dirty="0" smtClean="0">
                          <a:solidFill>
                            <a:schemeClr val="tx1"/>
                          </a:solidFill>
                          <a:effectLst/>
                          <a:latin typeface="Times New Roman" pitchFamily="18" charset="0"/>
                          <a:ea typeface="+mn-ea"/>
                          <a:cs typeface="Times New Roman" pitchFamily="18" charset="0"/>
                        </a:rPr>
                        <a:t> </a:t>
                      </a:r>
                      <a:r>
                        <a:rPr sz="2400" dirty="0" smtClean="0">
                          <a:solidFill>
                            <a:schemeClr val="tx1"/>
                          </a:solidFill>
                          <a:effectLst/>
                          <a:latin typeface="Times New Roman" pitchFamily="18" charset="0"/>
                          <a:ea typeface="+mn-ea"/>
                          <a:cs typeface="Times New Roman" pitchFamily="18" charset="0"/>
                        </a:rPr>
                        <a:t>en</a:t>
                      </a:r>
                      <a:endParaRPr sz="2400" dirty="0">
                        <a:solidFill>
                          <a:schemeClr val="tx1"/>
                        </a:solidFill>
                        <a:effectLst/>
                        <a:latin typeface="Times New Roman" pitchFamily="18" charset="0"/>
                        <a:ea typeface="+mn-ea"/>
                        <a:cs typeface="Times New Roman" pitchFamily="18" charset="0"/>
                      </a:endParaRPr>
                    </a:p>
                    <a:p>
                      <a:pPr marL="0" algn="ctr">
                        <a:lnSpc>
                          <a:spcPct val="100000"/>
                        </a:lnSpc>
                        <a:spcBef>
                          <a:spcPts val="235"/>
                        </a:spcBef>
                      </a:pPr>
                      <a:r>
                        <a:rPr sz="2400" dirty="0">
                          <a:solidFill>
                            <a:schemeClr val="tx1"/>
                          </a:solidFill>
                          <a:effectLst/>
                          <a:latin typeface="Times New Roman" pitchFamily="18" charset="0"/>
                          <a:ea typeface="+mn-ea"/>
                          <a:cs typeface="Times New Roman" pitchFamily="18" charset="0"/>
                        </a:rPr>
                        <a:t>Filosofía por seis (6</a:t>
                      </a:r>
                      <a:r>
                        <a:rPr sz="2400" dirty="0" smtClean="0">
                          <a:solidFill>
                            <a:schemeClr val="tx1"/>
                          </a:solidFill>
                          <a:effectLst/>
                          <a:latin typeface="Times New Roman" pitchFamily="18" charset="0"/>
                          <a:ea typeface="+mn-ea"/>
                          <a:cs typeface="Times New Roman" pitchFamily="18" charset="0"/>
                        </a:rPr>
                        <a:t>)</a:t>
                      </a:r>
                      <a:r>
                        <a:rPr lang="es-CO" sz="2400" dirty="0" smtClean="0">
                          <a:solidFill>
                            <a:schemeClr val="tx1"/>
                          </a:solidFill>
                          <a:effectLst/>
                          <a:latin typeface="Times New Roman" pitchFamily="18" charset="0"/>
                          <a:ea typeface="+mn-ea"/>
                          <a:cs typeface="Times New Roman" pitchFamily="18" charset="0"/>
                        </a:rPr>
                        <a:t> </a:t>
                      </a:r>
                      <a:r>
                        <a:rPr sz="2400" dirty="0" err="1" smtClean="0">
                          <a:solidFill>
                            <a:schemeClr val="tx1"/>
                          </a:solidFill>
                          <a:effectLst/>
                          <a:latin typeface="Times New Roman" pitchFamily="18" charset="0"/>
                          <a:ea typeface="+mn-ea"/>
                          <a:cs typeface="Times New Roman" pitchFamily="18" charset="0"/>
                        </a:rPr>
                        <a:t>años</a:t>
                      </a:r>
                      <a:r>
                        <a:rPr sz="2400" dirty="0">
                          <a:solidFill>
                            <a:schemeClr val="tx1"/>
                          </a:solidFill>
                          <a:effectLst/>
                          <a:latin typeface="Times New Roman" pitchFamily="18" charset="0"/>
                          <a:ea typeface="+mn-ea"/>
                          <a:cs typeface="Times New Roman" pitchFamily="18" charset="0"/>
                        </a:rPr>
                        <a:t>.</a:t>
                      </a:r>
                    </a:p>
                  </a:txBody>
                  <a:tcPr marL="0" marR="0" marT="0" marB="0" anchor="ctr">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cap="flat" cmpd="sng" algn="ctr">
                      <a:solidFill>
                        <a:srgbClr val="000000"/>
                      </a:solidFill>
                      <a:prstDash val="solid"/>
                      <a:round/>
                      <a:headEnd type="none" w="med" len="med"/>
                      <a:tailEnd type="none" w="med" len="med"/>
                    </a:lnB>
                    <a:solidFill>
                      <a:srgbClr val="F1F1F1"/>
                    </a:solidFill>
                  </a:tcPr>
                </a:tc>
                <a:tc>
                  <a:txBody>
                    <a:bodyPr/>
                    <a:lstStyle/>
                    <a:p>
                      <a:pPr marL="68580">
                        <a:lnSpc>
                          <a:spcPct val="100000"/>
                        </a:lnSpc>
                      </a:pPr>
                      <a:r>
                        <a:rPr sz="2400" spc="-5" dirty="0">
                          <a:latin typeface="Times New Roman"/>
                          <a:cs typeface="Times New Roman"/>
                        </a:rPr>
                        <a:t>Resolución MEN</a:t>
                      </a:r>
                      <a:r>
                        <a:rPr sz="2400" spc="100" dirty="0">
                          <a:latin typeface="Times New Roman"/>
                          <a:cs typeface="Times New Roman"/>
                        </a:rPr>
                        <a:t> </a:t>
                      </a:r>
                      <a:r>
                        <a:rPr sz="2400" dirty="0">
                          <a:latin typeface="Times New Roman"/>
                          <a:cs typeface="Times New Roman"/>
                        </a:rPr>
                        <a:t>006746</a:t>
                      </a:r>
                    </a:p>
                    <a:p>
                      <a:pPr marL="68580">
                        <a:lnSpc>
                          <a:spcPct val="100000"/>
                        </a:lnSpc>
                        <a:spcBef>
                          <a:spcPts val="240"/>
                        </a:spcBef>
                      </a:pPr>
                      <a:r>
                        <a:rPr sz="2400" dirty="0">
                          <a:latin typeface="Times New Roman"/>
                          <a:cs typeface="Times New Roman"/>
                        </a:rPr>
                        <a:t>28 JUN</a:t>
                      </a:r>
                      <a:r>
                        <a:rPr sz="2400" spc="-15" dirty="0">
                          <a:latin typeface="Times New Roman"/>
                          <a:cs typeface="Times New Roman"/>
                        </a:rPr>
                        <a:t> </a:t>
                      </a:r>
                      <a:r>
                        <a:rPr sz="2400" dirty="0">
                          <a:latin typeface="Times New Roman"/>
                          <a:cs typeface="Times New Roman"/>
                        </a:rPr>
                        <a:t>2019.</a:t>
                      </a:r>
                    </a:p>
                  </a:txBody>
                  <a:tcPr marL="0" marR="0" marT="0" marB="0" anchor="ctr">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cap="flat" cmpd="sng" algn="ctr">
                      <a:solidFill>
                        <a:srgbClr val="000000"/>
                      </a:solidFill>
                      <a:prstDash val="solid"/>
                      <a:round/>
                      <a:headEnd type="none" w="med" len="med"/>
                      <a:tailEnd type="none" w="med" len="med"/>
                    </a:lnB>
                    <a:solidFill>
                      <a:srgbClr val="F1F1F1"/>
                    </a:solidFill>
                  </a:tcPr>
                </a:tc>
                <a:tc>
                  <a:txBody>
                    <a:bodyPr/>
                    <a:lstStyle/>
                    <a:p>
                      <a:pPr algn="ctr"/>
                      <a:r>
                        <a:rPr lang="es-CO" sz="2000" dirty="0" smtClean="0">
                          <a:solidFill>
                            <a:schemeClr val="tx1"/>
                          </a:solidFill>
                          <a:effectLst/>
                          <a:latin typeface="Times New Roman" pitchFamily="18" charset="0"/>
                          <a:ea typeface="+mn-ea"/>
                          <a:cs typeface="Times New Roman" pitchFamily="18" charset="0"/>
                        </a:rPr>
                        <a:t>El programa cuenta con la Acreditación de Alta Calidad otorgada por el Ministerio</a:t>
                      </a:r>
                    </a:p>
                    <a:p>
                      <a:pPr algn="ctr"/>
                      <a:r>
                        <a:rPr lang="es-CO" sz="2000" dirty="0" smtClean="0">
                          <a:solidFill>
                            <a:schemeClr val="tx1"/>
                          </a:solidFill>
                          <a:effectLst/>
                          <a:latin typeface="Times New Roman" pitchFamily="18" charset="0"/>
                          <a:ea typeface="+mn-ea"/>
                          <a:cs typeface="Times New Roman" pitchFamily="18" charset="0"/>
                        </a:rPr>
                        <a:t>-Permite la participación de los estudiantes del programa a las beca de COLCIENCIAS</a:t>
                      </a:r>
                      <a:endParaRPr sz="2000" dirty="0">
                        <a:latin typeface="Times New Roman" pitchFamily="18" charset="0"/>
                        <a:cs typeface="Times New Roman" pitchFamily="18" charset="0"/>
                      </a:endParaRPr>
                    </a:p>
                  </a:txBody>
                  <a:tcPr marL="0" marR="0" marT="0" marB="0" anchor="ctr">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cap="flat" cmpd="sng" algn="ctr">
                      <a:solidFill>
                        <a:srgbClr val="000000"/>
                      </a:solidFill>
                      <a:prstDash val="solid"/>
                      <a:round/>
                      <a:headEnd type="none" w="med" len="med"/>
                      <a:tailEnd type="none" w="med" len="med"/>
                    </a:lnB>
                    <a:solidFill>
                      <a:srgbClr val="F1F1F1"/>
                    </a:solidFill>
                  </a:tcPr>
                </a:tc>
                <a:tc>
                  <a:txBody>
                    <a:bodyPr/>
                    <a:lstStyle/>
                    <a:p>
                      <a:pPr marL="0" algn="ctr">
                        <a:lnSpc>
                          <a:spcPct val="100000"/>
                        </a:lnSpc>
                      </a:pPr>
                      <a:r>
                        <a:rPr sz="2000" dirty="0" err="1">
                          <a:solidFill>
                            <a:schemeClr val="tx1"/>
                          </a:solidFill>
                          <a:effectLst/>
                          <a:latin typeface="Times New Roman" pitchFamily="18" charset="0"/>
                          <a:ea typeface="+mn-ea"/>
                          <a:cs typeface="Times New Roman" pitchFamily="18" charset="0"/>
                        </a:rPr>
                        <a:t>Estudiantes</a:t>
                      </a:r>
                      <a:r>
                        <a:rPr sz="2000" dirty="0">
                          <a:solidFill>
                            <a:schemeClr val="tx1"/>
                          </a:solidFill>
                          <a:effectLst/>
                          <a:latin typeface="Times New Roman" pitchFamily="18" charset="0"/>
                          <a:ea typeface="+mn-ea"/>
                          <a:cs typeface="Times New Roman" pitchFamily="18" charset="0"/>
                        </a:rPr>
                        <a:t> </a:t>
                      </a:r>
                      <a:r>
                        <a:rPr sz="2000" dirty="0" smtClean="0">
                          <a:solidFill>
                            <a:schemeClr val="tx1"/>
                          </a:solidFill>
                          <a:effectLst/>
                          <a:latin typeface="Times New Roman" pitchFamily="18" charset="0"/>
                          <a:ea typeface="+mn-ea"/>
                          <a:cs typeface="Times New Roman" pitchFamily="18" charset="0"/>
                        </a:rPr>
                        <a:t>d</a:t>
                      </a:r>
                      <a:r>
                        <a:rPr lang="es-CO" sz="2000" dirty="0" smtClean="0">
                          <a:solidFill>
                            <a:schemeClr val="tx1"/>
                          </a:solidFill>
                          <a:effectLst/>
                          <a:latin typeface="Times New Roman" pitchFamily="18" charset="0"/>
                          <a:ea typeface="+mn-ea"/>
                          <a:cs typeface="Times New Roman" pitchFamily="18" charset="0"/>
                        </a:rPr>
                        <a:t>e p</a:t>
                      </a:r>
                      <a:r>
                        <a:rPr sz="2000" dirty="0" err="1" smtClean="0">
                          <a:solidFill>
                            <a:schemeClr val="tx1"/>
                          </a:solidFill>
                          <a:effectLst/>
                          <a:latin typeface="Times New Roman" pitchFamily="18" charset="0"/>
                          <a:ea typeface="+mn-ea"/>
                          <a:cs typeface="Times New Roman" pitchFamily="18" charset="0"/>
                        </a:rPr>
                        <a:t>osgrados</a:t>
                      </a:r>
                      <a:r>
                        <a:rPr lang="es-CO" sz="2000" dirty="0" smtClean="0">
                          <a:solidFill>
                            <a:schemeClr val="tx1"/>
                          </a:solidFill>
                          <a:effectLst/>
                          <a:latin typeface="Times New Roman" pitchFamily="18" charset="0"/>
                          <a:ea typeface="+mn-ea"/>
                          <a:cs typeface="Times New Roman" pitchFamily="18" charset="0"/>
                        </a:rPr>
                        <a:t> </a:t>
                      </a:r>
                      <a:r>
                        <a:rPr sz="2000" dirty="0" err="1" smtClean="0">
                          <a:solidFill>
                            <a:schemeClr val="tx1"/>
                          </a:solidFill>
                          <a:effectLst/>
                          <a:latin typeface="Times New Roman" pitchFamily="18" charset="0"/>
                          <a:ea typeface="+mn-ea"/>
                          <a:cs typeface="Times New Roman" pitchFamily="18" charset="0"/>
                        </a:rPr>
                        <a:t>interesados</a:t>
                      </a:r>
                      <a:r>
                        <a:rPr lang="es-CO" sz="2000" dirty="0" smtClean="0">
                          <a:solidFill>
                            <a:schemeClr val="tx1"/>
                          </a:solidFill>
                          <a:effectLst/>
                          <a:latin typeface="Times New Roman" pitchFamily="18" charset="0"/>
                          <a:ea typeface="+mn-ea"/>
                          <a:cs typeface="Times New Roman" pitchFamily="18" charset="0"/>
                        </a:rPr>
                        <a:t> </a:t>
                      </a:r>
                      <a:r>
                        <a:rPr sz="2000" dirty="0" smtClean="0">
                          <a:solidFill>
                            <a:schemeClr val="tx1"/>
                          </a:solidFill>
                          <a:effectLst/>
                          <a:latin typeface="Times New Roman" pitchFamily="18" charset="0"/>
                          <a:ea typeface="+mn-ea"/>
                          <a:cs typeface="Times New Roman" pitchFamily="18" charset="0"/>
                        </a:rPr>
                        <a:t>en</a:t>
                      </a:r>
                      <a:r>
                        <a:rPr lang="es-CO" sz="2000" dirty="0" smtClean="0">
                          <a:solidFill>
                            <a:schemeClr val="tx1"/>
                          </a:solidFill>
                          <a:effectLst/>
                          <a:latin typeface="Times New Roman" pitchFamily="18" charset="0"/>
                          <a:ea typeface="+mn-ea"/>
                          <a:cs typeface="Times New Roman" pitchFamily="18" charset="0"/>
                        </a:rPr>
                        <a:t> </a:t>
                      </a:r>
                      <a:r>
                        <a:rPr sz="2000" dirty="0" smtClean="0">
                          <a:solidFill>
                            <a:schemeClr val="tx1"/>
                          </a:solidFill>
                          <a:effectLst/>
                          <a:latin typeface="Times New Roman" pitchFamily="18" charset="0"/>
                          <a:ea typeface="+mn-ea"/>
                          <a:cs typeface="Times New Roman" pitchFamily="18" charset="0"/>
                        </a:rPr>
                        <a:t>el</a:t>
                      </a:r>
                      <a:endParaRPr sz="2000" dirty="0">
                        <a:solidFill>
                          <a:schemeClr val="tx1"/>
                        </a:solidFill>
                        <a:effectLst/>
                        <a:latin typeface="Times New Roman" pitchFamily="18" charset="0"/>
                        <a:ea typeface="+mn-ea"/>
                        <a:cs typeface="Times New Roman" pitchFamily="18" charset="0"/>
                      </a:endParaRPr>
                    </a:p>
                    <a:p>
                      <a:pPr marL="0" algn="ctr">
                        <a:lnSpc>
                          <a:spcPct val="100000"/>
                        </a:lnSpc>
                        <a:spcBef>
                          <a:spcPts val="235"/>
                        </a:spcBef>
                      </a:pPr>
                      <a:r>
                        <a:rPr sz="2000" dirty="0">
                          <a:solidFill>
                            <a:schemeClr val="tx1"/>
                          </a:solidFill>
                          <a:effectLst/>
                          <a:latin typeface="Times New Roman" pitchFamily="18" charset="0"/>
                          <a:ea typeface="+mn-ea"/>
                          <a:cs typeface="Times New Roman" pitchFamily="18" charset="0"/>
                        </a:rPr>
                        <a:t>Doctorado.</a:t>
                      </a:r>
                    </a:p>
                  </a:txBody>
                  <a:tcPr marL="0" marR="0" marT="0" marB="0" anchor="ctr">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cap="flat" cmpd="sng" algn="ctr">
                      <a:solidFill>
                        <a:srgbClr val="000000"/>
                      </a:solidFill>
                      <a:prstDash val="solid"/>
                      <a:round/>
                      <a:headEnd type="none" w="med" len="med"/>
                      <a:tailEnd type="none" w="med" len="med"/>
                    </a:lnB>
                    <a:solidFill>
                      <a:srgbClr val="F1F1F1"/>
                    </a:solidFill>
                  </a:tcPr>
                </a:tc>
                <a:tc>
                  <a:txBody>
                    <a:bodyPr/>
                    <a:lstStyle/>
                    <a:p>
                      <a:pPr>
                        <a:lnSpc>
                          <a:spcPct val="100000"/>
                        </a:lnSpc>
                      </a:pPr>
                      <a:endParaRPr sz="16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73249370"/>
              </p:ext>
            </p:extLst>
          </p:nvPr>
        </p:nvGraphicFramePr>
        <p:xfrm>
          <a:off x="304800" y="1600200"/>
          <a:ext cx="9220200" cy="5227320"/>
        </p:xfrm>
        <a:graphic>
          <a:graphicData uri="http://schemas.openxmlformats.org/drawingml/2006/table">
            <a:tbl>
              <a:tblPr firstRow="1" bandRow="1">
                <a:tableStyleId>{2D5ABB26-0587-4C30-8999-92F81FD0307C}</a:tableStyleId>
              </a:tblPr>
              <a:tblGrid>
                <a:gridCol w="1447493"/>
                <a:gridCol w="26046"/>
                <a:gridCol w="1726861"/>
                <a:gridCol w="28624"/>
                <a:gridCol w="2084312"/>
                <a:gridCol w="1849464"/>
                <a:gridCol w="25831"/>
                <a:gridCol w="2031569"/>
              </a:tblGrid>
              <a:tr h="1336056">
                <a:tc>
                  <a:txBody>
                    <a:bodyPr/>
                    <a:lstStyle/>
                    <a:p>
                      <a:pPr marL="69850" algn="ctr">
                        <a:lnSpc>
                          <a:spcPct val="100000"/>
                        </a:lnSpc>
                      </a:pPr>
                      <a:r>
                        <a:rPr sz="1600" spc="-5" dirty="0">
                          <a:latin typeface="Times New Roman"/>
                          <a:cs typeface="Times New Roman"/>
                        </a:rPr>
                        <a:t>Proceso</a:t>
                      </a:r>
                      <a:endParaRPr sz="1600" dirty="0">
                        <a:latin typeface="Times New Roman"/>
                        <a:cs typeface="Times New Roman"/>
                      </a:endParaRPr>
                    </a:p>
                    <a:p>
                      <a:pPr marL="69850" marR="66675" algn="ctr">
                        <a:lnSpc>
                          <a:spcPct val="100000"/>
                        </a:lnSpc>
                        <a:spcBef>
                          <a:spcPts val="5"/>
                        </a:spcBef>
                      </a:pPr>
                      <a:r>
                        <a:rPr sz="1600" dirty="0" err="1" smtClean="0">
                          <a:latin typeface="Times New Roman"/>
                          <a:cs typeface="Times New Roman"/>
                        </a:rPr>
                        <a:t>Auto</a:t>
                      </a:r>
                      <a:r>
                        <a:rPr sz="1600" spc="-5" dirty="0" err="1" smtClean="0">
                          <a:latin typeface="Times New Roman"/>
                          <a:cs typeface="Times New Roman"/>
                        </a:rPr>
                        <a:t>e</a:t>
                      </a:r>
                      <a:r>
                        <a:rPr sz="1600" dirty="0" err="1" smtClean="0">
                          <a:latin typeface="Times New Roman"/>
                          <a:cs typeface="Times New Roman"/>
                        </a:rPr>
                        <a:t>v</a:t>
                      </a:r>
                      <a:r>
                        <a:rPr sz="1600" spc="-5" dirty="0" err="1" smtClean="0">
                          <a:latin typeface="Times New Roman"/>
                          <a:cs typeface="Times New Roman"/>
                        </a:rPr>
                        <a:t>a</a:t>
                      </a:r>
                      <a:r>
                        <a:rPr sz="1600" dirty="0" err="1" smtClean="0">
                          <a:latin typeface="Times New Roman"/>
                          <a:cs typeface="Times New Roman"/>
                        </a:rPr>
                        <a:t>l</a:t>
                      </a:r>
                      <a:r>
                        <a:rPr lang="es-CO" sz="1600" dirty="0" err="1" smtClean="0">
                          <a:latin typeface="Times New Roman"/>
                          <a:cs typeface="Times New Roman"/>
                        </a:rPr>
                        <a:t>uación</a:t>
                      </a:r>
                      <a:r>
                        <a:rPr lang="es-CO" sz="1600" dirty="0" smtClean="0">
                          <a:latin typeface="Times New Roman"/>
                          <a:cs typeface="Times New Roman"/>
                        </a:rPr>
                        <a:t> </a:t>
                      </a:r>
                      <a:r>
                        <a:rPr sz="1600" dirty="0" smtClean="0">
                          <a:latin typeface="Times New Roman"/>
                          <a:cs typeface="Times New Roman"/>
                        </a:rPr>
                        <a:t>  </a:t>
                      </a:r>
                      <a:r>
                        <a:rPr sz="1600" spc="-5" dirty="0">
                          <a:latin typeface="Times New Roman"/>
                          <a:cs typeface="Times New Roman"/>
                        </a:rPr>
                        <a:t>Programa  Maestría.</a:t>
                      </a:r>
                      <a:endParaRPr sz="1600" dirty="0">
                        <a:latin typeface="Times New Roman"/>
                        <a:cs typeface="Times New Roman"/>
                      </a:endParaRPr>
                    </a:p>
                  </a:txBody>
                  <a:tcPr marL="0" marR="0" marT="0" marB="0" anchor="ctr">
                    <a:lnL w="6350">
                      <a:solidFill>
                        <a:srgbClr val="000000"/>
                      </a:solidFill>
                      <a:prstDash val="solid"/>
                    </a:lnL>
                    <a:lnT w="6350">
                      <a:solidFill>
                        <a:srgbClr val="000000"/>
                      </a:solidFill>
                      <a:prstDash val="solid"/>
                    </a:lnT>
                    <a:lnB w="6350">
                      <a:solidFill>
                        <a:srgbClr val="000000"/>
                      </a:solidFill>
                      <a:prstDash val="solid"/>
                    </a:lnB>
                    <a:solidFill>
                      <a:srgbClr val="F1F1F1"/>
                    </a:solidFill>
                  </a:tcPr>
                </a:tc>
                <a:tc>
                  <a:txBody>
                    <a:bodyPr/>
                    <a:lstStyle/>
                    <a:p>
                      <a:pPr algn="ctr"/>
                      <a:endParaRPr lang="es-CO" dirty="0"/>
                    </a:p>
                  </a:txBody>
                  <a:tcPr marL="0" marR="0" marT="0" marB="0" anchor="ctr">
                    <a:lnR w="6350">
                      <a:solidFill>
                        <a:srgbClr val="000000"/>
                      </a:solidFill>
                      <a:prstDash val="solid"/>
                    </a:lnR>
                    <a:lnT w="6350">
                      <a:solidFill>
                        <a:srgbClr val="000000"/>
                      </a:solidFill>
                      <a:prstDash val="solid"/>
                    </a:lnT>
                    <a:lnB w="6350" cap="flat" cmpd="sng" algn="ctr">
                      <a:solidFill>
                        <a:srgbClr val="000000"/>
                      </a:solidFill>
                      <a:prstDash val="solid"/>
                      <a:round/>
                      <a:headEnd type="none" w="med" len="med"/>
                      <a:tailEnd type="none" w="med" len="med"/>
                    </a:lnB>
                    <a:solidFill>
                      <a:srgbClr val="F1F1F1"/>
                    </a:solidFill>
                  </a:tcPr>
                </a:tc>
                <a:tc gridSpan="2">
                  <a:txBody>
                    <a:bodyPr/>
                    <a:lstStyle/>
                    <a:p>
                      <a:pPr marL="68580" algn="ctr">
                        <a:lnSpc>
                          <a:spcPct val="100000"/>
                        </a:lnSpc>
                      </a:pPr>
                      <a:r>
                        <a:rPr sz="1600" dirty="0">
                          <a:latin typeface="Times New Roman"/>
                          <a:cs typeface="Times New Roman"/>
                        </a:rPr>
                        <a:t>El </a:t>
                      </a:r>
                      <a:r>
                        <a:rPr sz="1600" spc="-5" dirty="0">
                          <a:latin typeface="Times New Roman"/>
                          <a:cs typeface="Times New Roman"/>
                        </a:rPr>
                        <a:t>proceso se</a:t>
                      </a:r>
                      <a:r>
                        <a:rPr sz="1600" spc="114" dirty="0">
                          <a:latin typeface="Times New Roman"/>
                          <a:cs typeface="Times New Roman"/>
                        </a:rPr>
                        <a:t> </a:t>
                      </a:r>
                      <a:r>
                        <a:rPr sz="1600" spc="-5" dirty="0">
                          <a:latin typeface="Times New Roman"/>
                          <a:cs typeface="Times New Roman"/>
                        </a:rPr>
                        <a:t>encuentra</a:t>
                      </a:r>
                      <a:endParaRPr sz="1600" dirty="0">
                        <a:latin typeface="Times New Roman"/>
                        <a:cs typeface="Times New Roman"/>
                      </a:endParaRPr>
                    </a:p>
                    <a:p>
                      <a:pPr marL="68580" marR="61594" algn="ctr">
                        <a:lnSpc>
                          <a:spcPct val="100000"/>
                        </a:lnSpc>
                        <a:spcBef>
                          <a:spcPts val="10"/>
                        </a:spcBef>
                        <a:tabLst>
                          <a:tab pos="401955" algn="l"/>
                          <a:tab pos="701675" algn="l"/>
                          <a:tab pos="1170940" algn="l"/>
                          <a:tab pos="1504950" algn="l"/>
                        </a:tabLst>
                      </a:pPr>
                      <a:r>
                        <a:rPr sz="1600" spc="-5" dirty="0">
                          <a:latin typeface="Times New Roman"/>
                          <a:cs typeface="Times New Roman"/>
                        </a:rPr>
                        <a:t>e</a:t>
                      </a:r>
                      <a:r>
                        <a:rPr sz="1600" dirty="0">
                          <a:latin typeface="Times New Roman"/>
                          <a:cs typeface="Times New Roman"/>
                        </a:rPr>
                        <a:t>n	</a:t>
                      </a:r>
                      <a:r>
                        <a:rPr sz="1600" spc="-5" dirty="0">
                          <a:latin typeface="Times New Roman"/>
                          <a:cs typeface="Times New Roman"/>
                        </a:rPr>
                        <a:t>e</a:t>
                      </a:r>
                      <a:r>
                        <a:rPr sz="1600" dirty="0">
                          <a:latin typeface="Times New Roman"/>
                          <a:cs typeface="Times New Roman"/>
                        </a:rPr>
                        <a:t>l	80%	de	</a:t>
                      </a:r>
                      <a:r>
                        <a:rPr sz="1600" spc="10" dirty="0">
                          <a:latin typeface="Times New Roman"/>
                          <a:cs typeface="Times New Roman"/>
                        </a:rPr>
                        <a:t>s</a:t>
                      </a:r>
                      <a:r>
                        <a:rPr sz="1600" dirty="0">
                          <a:latin typeface="Times New Roman"/>
                          <a:cs typeface="Times New Roman"/>
                        </a:rPr>
                        <a:t>u  </a:t>
                      </a:r>
                      <a:r>
                        <a:rPr sz="1600" spc="-5" dirty="0">
                          <a:latin typeface="Times New Roman"/>
                          <a:cs typeface="Times New Roman"/>
                        </a:rPr>
                        <a:t>desarrollo.</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hMerge="1">
                  <a:txBody>
                    <a:bodyPr/>
                    <a:lstStyle/>
                    <a:p>
                      <a:endParaRPr lang="es-CO"/>
                    </a:p>
                  </a:txBody>
                  <a:tcPr/>
                </a:tc>
                <a:tc>
                  <a:txBody>
                    <a:bodyPr/>
                    <a:lstStyle/>
                    <a:p>
                      <a:pPr marL="67945" algn="ctr">
                        <a:lnSpc>
                          <a:spcPct val="100000"/>
                        </a:lnSpc>
                      </a:pPr>
                      <a:r>
                        <a:rPr sz="1600" spc="-5" dirty="0">
                          <a:latin typeface="Times New Roman"/>
                          <a:cs typeface="Times New Roman"/>
                        </a:rPr>
                        <a:t>Al finalizar el</a:t>
                      </a:r>
                      <a:r>
                        <a:rPr sz="1600" spc="-45" dirty="0">
                          <a:latin typeface="Times New Roman"/>
                          <a:cs typeface="Times New Roman"/>
                        </a:rPr>
                        <a:t> </a:t>
                      </a:r>
                      <a:r>
                        <a:rPr sz="1600" spc="-5" dirty="0">
                          <a:latin typeface="Times New Roman"/>
                          <a:cs typeface="Times New Roman"/>
                        </a:rPr>
                        <a:t>proceso,</a:t>
                      </a:r>
                      <a:endParaRPr sz="1600" dirty="0">
                        <a:latin typeface="Times New Roman"/>
                        <a:cs typeface="Times New Roman"/>
                      </a:endParaRPr>
                    </a:p>
                    <a:p>
                      <a:pPr marL="67945" marR="59690" algn="ctr">
                        <a:lnSpc>
                          <a:spcPct val="100000"/>
                        </a:lnSpc>
                        <a:spcBef>
                          <a:spcPts val="5"/>
                        </a:spcBef>
                      </a:pPr>
                      <a:r>
                        <a:rPr sz="1600" spc="-5" dirty="0">
                          <a:latin typeface="Times New Roman"/>
                          <a:cs typeface="Times New Roman"/>
                        </a:rPr>
                        <a:t>se espera </a:t>
                      </a:r>
                      <a:r>
                        <a:rPr sz="1600" dirty="0">
                          <a:latin typeface="Times New Roman"/>
                          <a:cs typeface="Times New Roman"/>
                        </a:rPr>
                        <a:t>contar </a:t>
                      </a:r>
                      <a:r>
                        <a:rPr sz="1600" spc="-5" dirty="0">
                          <a:latin typeface="Times New Roman"/>
                          <a:cs typeface="Times New Roman"/>
                        </a:rPr>
                        <a:t>con </a:t>
                      </a:r>
                      <a:r>
                        <a:rPr sz="1600" dirty="0">
                          <a:latin typeface="Times New Roman"/>
                          <a:cs typeface="Times New Roman"/>
                        </a:rPr>
                        <a:t>la  </a:t>
                      </a:r>
                      <a:r>
                        <a:rPr sz="1600" spc="-5" dirty="0">
                          <a:latin typeface="Times New Roman"/>
                          <a:cs typeface="Times New Roman"/>
                        </a:rPr>
                        <a:t>Acreditación</a:t>
                      </a:r>
                      <a:r>
                        <a:rPr sz="1600" spc="-80" dirty="0">
                          <a:latin typeface="Times New Roman"/>
                          <a:cs typeface="Times New Roman"/>
                        </a:rPr>
                        <a:t> </a:t>
                      </a:r>
                      <a:r>
                        <a:rPr sz="1600" dirty="0">
                          <a:latin typeface="Times New Roman"/>
                          <a:cs typeface="Times New Roman"/>
                        </a:rPr>
                        <a:t>de</a:t>
                      </a:r>
                      <a:r>
                        <a:rPr sz="1600" spc="-85" dirty="0">
                          <a:latin typeface="Times New Roman"/>
                          <a:cs typeface="Times New Roman"/>
                        </a:rPr>
                        <a:t> </a:t>
                      </a:r>
                      <a:r>
                        <a:rPr sz="1600" dirty="0">
                          <a:latin typeface="Times New Roman"/>
                          <a:cs typeface="Times New Roman"/>
                        </a:rPr>
                        <a:t>la</a:t>
                      </a:r>
                      <a:r>
                        <a:rPr sz="1600" spc="-85" dirty="0">
                          <a:latin typeface="Times New Roman"/>
                          <a:cs typeface="Times New Roman"/>
                        </a:rPr>
                        <a:t> </a:t>
                      </a:r>
                      <a:r>
                        <a:rPr sz="1600" dirty="0">
                          <a:latin typeface="Times New Roman"/>
                          <a:cs typeface="Times New Roman"/>
                        </a:rPr>
                        <a:t>Alta  </a:t>
                      </a:r>
                      <a:r>
                        <a:rPr sz="1600" spc="-5" dirty="0">
                          <a:latin typeface="Times New Roman"/>
                          <a:cs typeface="Times New Roman"/>
                        </a:rPr>
                        <a:t>calidad del</a:t>
                      </a:r>
                      <a:r>
                        <a:rPr sz="1600" spc="-15" dirty="0">
                          <a:latin typeface="Times New Roman"/>
                          <a:cs typeface="Times New Roman"/>
                        </a:rPr>
                        <a:t> </a:t>
                      </a:r>
                      <a:r>
                        <a:rPr sz="1600" spc="-5" dirty="0">
                          <a:latin typeface="Times New Roman"/>
                          <a:cs typeface="Times New Roman"/>
                        </a:rPr>
                        <a:t>programa.</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gridSpan="2">
                  <a:txBody>
                    <a:bodyPr/>
                    <a:lstStyle/>
                    <a:p>
                      <a:pPr marL="69850" algn="ctr">
                        <a:lnSpc>
                          <a:spcPct val="100000"/>
                        </a:lnSpc>
                      </a:pPr>
                      <a:r>
                        <a:rPr sz="1600" spc="-5" dirty="0">
                          <a:latin typeface="Times New Roman"/>
                          <a:cs typeface="Times New Roman"/>
                        </a:rPr>
                        <a:t>Estudiantes </a:t>
                      </a:r>
                      <a:r>
                        <a:rPr sz="1600" dirty="0">
                          <a:latin typeface="Times New Roman"/>
                          <a:cs typeface="Times New Roman"/>
                        </a:rPr>
                        <a:t>de</a:t>
                      </a:r>
                      <a:r>
                        <a:rPr sz="1600" spc="-50" dirty="0">
                          <a:latin typeface="Times New Roman"/>
                          <a:cs typeface="Times New Roman"/>
                        </a:rPr>
                        <a:t> </a:t>
                      </a:r>
                      <a:r>
                        <a:rPr sz="1600" spc="-5" dirty="0">
                          <a:latin typeface="Times New Roman"/>
                          <a:cs typeface="Times New Roman"/>
                        </a:rPr>
                        <a:t>posgrados</a:t>
                      </a:r>
                      <a:endParaRPr sz="1600" dirty="0">
                        <a:latin typeface="Times New Roman"/>
                        <a:cs typeface="Times New Roman"/>
                      </a:endParaRPr>
                    </a:p>
                    <a:p>
                      <a:pPr marL="69850" marR="59690" algn="ctr">
                        <a:lnSpc>
                          <a:spcPct val="100000"/>
                        </a:lnSpc>
                        <a:spcBef>
                          <a:spcPts val="10"/>
                        </a:spcBef>
                        <a:tabLst>
                          <a:tab pos="1567180" algn="l"/>
                        </a:tabLst>
                      </a:pPr>
                      <a:r>
                        <a:rPr sz="1600" dirty="0">
                          <a:latin typeface="Times New Roman"/>
                          <a:cs typeface="Times New Roman"/>
                        </a:rPr>
                        <a:t>de  </a:t>
                      </a:r>
                      <a:r>
                        <a:rPr sz="1600" spc="90" dirty="0">
                          <a:latin typeface="Times New Roman"/>
                          <a:cs typeface="Times New Roman"/>
                        </a:rPr>
                        <a:t> </a:t>
                      </a:r>
                      <a:r>
                        <a:rPr sz="1600" spc="-5" dirty="0">
                          <a:latin typeface="Times New Roman"/>
                          <a:cs typeface="Times New Roman"/>
                        </a:rPr>
                        <a:t>c</a:t>
                      </a:r>
                      <a:r>
                        <a:rPr sz="1600" dirty="0">
                          <a:latin typeface="Times New Roman"/>
                          <a:cs typeface="Times New Roman"/>
                        </a:rPr>
                        <a:t>ie</a:t>
                      </a:r>
                      <a:r>
                        <a:rPr sz="1600" spc="5" dirty="0">
                          <a:latin typeface="Times New Roman"/>
                          <a:cs typeface="Times New Roman"/>
                        </a:rPr>
                        <a:t>n</a:t>
                      </a:r>
                      <a:r>
                        <a:rPr sz="1600" spc="-5" dirty="0">
                          <a:latin typeface="Times New Roman"/>
                          <a:cs typeface="Times New Roman"/>
                        </a:rPr>
                        <a:t>c</a:t>
                      </a:r>
                      <a:r>
                        <a:rPr sz="1600" dirty="0">
                          <a:latin typeface="Times New Roman"/>
                          <a:cs typeface="Times New Roman"/>
                        </a:rPr>
                        <a:t>ias  </a:t>
                      </a:r>
                      <a:r>
                        <a:rPr sz="1600" spc="90" dirty="0">
                          <a:latin typeface="Times New Roman"/>
                          <a:cs typeface="Times New Roman"/>
                        </a:rPr>
                        <a:t> </a:t>
                      </a:r>
                      <a:r>
                        <a:rPr sz="1600" dirty="0">
                          <a:latin typeface="Times New Roman"/>
                          <a:cs typeface="Times New Roman"/>
                        </a:rPr>
                        <a:t>so</a:t>
                      </a:r>
                      <a:r>
                        <a:rPr sz="1600" spc="-5" dirty="0">
                          <a:latin typeface="Times New Roman"/>
                          <a:cs typeface="Times New Roman"/>
                        </a:rPr>
                        <a:t>c</a:t>
                      </a:r>
                      <a:r>
                        <a:rPr sz="1600" dirty="0">
                          <a:latin typeface="Times New Roman"/>
                          <a:cs typeface="Times New Roman"/>
                        </a:rPr>
                        <a:t>ial</a:t>
                      </a:r>
                      <a:r>
                        <a:rPr sz="1600" spc="-5" dirty="0">
                          <a:latin typeface="Times New Roman"/>
                          <a:cs typeface="Times New Roman"/>
                        </a:rPr>
                        <a:t>e</a:t>
                      </a:r>
                      <a:r>
                        <a:rPr sz="1600" dirty="0">
                          <a:latin typeface="Times New Roman"/>
                          <a:cs typeface="Times New Roman"/>
                        </a:rPr>
                        <a:t>s	y  </a:t>
                      </a:r>
                      <a:r>
                        <a:rPr sz="1600" spc="-5" dirty="0">
                          <a:latin typeface="Times New Roman"/>
                          <a:cs typeface="Times New Roman"/>
                        </a:rPr>
                        <a:t>humanas.</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hMerge="1">
                  <a:txBody>
                    <a:bodyPr/>
                    <a:lstStyle/>
                    <a:p>
                      <a:endParaRPr lang="es-CO"/>
                    </a:p>
                  </a:txBody>
                  <a:tcPr/>
                </a:tc>
                <a:tc>
                  <a:txBody>
                    <a:bodyPr/>
                    <a:lstStyle/>
                    <a:p>
                      <a:pPr marL="67945" algn="ctr">
                        <a:lnSpc>
                          <a:spcPct val="100000"/>
                        </a:lnSpc>
                      </a:pPr>
                      <a:r>
                        <a:rPr sz="1600" spc="-5" dirty="0">
                          <a:latin typeface="Times New Roman"/>
                          <a:cs typeface="Times New Roman"/>
                        </a:rPr>
                        <a:t>Coordinador de </a:t>
                      </a:r>
                      <a:r>
                        <a:rPr sz="1600" dirty="0">
                          <a:latin typeface="Times New Roman"/>
                          <a:cs typeface="Times New Roman"/>
                        </a:rPr>
                        <a:t>la</a:t>
                      </a:r>
                      <a:r>
                        <a:rPr sz="1600" spc="-5" dirty="0">
                          <a:latin typeface="Times New Roman"/>
                          <a:cs typeface="Times New Roman"/>
                        </a:rPr>
                        <a:t> Maestría.</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r h="1503063">
                <a:tc gridSpan="2">
                  <a:txBody>
                    <a:bodyPr/>
                    <a:lstStyle/>
                    <a:p>
                      <a:pPr marL="69850" algn="ctr">
                        <a:lnSpc>
                          <a:spcPct val="100000"/>
                        </a:lnSpc>
                        <a:tabLst>
                          <a:tab pos="834390" algn="l"/>
                        </a:tabLst>
                      </a:pPr>
                      <a:r>
                        <a:rPr sz="1600" spc="-5" dirty="0" err="1" smtClean="0">
                          <a:latin typeface="Times New Roman"/>
                          <a:cs typeface="Times New Roman"/>
                        </a:rPr>
                        <a:t>Apertura</a:t>
                      </a:r>
                      <a:r>
                        <a:rPr lang="es-CO" sz="1600" spc="-5" baseline="0" dirty="0" smtClean="0">
                          <a:latin typeface="Times New Roman"/>
                          <a:cs typeface="Times New Roman"/>
                        </a:rPr>
                        <a:t> </a:t>
                      </a:r>
                      <a:r>
                        <a:rPr sz="1600" dirty="0" err="1" smtClean="0">
                          <a:latin typeface="Times New Roman"/>
                          <a:cs typeface="Times New Roman"/>
                        </a:rPr>
                        <a:t>Maestría</a:t>
                      </a:r>
                      <a:endParaRPr sz="1600" dirty="0">
                        <a:latin typeface="Times New Roman"/>
                        <a:cs typeface="Times New Roman"/>
                      </a:endParaRPr>
                    </a:p>
                    <a:p>
                      <a:pPr marL="69850" algn="ctr">
                        <a:lnSpc>
                          <a:spcPct val="100000"/>
                        </a:lnSpc>
                        <a:spcBef>
                          <a:spcPts val="635"/>
                        </a:spcBef>
                      </a:pPr>
                      <a:r>
                        <a:rPr sz="1600" spc="-5" dirty="0">
                          <a:latin typeface="Times New Roman"/>
                          <a:cs typeface="Times New Roman"/>
                        </a:rPr>
                        <a:t>cohorte</a:t>
                      </a:r>
                      <a:r>
                        <a:rPr sz="1600" spc="-15" dirty="0">
                          <a:latin typeface="Times New Roman"/>
                          <a:cs typeface="Times New Roman"/>
                        </a:rPr>
                        <a:t> </a:t>
                      </a:r>
                      <a:r>
                        <a:rPr sz="1600" spc="-5" dirty="0">
                          <a:latin typeface="Times New Roman"/>
                          <a:cs typeface="Times New Roman"/>
                        </a:rPr>
                        <a:t>XVIII.</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hMerge="1">
                  <a:txBody>
                    <a:bodyPr/>
                    <a:lstStyle/>
                    <a:p>
                      <a:endParaRPr lang="es-CO"/>
                    </a:p>
                  </a:txBody>
                  <a:tcPr/>
                </a:tc>
                <a:tc>
                  <a:txBody>
                    <a:bodyPr/>
                    <a:lstStyle/>
                    <a:p>
                      <a:pPr marL="68580" algn="ctr">
                        <a:lnSpc>
                          <a:spcPct val="100000"/>
                        </a:lnSpc>
                        <a:tabLst>
                          <a:tab pos="701675" algn="l"/>
                        </a:tabLst>
                      </a:pPr>
                      <a:r>
                        <a:rPr sz="1600" spc="-5" dirty="0">
                          <a:latin typeface="Times New Roman"/>
                          <a:cs typeface="Times New Roman"/>
                        </a:rPr>
                        <a:t>Nueva	admisión</a:t>
                      </a:r>
                      <a:endParaRPr sz="1600" dirty="0">
                        <a:latin typeface="Times New Roman"/>
                        <a:cs typeface="Times New Roman"/>
                      </a:endParaRPr>
                    </a:p>
                    <a:p>
                      <a:pPr marL="68580" marR="106680" algn="ctr">
                        <a:lnSpc>
                          <a:spcPct val="100000"/>
                        </a:lnSpc>
                        <a:spcBef>
                          <a:spcPts val="10"/>
                        </a:spcBef>
                        <a:tabLst>
                          <a:tab pos="1006475" algn="l"/>
                        </a:tabLst>
                      </a:pPr>
                      <a:r>
                        <a:rPr sz="1600" spc="-5" dirty="0">
                          <a:latin typeface="Times New Roman"/>
                          <a:cs typeface="Times New Roman"/>
                        </a:rPr>
                        <a:t>e</a:t>
                      </a:r>
                      <a:r>
                        <a:rPr sz="1600" dirty="0">
                          <a:latin typeface="Times New Roman"/>
                          <a:cs typeface="Times New Roman"/>
                        </a:rPr>
                        <a:t>studi</a:t>
                      </a:r>
                      <a:r>
                        <a:rPr sz="1600" spc="-5" dirty="0">
                          <a:latin typeface="Times New Roman"/>
                          <a:cs typeface="Times New Roman"/>
                        </a:rPr>
                        <a:t>a</a:t>
                      </a:r>
                      <a:r>
                        <a:rPr sz="1600" dirty="0">
                          <a:latin typeface="Times New Roman"/>
                          <a:cs typeface="Times New Roman"/>
                        </a:rPr>
                        <a:t>ntes	p</a:t>
                      </a:r>
                      <a:r>
                        <a:rPr sz="1600" spc="-5" dirty="0">
                          <a:latin typeface="Times New Roman"/>
                          <a:cs typeface="Times New Roman"/>
                        </a:rPr>
                        <a:t>a</a:t>
                      </a:r>
                      <a:r>
                        <a:rPr sz="1600" dirty="0">
                          <a:latin typeface="Times New Roman"/>
                          <a:cs typeface="Times New Roman"/>
                        </a:rPr>
                        <a:t>ra  </a:t>
                      </a:r>
                      <a:r>
                        <a:rPr sz="1600" spc="-5" dirty="0">
                          <a:latin typeface="Times New Roman"/>
                          <a:cs typeface="Times New Roman"/>
                        </a:rPr>
                        <a:t>semestre</a:t>
                      </a:r>
                      <a:r>
                        <a:rPr sz="1600" spc="-20" dirty="0">
                          <a:latin typeface="Times New Roman"/>
                          <a:cs typeface="Times New Roman"/>
                        </a:rPr>
                        <a:t> </a:t>
                      </a:r>
                      <a:r>
                        <a:rPr sz="1600" spc="-5" dirty="0">
                          <a:latin typeface="Times New Roman"/>
                          <a:cs typeface="Times New Roman"/>
                        </a:rPr>
                        <a:t>2020-1.</a:t>
                      </a:r>
                      <a:endParaRPr sz="1600" dirty="0">
                        <a:latin typeface="Times New Roman"/>
                        <a:cs typeface="Times New Roman"/>
                      </a:endParaRPr>
                    </a:p>
                  </a:txBody>
                  <a:tcPr marL="0" marR="0" marT="0" marB="0" anchor="ctr">
                    <a:lnL w="6350">
                      <a:solidFill>
                        <a:srgbClr val="000000"/>
                      </a:solidFill>
                      <a:prstDash val="solid"/>
                    </a:lnL>
                    <a:lnT w="6350">
                      <a:solidFill>
                        <a:srgbClr val="000000"/>
                      </a:solidFill>
                      <a:prstDash val="solid"/>
                    </a:lnT>
                    <a:lnB w="6350">
                      <a:solidFill>
                        <a:srgbClr val="000000"/>
                      </a:solidFill>
                      <a:prstDash val="solid"/>
                    </a:lnB>
                    <a:solidFill>
                      <a:srgbClr val="F1F1F1"/>
                    </a:solidFill>
                  </a:tcPr>
                </a:tc>
                <a:tc>
                  <a:txBody>
                    <a:bodyPr/>
                    <a:lstStyle/>
                    <a:p>
                      <a:pPr marL="114300" algn="ctr">
                        <a:lnSpc>
                          <a:spcPct val="100000"/>
                        </a:lnSpc>
                      </a:pPr>
                      <a:r>
                        <a:rPr sz="1600" dirty="0">
                          <a:latin typeface="Times New Roman"/>
                          <a:cs typeface="Times New Roman"/>
                        </a:rPr>
                        <a:t>de</a:t>
                      </a:r>
                    </a:p>
                    <a:p>
                      <a:pPr marL="147955" algn="ctr">
                        <a:lnSpc>
                          <a:spcPct val="100000"/>
                        </a:lnSpc>
                        <a:spcBef>
                          <a:spcPts val="635"/>
                        </a:spcBef>
                      </a:pPr>
                      <a:r>
                        <a:rPr sz="1600" dirty="0">
                          <a:latin typeface="Times New Roman"/>
                          <a:cs typeface="Times New Roman"/>
                        </a:rPr>
                        <a:t>el</a:t>
                      </a:r>
                    </a:p>
                  </a:txBody>
                  <a:tcPr marL="0" marR="0" marT="0" marB="0" anchor="ctr">
                    <a:lnR w="6350">
                      <a:solidFill>
                        <a:srgbClr val="000000"/>
                      </a:solidFill>
                      <a:prstDash val="soli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F1F1"/>
                    </a:solidFill>
                  </a:tcPr>
                </a:tc>
                <a:tc>
                  <a:txBody>
                    <a:bodyPr/>
                    <a:lstStyle/>
                    <a:p>
                      <a:pPr marL="67945" algn="ctr">
                        <a:lnSpc>
                          <a:spcPct val="100000"/>
                        </a:lnSpc>
                      </a:pPr>
                      <a:r>
                        <a:rPr sz="1600" spc="-5" dirty="0">
                          <a:latin typeface="Times New Roman"/>
                          <a:cs typeface="Times New Roman"/>
                        </a:rPr>
                        <a:t>Apertura </a:t>
                      </a:r>
                      <a:r>
                        <a:rPr sz="1600" dirty="0">
                          <a:latin typeface="Times New Roman"/>
                          <a:cs typeface="Times New Roman"/>
                        </a:rPr>
                        <a:t>de </a:t>
                      </a:r>
                      <a:r>
                        <a:rPr sz="1600" spc="-5" dirty="0">
                          <a:latin typeface="Times New Roman"/>
                          <a:cs typeface="Times New Roman"/>
                        </a:rPr>
                        <a:t>líneas</a:t>
                      </a:r>
                      <a:r>
                        <a:rPr sz="1600" spc="85" dirty="0">
                          <a:latin typeface="Times New Roman"/>
                          <a:cs typeface="Times New Roman"/>
                        </a:rPr>
                        <a:t> </a:t>
                      </a:r>
                      <a:r>
                        <a:rPr sz="1600" spc="5" dirty="0">
                          <a:latin typeface="Times New Roman"/>
                          <a:cs typeface="Times New Roman"/>
                        </a:rPr>
                        <a:t>de</a:t>
                      </a:r>
                      <a:endParaRPr sz="1600" dirty="0">
                        <a:latin typeface="Times New Roman"/>
                        <a:cs typeface="Times New Roman"/>
                      </a:endParaRPr>
                    </a:p>
                    <a:p>
                      <a:pPr marL="67945" algn="ctr">
                        <a:lnSpc>
                          <a:spcPct val="100000"/>
                        </a:lnSpc>
                        <a:spcBef>
                          <a:spcPts val="635"/>
                        </a:spcBef>
                      </a:pPr>
                      <a:r>
                        <a:rPr sz="1600" spc="-5" dirty="0">
                          <a:latin typeface="Times New Roman"/>
                          <a:cs typeface="Times New Roman"/>
                        </a:rPr>
                        <a:t>investigación:</a:t>
                      </a:r>
                      <a:endParaRPr sz="1600" dirty="0">
                        <a:latin typeface="Times New Roman"/>
                        <a:cs typeface="Times New Roman"/>
                      </a:endParaRPr>
                    </a:p>
                    <a:p>
                      <a:pPr marL="67945" algn="ctr">
                        <a:lnSpc>
                          <a:spcPct val="100000"/>
                        </a:lnSpc>
                        <a:spcBef>
                          <a:spcPts val="625"/>
                        </a:spcBef>
                      </a:pPr>
                      <a:r>
                        <a:rPr sz="1600" spc="-5" dirty="0">
                          <a:latin typeface="Times New Roman"/>
                          <a:cs typeface="Times New Roman"/>
                        </a:rPr>
                        <a:t>-Ética </a:t>
                      </a:r>
                      <a:r>
                        <a:rPr sz="1600" dirty="0">
                          <a:latin typeface="Times New Roman"/>
                          <a:cs typeface="Times New Roman"/>
                        </a:rPr>
                        <a:t>y</a:t>
                      </a:r>
                      <a:r>
                        <a:rPr sz="1600" spc="-15" dirty="0">
                          <a:latin typeface="Times New Roman"/>
                          <a:cs typeface="Times New Roman"/>
                        </a:rPr>
                        <a:t> </a:t>
                      </a:r>
                      <a:r>
                        <a:rPr sz="1600" spc="-5" dirty="0">
                          <a:latin typeface="Times New Roman"/>
                          <a:cs typeface="Times New Roman"/>
                        </a:rPr>
                        <a:t>Política</a:t>
                      </a:r>
                      <a:endParaRPr sz="1600" dirty="0">
                        <a:latin typeface="Times New Roman"/>
                        <a:cs typeface="Times New Roman"/>
                      </a:endParaRPr>
                    </a:p>
                    <a:p>
                      <a:pPr marL="67945" marR="61594" algn="ctr">
                        <a:lnSpc>
                          <a:spcPct val="100000"/>
                        </a:lnSpc>
                        <a:spcBef>
                          <a:spcPts val="10"/>
                        </a:spcBef>
                        <a:tabLst>
                          <a:tab pos="986790" algn="l"/>
                          <a:tab pos="1349375" algn="l"/>
                        </a:tabLst>
                      </a:pPr>
                      <a:r>
                        <a:rPr sz="1600" spc="-5" dirty="0">
                          <a:latin typeface="Times New Roman"/>
                          <a:cs typeface="Times New Roman"/>
                        </a:rPr>
                        <a:t>-</a:t>
                      </a:r>
                      <a:r>
                        <a:rPr sz="1600" dirty="0">
                          <a:latin typeface="Times New Roman"/>
                          <a:cs typeface="Times New Roman"/>
                        </a:rPr>
                        <a:t>Ens</a:t>
                      </a:r>
                      <a:r>
                        <a:rPr sz="1600" spc="-5" dirty="0">
                          <a:latin typeface="Times New Roman"/>
                          <a:cs typeface="Times New Roman"/>
                        </a:rPr>
                        <a:t>e</a:t>
                      </a:r>
                      <a:r>
                        <a:rPr sz="1600" dirty="0">
                          <a:latin typeface="Times New Roman"/>
                          <a:cs typeface="Times New Roman"/>
                        </a:rPr>
                        <a:t>ñ</a:t>
                      </a:r>
                      <a:r>
                        <a:rPr sz="1600" spc="-5" dirty="0">
                          <a:latin typeface="Times New Roman"/>
                          <a:cs typeface="Times New Roman"/>
                        </a:rPr>
                        <a:t>a</a:t>
                      </a:r>
                      <a:r>
                        <a:rPr sz="1600" dirty="0">
                          <a:latin typeface="Times New Roman"/>
                          <a:cs typeface="Times New Roman"/>
                        </a:rPr>
                        <a:t>n</a:t>
                      </a:r>
                      <a:r>
                        <a:rPr sz="1600" spc="5" dirty="0">
                          <a:latin typeface="Times New Roman"/>
                          <a:cs typeface="Times New Roman"/>
                        </a:rPr>
                        <a:t>z</a:t>
                      </a:r>
                      <a:r>
                        <a:rPr sz="1600" dirty="0">
                          <a:latin typeface="Times New Roman"/>
                          <a:cs typeface="Times New Roman"/>
                        </a:rPr>
                        <a:t>a	de	la  </a:t>
                      </a:r>
                      <a:r>
                        <a:rPr sz="1600" spc="-5" dirty="0">
                          <a:latin typeface="Times New Roman"/>
                          <a:cs typeface="Times New Roman"/>
                        </a:rPr>
                        <a:t>Filosofía</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tabLst>
                          <a:tab pos="509905" algn="l"/>
                        </a:tabLst>
                      </a:pPr>
                      <a:r>
                        <a:rPr sz="1600" dirty="0">
                          <a:latin typeface="Times New Roman"/>
                          <a:cs typeface="Times New Roman"/>
                        </a:rPr>
                        <a:t>16	</a:t>
                      </a:r>
                      <a:r>
                        <a:rPr sz="1600" spc="-5" dirty="0">
                          <a:latin typeface="Times New Roman"/>
                          <a:cs typeface="Times New Roman"/>
                        </a:rPr>
                        <a:t>Estudiantes</a:t>
                      </a:r>
                      <a:endParaRPr sz="1600" dirty="0">
                        <a:latin typeface="Times New Roman"/>
                        <a:cs typeface="Times New Roman"/>
                      </a:endParaRPr>
                    </a:p>
                    <a:p>
                      <a:pPr marL="69850" marR="56515" algn="ctr">
                        <a:lnSpc>
                          <a:spcPct val="100000"/>
                        </a:lnSpc>
                        <a:spcBef>
                          <a:spcPts val="10"/>
                        </a:spcBef>
                        <a:tabLst>
                          <a:tab pos="770255" algn="l"/>
                        </a:tabLst>
                      </a:pPr>
                      <a:r>
                        <a:rPr sz="1600" dirty="0">
                          <a:latin typeface="Times New Roman"/>
                          <a:cs typeface="Times New Roman"/>
                        </a:rPr>
                        <a:t>pre</a:t>
                      </a:r>
                      <a:r>
                        <a:rPr sz="1600" spc="-15" dirty="0">
                          <a:latin typeface="Times New Roman"/>
                          <a:cs typeface="Times New Roman"/>
                        </a:rPr>
                        <a:t>g</a:t>
                      </a:r>
                      <a:r>
                        <a:rPr sz="1600" dirty="0">
                          <a:latin typeface="Times New Roman"/>
                          <a:cs typeface="Times New Roman"/>
                        </a:rPr>
                        <a:t>r</a:t>
                      </a:r>
                      <a:r>
                        <a:rPr sz="1600" spc="-10" dirty="0">
                          <a:latin typeface="Times New Roman"/>
                          <a:cs typeface="Times New Roman"/>
                        </a:rPr>
                        <a:t>a</a:t>
                      </a:r>
                      <a:r>
                        <a:rPr sz="1600" dirty="0">
                          <a:latin typeface="Times New Roman"/>
                          <a:cs typeface="Times New Roman"/>
                        </a:rPr>
                        <a:t>do	</a:t>
                      </a:r>
                      <a:r>
                        <a:rPr sz="1600" spc="-5" dirty="0">
                          <a:latin typeface="Times New Roman"/>
                          <a:cs typeface="Times New Roman"/>
                        </a:rPr>
                        <a:t>a</a:t>
                      </a:r>
                      <a:r>
                        <a:rPr sz="1600" dirty="0">
                          <a:latin typeface="Times New Roman"/>
                          <a:cs typeface="Times New Roman"/>
                        </a:rPr>
                        <a:t>dmitidos  </a:t>
                      </a:r>
                      <a:r>
                        <a:rPr sz="1600" spc="-5" dirty="0">
                          <a:latin typeface="Times New Roman"/>
                          <a:cs typeface="Times New Roman"/>
                        </a:rPr>
                        <a:t>programa.</a:t>
                      </a:r>
                      <a:endParaRPr sz="1600" dirty="0">
                        <a:latin typeface="Times New Roman"/>
                        <a:cs typeface="Times New Roman"/>
                      </a:endParaRPr>
                    </a:p>
                  </a:txBody>
                  <a:tcPr marL="0" marR="0" marT="0" marB="0" anchor="ctr">
                    <a:lnL w="6350">
                      <a:solidFill>
                        <a:srgbClr val="000000"/>
                      </a:solidFill>
                      <a:prstDash val="solid"/>
                    </a:lnL>
                    <a:lnT w="6350">
                      <a:solidFill>
                        <a:srgbClr val="000000"/>
                      </a:solidFill>
                      <a:prstDash val="solid"/>
                    </a:lnT>
                    <a:lnB w="6350">
                      <a:solidFill>
                        <a:srgbClr val="000000"/>
                      </a:solidFill>
                      <a:prstDash val="solid"/>
                    </a:lnB>
                    <a:solidFill>
                      <a:srgbClr val="F1F1F1"/>
                    </a:solidFill>
                  </a:tcPr>
                </a:tc>
                <a:tc>
                  <a:txBody>
                    <a:bodyPr/>
                    <a:lstStyle/>
                    <a:p>
                      <a:pPr marL="64135" algn="ctr">
                        <a:lnSpc>
                          <a:spcPct val="100000"/>
                        </a:lnSpc>
                      </a:pPr>
                      <a:r>
                        <a:rPr sz="1600" spc="-10" dirty="0">
                          <a:latin typeface="Times New Roman"/>
                          <a:cs typeface="Times New Roman"/>
                        </a:rPr>
                        <a:t>de</a:t>
                      </a:r>
                      <a:endParaRPr sz="1600" dirty="0">
                        <a:latin typeface="Times New Roman"/>
                        <a:cs typeface="Times New Roman"/>
                      </a:endParaRPr>
                    </a:p>
                    <a:p>
                      <a:pPr marL="95250" algn="ctr">
                        <a:lnSpc>
                          <a:spcPct val="100000"/>
                        </a:lnSpc>
                        <a:spcBef>
                          <a:spcPts val="635"/>
                        </a:spcBef>
                      </a:pPr>
                      <a:r>
                        <a:rPr sz="1600" dirty="0">
                          <a:latin typeface="Times New Roman"/>
                          <a:cs typeface="Times New Roman"/>
                        </a:rPr>
                        <a:t>al</a:t>
                      </a:r>
                    </a:p>
                  </a:txBody>
                  <a:tcPr marL="0" marR="0" marT="0" marB="0" anchor="ctr">
                    <a:lnR w="6350">
                      <a:solidFill>
                        <a:srgbClr val="000000"/>
                      </a:solidFill>
                      <a:prstDash val="soli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F1F1"/>
                    </a:solidFill>
                  </a:tcPr>
                </a:tc>
                <a:tc>
                  <a:txBody>
                    <a:bodyPr/>
                    <a:lstStyle/>
                    <a:p>
                      <a:pPr marL="67945" algn="ctr">
                        <a:lnSpc>
                          <a:spcPct val="100000"/>
                        </a:lnSpc>
                      </a:pPr>
                      <a:r>
                        <a:rPr sz="1600" spc="-5" dirty="0">
                          <a:latin typeface="Times New Roman"/>
                          <a:cs typeface="Times New Roman"/>
                        </a:rPr>
                        <a:t>Coordinador de</a:t>
                      </a:r>
                      <a:r>
                        <a:rPr sz="1600" spc="-10" dirty="0">
                          <a:latin typeface="Times New Roman"/>
                          <a:cs typeface="Times New Roman"/>
                        </a:rPr>
                        <a:t> </a:t>
                      </a:r>
                      <a:r>
                        <a:rPr sz="1600" dirty="0">
                          <a:latin typeface="Times New Roman"/>
                          <a:cs typeface="Times New Roman"/>
                        </a:rPr>
                        <a:t>Maestría.</a:t>
                      </a: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r h="2388201">
                <a:tc gridSpan="2">
                  <a:txBody>
                    <a:bodyPr/>
                    <a:lstStyle/>
                    <a:p>
                      <a:pPr marL="69850" algn="ctr">
                        <a:lnSpc>
                          <a:spcPct val="100000"/>
                        </a:lnSpc>
                      </a:pPr>
                      <a:r>
                        <a:rPr sz="1600" spc="-5" dirty="0">
                          <a:latin typeface="Times New Roman"/>
                          <a:cs typeface="Times New Roman"/>
                        </a:rPr>
                        <a:t>Apertura Doctorado</a:t>
                      </a:r>
                      <a:endParaRPr sz="160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hMerge="1">
                  <a:txBody>
                    <a:bodyPr/>
                    <a:lstStyle/>
                    <a:p>
                      <a:endParaRPr lang="es-CO"/>
                    </a:p>
                  </a:txBody>
                  <a:tcPr/>
                </a:tc>
                <a:tc>
                  <a:txBody>
                    <a:bodyPr/>
                    <a:lstStyle/>
                    <a:p>
                      <a:pPr marL="68580" algn="ctr">
                        <a:lnSpc>
                          <a:spcPct val="100000"/>
                        </a:lnSpc>
                        <a:tabLst>
                          <a:tab pos="701675" algn="l"/>
                        </a:tabLst>
                      </a:pPr>
                      <a:r>
                        <a:rPr sz="1600" spc="-5" dirty="0">
                          <a:latin typeface="Times New Roman"/>
                          <a:cs typeface="Times New Roman"/>
                        </a:rPr>
                        <a:t>Nueva	admisión</a:t>
                      </a:r>
                      <a:endParaRPr sz="1600">
                        <a:latin typeface="Times New Roman"/>
                        <a:cs typeface="Times New Roman"/>
                      </a:endParaRPr>
                    </a:p>
                    <a:p>
                      <a:pPr marL="68580" marR="106680" algn="ctr">
                        <a:lnSpc>
                          <a:spcPct val="100000"/>
                        </a:lnSpc>
                        <a:spcBef>
                          <a:spcPts val="160"/>
                        </a:spcBef>
                        <a:tabLst>
                          <a:tab pos="1006475" algn="l"/>
                        </a:tabLst>
                      </a:pPr>
                      <a:r>
                        <a:rPr sz="1600" spc="-5" dirty="0">
                          <a:latin typeface="Times New Roman"/>
                          <a:cs typeface="Times New Roman"/>
                        </a:rPr>
                        <a:t>e</a:t>
                      </a:r>
                      <a:r>
                        <a:rPr sz="1600" dirty="0">
                          <a:latin typeface="Times New Roman"/>
                          <a:cs typeface="Times New Roman"/>
                        </a:rPr>
                        <a:t>studi</a:t>
                      </a:r>
                      <a:r>
                        <a:rPr sz="1600" spc="-5" dirty="0">
                          <a:latin typeface="Times New Roman"/>
                          <a:cs typeface="Times New Roman"/>
                        </a:rPr>
                        <a:t>a</a:t>
                      </a:r>
                      <a:r>
                        <a:rPr sz="1600" dirty="0">
                          <a:latin typeface="Times New Roman"/>
                          <a:cs typeface="Times New Roman"/>
                        </a:rPr>
                        <a:t>ntes	p</a:t>
                      </a:r>
                      <a:r>
                        <a:rPr sz="1600" spc="-5" dirty="0">
                          <a:latin typeface="Times New Roman"/>
                          <a:cs typeface="Times New Roman"/>
                        </a:rPr>
                        <a:t>a</a:t>
                      </a:r>
                      <a:r>
                        <a:rPr sz="1600" dirty="0">
                          <a:latin typeface="Times New Roman"/>
                          <a:cs typeface="Times New Roman"/>
                        </a:rPr>
                        <a:t>ra  </a:t>
                      </a:r>
                      <a:r>
                        <a:rPr sz="1600" spc="-5" dirty="0">
                          <a:latin typeface="Times New Roman"/>
                          <a:cs typeface="Times New Roman"/>
                        </a:rPr>
                        <a:t>semestre</a:t>
                      </a:r>
                      <a:r>
                        <a:rPr sz="1600" spc="-20" dirty="0">
                          <a:latin typeface="Times New Roman"/>
                          <a:cs typeface="Times New Roman"/>
                        </a:rPr>
                        <a:t> </a:t>
                      </a:r>
                      <a:r>
                        <a:rPr sz="1600" spc="-5" dirty="0">
                          <a:latin typeface="Times New Roman"/>
                          <a:cs typeface="Times New Roman"/>
                        </a:rPr>
                        <a:t>2020-1.</a:t>
                      </a:r>
                      <a:endParaRPr sz="1600">
                        <a:latin typeface="Times New Roman"/>
                        <a:cs typeface="Times New Roman"/>
                      </a:endParaRPr>
                    </a:p>
                  </a:txBody>
                  <a:tcPr marL="0" marR="0" marT="0" marB="0" anchor="ctr">
                    <a:lnL w="6350">
                      <a:solidFill>
                        <a:srgbClr val="000000"/>
                      </a:solidFill>
                      <a:prstDash val="solid"/>
                    </a:lnL>
                    <a:lnT w="6350">
                      <a:solidFill>
                        <a:srgbClr val="000000"/>
                      </a:solidFill>
                      <a:prstDash val="solid"/>
                    </a:lnT>
                    <a:lnB w="6350">
                      <a:solidFill>
                        <a:srgbClr val="000000"/>
                      </a:solidFill>
                      <a:prstDash val="solid"/>
                    </a:lnB>
                    <a:solidFill>
                      <a:srgbClr val="F1F1F1"/>
                    </a:solidFill>
                  </a:tcPr>
                </a:tc>
                <a:tc>
                  <a:txBody>
                    <a:bodyPr/>
                    <a:lstStyle/>
                    <a:p>
                      <a:pPr marL="114300" algn="ctr">
                        <a:lnSpc>
                          <a:spcPct val="100000"/>
                        </a:lnSpc>
                      </a:pPr>
                      <a:r>
                        <a:rPr sz="1600" dirty="0">
                          <a:latin typeface="Times New Roman"/>
                          <a:cs typeface="Times New Roman"/>
                        </a:rPr>
                        <a:t>de</a:t>
                      </a:r>
                      <a:endParaRPr sz="1600">
                        <a:latin typeface="Times New Roman"/>
                        <a:cs typeface="Times New Roman"/>
                      </a:endParaRPr>
                    </a:p>
                    <a:p>
                      <a:pPr marL="147955" algn="ctr">
                        <a:lnSpc>
                          <a:spcPct val="100000"/>
                        </a:lnSpc>
                        <a:spcBef>
                          <a:spcPts val="625"/>
                        </a:spcBef>
                      </a:pPr>
                      <a:r>
                        <a:rPr sz="1600" dirty="0">
                          <a:latin typeface="Times New Roman"/>
                          <a:cs typeface="Times New Roman"/>
                        </a:rPr>
                        <a:t>el</a:t>
                      </a:r>
                      <a:endParaRPr sz="1600">
                        <a:latin typeface="Times New Roman"/>
                        <a:cs typeface="Times New Roman"/>
                      </a:endParaRPr>
                    </a:p>
                  </a:txBody>
                  <a:tcPr marL="0" marR="0" marT="0" marB="0" anchor="ctr">
                    <a:lnR w="6350">
                      <a:solidFill>
                        <a:srgbClr val="000000"/>
                      </a:solidFill>
                      <a:prstDash val="solid"/>
                    </a:lnR>
                    <a:lnT w="6350" cap="flat" cmpd="sng" algn="ctr">
                      <a:solidFill>
                        <a:srgbClr val="000000"/>
                      </a:solidFill>
                      <a:prstDash val="solid"/>
                      <a:round/>
                      <a:headEnd type="none" w="med" len="med"/>
                      <a:tailEnd type="none" w="med" len="med"/>
                    </a:lnT>
                    <a:lnB w="6350">
                      <a:solidFill>
                        <a:srgbClr val="000000"/>
                      </a:solidFill>
                      <a:prstDash val="solid"/>
                    </a:lnB>
                    <a:solidFill>
                      <a:srgbClr val="F1F1F1"/>
                    </a:solidFill>
                  </a:tcPr>
                </a:tc>
                <a:tc>
                  <a:txBody>
                    <a:bodyPr/>
                    <a:lstStyle/>
                    <a:p>
                      <a:pPr marL="67945" algn="ctr">
                        <a:lnSpc>
                          <a:spcPct val="100000"/>
                        </a:lnSpc>
                      </a:pPr>
                      <a:r>
                        <a:rPr sz="1600" spc="-5" dirty="0">
                          <a:latin typeface="Times New Roman"/>
                          <a:cs typeface="Times New Roman"/>
                        </a:rPr>
                        <a:t>Apertura </a:t>
                      </a:r>
                      <a:r>
                        <a:rPr sz="1600" spc="5" dirty="0">
                          <a:latin typeface="Times New Roman"/>
                          <a:cs typeface="Times New Roman"/>
                        </a:rPr>
                        <a:t>de </a:t>
                      </a:r>
                      <a:r>
                        <a:rPr sz="1600" spc="-5" dirty="0">
                          <a:latin typeface="Times New Roman"/>
                          <a:cs typeface="Times New Roman"/>
                        </a:rPr>
                        <a:t>las</a:t>
                      </a:r>
                      <a:r>
                        <a:rPr sz="1600" spc="-114" dirty="0">
                          <a:latin typeface="Times New Roman"/>
                          <a:cs typeface="Times New Roman"/>
                        </a:rPr>
                        <a:t> </a:t>
                      </a:r>
                      <a:r>
                        <a:rPr sz="1600" spc="-5" dirty="0">
                          <a:latin typeface="Times New Roman"/>
                          <a:cs typeface="Times New Roman"/>
                        </a:rPr>
                        <a:t>líneas</a:t>
                      </a:r>
                      <a:endParaRPr sz="1600">
                        <a:latin typeface="Times New Roman"/>
                        <a:cs typeface="Times New Roman"/>
                      </a:endParaRPr>
                    </a:p>
                    <a:p>
                      <a:pPr marL="67945" algn="ctr">
                        <a:lnSpc>
                          <a:spcPct val="100000"/>
                        </a:lnSpc>
                        <a:spcBef>
                          <a:spcPts val="625"/>
                        </a:spcBef>
                      </a:pPr>
                      <a:r>
                        <a:rPr sz="1600" dirty="0">
                          <a:latin typeface="Times New Roman"/>
                          <a:cs typeface="Times New Roman"/>
                        </a:rPr>
                        <a:t>de</a:t>
                      </a:r>
                      <a:r>
                        <a:rPr sz="1600" spc="-10" dirty="0">
                          <a:latin typeface="Times New Roman"/>
                          <a:cs typeface="Times New Roman"/>
                        </a:rPr>
                        <a:t> </a:t>
                      </a:r>
                      <a:r>
                        <a:rPr sz="1600" spc="-5" dirty="0">
                          <a:latin typeface="Times New Roman"/>
                          <a:cs typeface="Times New Roman"/>
                        </a:rPr>
                        <a:t>investigación:</a:t>
                      </a:r>
                      <a:endParaRPr sz="1600">
                        <a:latin typeface="Times New Roman"/>
                        <a:cs typeface="Times New Roman"/>
                      </a:endParaRPr>
                    </a:p>
                    <a:p>
                      <a:pPr marL="67945" algn="ctr">
                        <a:lnSpc>
                          <a:spcPct val="100000"/>
                        </a:lnSpc>
                        <a:spcBef>
                          <a:spcPts val="635"/>
                        </a:spcBef>
                      </a:pPr>
                      <a:r>
                        <a:rPr sz="1600" spc="-5" dirty="0">
                          <a:latin typeface="Times New Roman"/>
                          <a:cs typeface="Times New Roman"/>
                        </a:rPr>
                        <a:t>-Ética </a:t>
                      </a:r>
                      <a:r>
                        <a:rPr sz="1600" dirty="0">
                          <a:latin typeface="Times New Roman"/>
                          <a:cs typeface="Times New Roman"/>
                        </a:rPr>
                        <a:t>y</a:t>
                      </a:r>
                      <a:r>
                        <a:rPr sz="1600" spc="-15" dirty="0">
                          <a:latin typeface="Times New Roman"/>
                          <a:cs typeface="Times New Roman"/>
                        </a:rPr>
                        <a:t> </a:t>
                      </a:r>
                      <a:r>
                        <a:rPr sz="1600" spc="-5" dirty="0">
                          <a:latin typeface="Times New Roman"/>
                          <a:cs typeface="Times New Roman"/>
                        </a:rPr>
                        <a:t>Política</a:t>
                      </a:r>
                      <a:endParaRPr sz="1600">
                        <a:latin typeface="Times New Roman"/>
                        <a:cs typeface="Times New Roman"/>
                      </a:endParaRPr>
                    </a:p>
                    <a:p>
                      <a:pPr marL="67945" algn="ctr">
                        <a:lnSpc>
                          <a:spcPct val="100000"/>
                        </a:lnSpc>
                        <a:spcBef>
                          <a:spcPts val="625"/>
                        </a:spcBef>
                      </a:pPr>
                      <a:r>
                        <a:rPr sz="1600" spc="-5" dirty="0">
                          <a:latin typeface="Times New Roman"/>
                          <a:cs typeface="Times New Roman"/>
                        </a:rPr>
                        <a:t>-Estética,</a:t>
                      </a:r>
                      <a:endParaRPr sz="1600">
                        <a:latin typeface="Times New Roman"/>
                        <a:cs typeface="Times New Roman"/>
                      </a:endParaRPr>
                    </a:p>
                    <a:p>
                      <a:pPr marL="67945" marR="58419" algn="ctr">
                        <a:lnSpc>
                          <a:spcPct val="100000"/>
                        </a:lnSpc>
                        <a:spcBef>
                          <a:spcPts val="10"/>
                        </a:spcBef>
                        <a:tabLst>
                          <a:tab pos="1385570" algn="l"/>
                        </a:tabLst>
                      </a:pPr>
                      <a:r>
                        <a:rPr sz="1600" dirty="0">
                          <a:latin typeface="Times New Roman"/>
                          <a:cs typeface="Times New Roman"/>
                        </a:rPr>
                        <a:t>H</a:t>
                      </a:r>
                      <a:r>
                        <a:rPr sz="1600" spc="-10" dirty="0">
                          <a:latin typeface="Times New Roman"/>
                          <a:cs typeface="Times New Roman"/>
                        </a:rPr>
                        <a:t>e</a:t>
                      </a:r>
                      <a:r>
                        <a:rPr sz="1600" dirty="0">
                          <a:latin typeface="Times New Roman"/>
                          <a:cs typeface="Times New Roman"/>
                        </a:rPr>
                        <a:t>rm</a:t>
                      </a:r>
                      <a:r>
                        <a:rPr sz="1600" spc="-10" dirty="0">
                          <a:latin typeface="Times New Roman"/>
                          <a:cs typeface="Times New Roman"/>
                        </a:rPr>
                        <a:t>e</a:t>
                      </a:r>
                      <a:r>
                        <a:rPr sz="1600" dirty="0">
                          <a:latin typeface="Times New Roman"/>
                          <a:cs typeface="Times New Roman"/>
                        </a:rPr>
                        <a:t>n</a:t>
                      </a:r>
                      <a:r>
                        <a:rPr sz="1600" spc="-5" dirty="0">
                          <a:latin typeface="Times New Roman"/>
                          <a:cs typeface="Times New Roman"/>
                        </a:rPr>
                        <a:t>é</a:t>
                      </a:r>
                      <a:r>
                        <a:rPr sz="1600" dirty="0">
                          <a:latin typeface="Times New Roman"/>
                          <a:cs typeface="Times New Roman"/>
                        </a:rPr>
                        <a:t>uti</a:t>
                      </a:r>
                      <a:r>
                        <a:rPr sz="1600" spc="5" dirty="0">
                          <a:latin typeface="Times New Roman"/>
                          <a:cs typeface="Times New Roman"/>
                        </a:rPr>
                        <a:t>c</a:t>
                      </a:r>
                      <a:r>
                        <a:rPr sz="1600" dirty="0">
                          <a:latin typeface="Times New Roman"/>
                          <a:cs typeface="Times New Roman"/>
                        </a:rPr>
                        <a:t>a	y  </a:t>
                      </a:r>
                      <a:r>
                        <a:rPr sz="1600" spc="-5" dirty="0">
                          <a:latin typeface="Times New Roman"/>
                          <a:cs typeface="Times New Roman"/>
                        </a:rPr>
                        <a:t>fenomenología</a:t>
                      </a:r>
                      <a:endParaRPr sz="1600">
                        <a:latin typeface="Times New Roman"/>
                        <a:cs typeface="Times New Roman"/>
                      </a:endParaRPr>
                    </a:p>
                    <a:p>
                      <a:pPr marL="67945" marR="61594" algn="ctr">
                        <a:lnSpc>
                          <a:spcPct val="100000"/>
                        </a:lnSpc>
                        <a:spcBef>
                          <a:spcPts val="15"/>
                        </a:spcBef>
                        <a:tabLst>
                          <a:tab pos="263525" algn="l"/>
                          <a:tab pos="1059815" algn="l"/>
                          <a:tab pos="1349375" algn="l"/>
                        </a:tabLst>
                      </a:pPr>
                      <a:r>
                        <a:rPr sz="1600" dirty="0">
                          <a:latin typeface="Times New Roman"/>
                          <a:cs typeface="Times New Roman"/>
                        </a:rPr>
                        <a:t>-	Ens</a:t>
                      </a:r>
                      <a:r>
                        <a:rPr sz="1600" spc="-5" dirty="0">
                          <a:latin typeface="Times New Roman"/>
                          <a:cs typeface="Times New Roman"/>
                        </a:rPr>
                        <a:t>e</a:t>
                      </a:r>
                      <a:r>
                        <a:rPr sz="1600" spc="10" dirty="0">
                          <a:latin typeface="Times New Roman"/>
                          <a:cs typeface="Times New Roman"/>
                        </a:rPr>
                        <a:t>ñ</a:t>
                      </a:r>
                      <a:r>
                        <a:rPr sz="1600" spc="-5" dirty="0">
                          <a:latin typeface="Times New Roman"/>
                          <a:cs typeface="Times New Roman"/>
                        </a:rPr>
                        <a:t>a</a:t>
                      </a:r>
                      <a:r>
                        <a:rPr sz="1600" dirty="0">
                          <a:latin typeface="Times New Roman"/>
                          <a:cs typeface="Times New Roman"/>
                        </a:rPr>
                        <a:t>n</a:t>
                      </a:r>
                      <a:r>
                        <a:rPr sz="1600" spc="5" dirty="0">
                          <a:latin typeface="Times New Roman"/>
                          <a:cs typeface="Times New Roman"/>
                        </a:rPr>
                        <a:t>z</a:t>
                      </a:r>
                      <a:r>
                        <a:rPr sz="1600" dirty="0">
                          <a:latin typeface="Times New Roman"/>
                          <a:cs typeface="Times New Roman"/>
                        </a:rPr>
                        <a:t>a	de	la  </a:t>
                      </a:r>
                      <a:r>
                        <a:rPr sz="1600" spc="-5" dirty="0">
                          <a:latin typeface="Times New Roman"/>
                          <a:cs typeface="Times New Roman"/>
                        </a:rPr>
                        <a:t>Filosofía</a:t>
                      </a:r>
                      <a:endParaRPr sz="160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gridSpan="2">
                  <a:txBody>
                    <a:bodyPr/>
                    <a:lstStyle/>
                    <a:p>
                      <a:pPr marL="69850" algn="ctr">
                        <a:lnSpc>
                          <a:spcPct val="100000"/>
                        </a:lnSpc>
                      </a:pPr>
                      <a:r>
                        <a:rPr sz="1600" dirty="0">
                          <a:latin typeface="Times New Roman"/>
                          <a:cs typeface="Times New Roman"/>
                        </a:rPr>
                        <a:t>10 </a:t>
                      </a:r>
                      <a:r>
                        <a:rPr sz="1600" spc="-5" dirty="0">
                          <a:latin typeface="Times New Roman"/>
                          <a:cs typeface="Times New Roman"/>
                        </a:rPr>
                        <a:t>estudiantes</a:t>
                      </a:r>
                      <a:r>
                        <a:rPr sz="1600" spc="204" dirty="0">
                          <a:latin typeface="Times New Roman"/>
                          <a:cs typeface="Times New Roman"/>
                        </a:rPr>
                        <a:t> </a:t>
                      </a:r>
                      <a:r>
                        <a:rPr sz="1600" spc="-5" dirty="0">
                          <a:latin typeface="Times New Roman"/>
                          <a:cs typeface="Times New Roman"/>
                        </a:rPr>
                        <a:t>admitidos</a:t>
                      </a:r>
                      <a:endParaRPr sz="1600" dirty="0">
                        <a:latin typeface="Times New Roman"/>
                        <a:cs typeface="Times New Roman"/>
                      </a:endParaRPr>
                    </a:p>
                    <a:p>
                      <a:pPr marL="69850" algn="ctr">
                        <a:lnSpc>
                          <a:spcPct val="100000"/>
                        </a:lnSpc>
                        <a:spcBef>
                          <a:spcPts val="625"/>
                        </a:spcBef>
                      </a:pPr>
                      <a:r>
                        <a:rPr sz="1600" spc="-5" dirty="0">
                          <a:latin typeface="Times New Roman"/>
                          <a:cs typeface="Times New Roman"/>
                        </a:rPr>
                        <a:t>al programa.</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hMerge="1">
                  <a:txBody>
                    <a:bodyPr/>
                    <a:lstStyle/>
                    <a:p>
                      <a:endParaRPr lang="es-CO"/>
                    </a:p>
                  </a:txBody>
                  <a:tcPr/>
                </a:tc>
                <a:tc>
                  <a:txBody>
                    <a:bodyPr/>
                    <a:lstStyle/>
                    <a:p>
                      <a:pPr algn="ctr">
                        <a:lnSpc>
                          <a:spcPct val="100000"/>
                        </a:lnSpc>
                      </a:pP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2837688"/>
            <a:ext cx="10058400" cy="2394585"/>
          </a:xfrm>
          <a:custGeom>
            <a:avLst/>
            <a:gdLst/>
            <a:ahLst/>
            <a:cxnLst/>
            <a:rect l="l" t="t" r="r" b="b"/>
            <a:pathLst>
              <a:path w="10058400" h="2394585">
                <a:moveTo>
                  <a:pt x="0" y="2394077"/>
                </a:moveTo>
                <a:lnTo>
                  <a:pt x="10058400" y="2394077"/>
                </a:lnTo>
                <a:lnTo>
                  <a:pt x="10058400" y="0"/>
                </a:lnTo>
                <a:lnTo>
                  <a:pt x="0" y="0"/>
                </a:lnTo>
                <a:lnTo>
                  <a:pt x="0" y="2394077"/>
                </a:lnTo>
                <a:close/>
              </a:path>
            </a:pathLst>
          </a:custGeom>
          <a:solidFill>
            <a:srgbClr val="2E663B"/>
          </a:solidFill>
        </p:spPr>
        <p:txBody>
          <a:bodyPr wrap="square" lIns="0" tIns="0" rIns="0" bIns="0" rtlCol="0"/>
          <a:lstStyle/>
          <a:p>
            <a:endParaRPr/>
          </a:p>
        </p:txBody>
      </p:sp>
      <p:sp>
        <p:nvSpPr>
          <p:cNvPr id="3" name="object 3"/>
          <p:cNvSpPr txBox="1">
            <a:spLocks noGrp="1"/>
          </p:cNvSpPr>
          <p:nvPr>
            <p:ph type="title"/>
          </p:nvPr>
        </p:nvSpPr>
        <p:spPr>
          <a:xfrm>
            <a:off x="0" y="3073730"/>
            <a:ext cx="10058400" cy="1213153"/>
          </a:xfrm>
          <a:prstGeom prst="rect">
            <a:avLst/>
          </a:prstGeom>
        </p:spPr>
        <p:txBody>
          <a:bodyPr vert="horz" wrap="square" lIns="0" tIns="12700" rIns="0" bIns="0" rtlCol="0">
            <a:spAutoFit/>
          </a:bodyPr>
          <a:lstStyle/>
          <a:p>
            <a:pPr marL="12700" algn="ctr">
              <a:lnSpc>
                <a:spcPct val="100000"/>
              </a:lnSpc>
              <a:spcBef>
                <a:spcPts val="100"/>
              </a:spcBef>
            </a:pPr>
            <a:r>
              <a:rPr dirty="0">
                <a:latin typeface="Carlito"/>
              </a:rPr>
              <a:t>Extensión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86460" y="1310385"/>
            <a:ext cx="6657340" cy="382156"/>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000000"/>
                </a:solidFill>
              </a:rPr>
              <a:t>(</a:t>
            </a:r>
            <a:r>
              <a:rPr sz="2400" spc="-5" dirty="0" err="1" smtClean="0">
                <a:solidFill>
                  <a:srgbClr val="000000"/>
                </a:solidFill>
              </a:rPr>
              <a:t>Coordina</a:t>
            </a:r>
            <a:r>
              <a:rPr lang="es-CO" sz="2400" spc="-5" dirty="0" smtClean="0">
                <a:solidFill>
                  <a:srgbClr val="000000"/>
                </a:solidFill>
              </a:rPr>
              <a:t>dora:</a:t>
            </a:r>
            <a:r>
              <a:rPr sz="2400" spc="-5" dirty="0" smtClean="0">
                <a:solidFill>
                  <a:srgbClr val="000000"/>
                </a:solidFill>
              </a:rPr>
              <a:t> </a:t>
            </a:r>
            <a:r>
              <a:rPr sz="2400" dirty="0">
                <a:solidFill>
                  <a:srgbClr val="000000"/>
                </a:solidFill>
              </a:rPr>
              <a:t>Lily </a:t>
            </a:r>
            <a:r>
              <a:rPr sz="2400" spc="-5" dirty="0" err="1" smtClean="0">
                <a:solidFill>
                  <a:srgbClr val="000000"/>
                </a:solidFill>
              </a:rPr>
              <a:t>García</a:t>
            </a:r>
            <a:r>
              <a:rPr lang="es-CO" sz="2400" spc="-10" dirty="0">
                <a:solidFill>
                  <a:srgbClr val="000000"/>
                </a:solidFill>
              </a:rPr>
              <a:t> </a:t>
            </a:r>
            <a:r>
              <a:rPr sz="2400" spc="-5" dirty="0" err="1" smtClean="0">
                <a:solidFill>
                  <a:srgbClr val="000000"/>
                </a:solidFill>
              </a:rPr>
              <a:t>Vásquez</a:t>
            </a:r>
            <a:r>
              <a:rPr sz="2400" spc="-5" dirty="0">
                <a:solidFill>
                  <a:srgbClr val="000000"/>
                </a:solidFill>
              </a:rPr>
              <a:t>)</a:t>
            </a:r>
            <a:endParaRPr sz="2400" dirty="0"/>
          </a:p>
        </p:txBody>
      </p:sp>
      <p:graphicFrame>
        <p:nvGraphicFramePr>
          <p:cNvPr id="3" name="object 3"/>
          <p:cNvGraphicFramePr>
            <a:graphicFrameLocks noGrp="1"/>
          </p:cNvGraphicFramePr>
          <p:nvPr>
            <p:extLst>
              <p:ext uri="{D42A27DB-BD31-4B8C-83A1-F6EECF244321}">
                <p14:modId xmlns:p14="http://schemas.microsoft.com/office/powerpoint/2010/main" val="2875133551"/>
              </p:ext>
            </p:extLst>
          </p:nvPr>
        </p:nvGraphicFramePr>
        <p:xfrm>
          <a:off x="457200" y="1905000"/>
          <a:ext cx="9144000" cy="5175631"/>
        </p:xfrm>
        <a:graphic>
          <a:graphicData uri="http://schemas.openxmlformats.org/drawingml/2006/table">
            <a:tbl>
              <a:tblPr firstRow="1" bandRow="1">
                <a:tableStyleId>{2D5ABB26-0587-4C30-8999-92F81FD0307C}</a:tableStyleId>
              </a:tblPr>
              <a:tblGrid>
                <a:gridCol w="1937036"/>
                <a:gridCol w="1558281"/>
                <a:gridCol w="1762483"/>
                <a:gridCol w="1600200"/>
                <a:gridCol w="2286000"/>
              </a:tblGrid>
              <a:tr h="1158621">
                <a:tc>
                  <a:txBody>
                    <a:bodyPr/>
                    <a:lstStyle/>
                    <a:p>
                      <a:pPr marL="69850">
                        <a:lnSpc>
                          <a:spcPts val="1380"/>
                        </a:lnSpc>
                      </a:pPr>
                      <a:endParaRPr lang="es-CO" sz="1600" b="1" spc="-5" dirty="0" smtClean="0">
                        <a:latin typeface="Times New Roman"/>
                        <a:cs typeface="Times New Roman"/>
                      </a:endParaRPr>
                    </a:p>
                    <a:p>
                      <a:pPr marL="69850">
                        <a:lnSpc>
                          <a:spcPts val="1380"/>
                        </a:lnSpc>
                      </a:pPr>
                      <a:r>
                        <a:rPr sz="1600" b="1" spc="-5" dirty="0" smtClean="0">
                          <a:latin typeface="Times New Roman"/>
                          <a:cs typeface="Times New Roman"/>
                        </a:rPr>
                        <a:t>DENOMINACIÓN</a:t>
                      </a:r>
                      <a:endParaRPr sz="1600" dirty="0">
                        <a:latin typeface="Times New Roman"/>
                        <a:cs typeface="Times New Roman"/>
                      </a:endParaRPr>
                    </a:p>
                    <a:p>
                      <a:pPr marL="69850">
                        <a:lnSpc>
                          <a:spcPct val="100000"/>
                        </a:lnSpc>
                        <a:spcBef>
                          <a:spcPts val="620"/>
                        </a:spcBef>
                      </a:pPr>
                      <a:r>
                        <a:rPr sz="1600" b="1" spc="-5" dirty="0">
                          <a:latin typeface="Times New Roman"/>
                          <a:cs typeface="Times New Roman"/>
                        </a:rPr>
                        <a:t>DEL</a:t>
                      </a:r>
                      <a:r>
                        <a:rPr sz="1600" b="1" spc="-10" dirty="0">
                          <a:latin typeface="Times New Roman"/>
                          <a:cs typeface="Times New Roman"/>
                        </a:rPr>
                        <a:t> </a:t>
                      </a:r>
                      <a:r>
                        <a:rPr sz="1600" b="1" spc="-5" dirty="0">
                          <a:latin typeface="Times New Roman"/>
                          <a:cs typeface="Times New Roman"/>
                        </a:rPr>
                        <a:t>APORTE</a:t>
                      </a:r>
                      <a:endParaRPr sz="16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8580">
                        <a:lnSpc>
                          <a:spcPts val="1380"/>
                        </a:lnSpc>
                      </a:pPr>
                      <a:endParaRPr lang="es-CO" sz="1600" b="1" spc="-5" dirty="0" smtClean="0">
                        <a:latin typeface="Times New Roman"/>
                        <a:cs typeface="Times New Roman"/>
                      </a:endParaRPr>
                    </a:p>
                    <a:p>
                      <a:pPr marL="68580">
                        <a:lnSpc>
                          <a:spcPts val="1380"/>
                        </a:lnSpc>
                      </a:pPr>
                      <a:r>
                        <a:rPr sz="1600" b="1" spc="-5" dirty="0" err="1" smtClean="0">
                          <a:latin typeface="Times New Roman"/>
                          <a:cs typeface="Times New Roman"/>
                        </a:rPr>
                        <a:t>Producto</a:t>
                      </a:r>
                      <a:r>
                        <a:rPr sz="1600" b="1" spc="-5" dirty="0" smtClean="0">
                          <a:latin typeface="Times New Roman"/>
                          <a:cs typeface="Times New Roman"/>
                        </a:rPr>
                        <a:t> </a:t>
                      </a:r>
                      <a:r>
                        <a:rPr sz="1600" b="1" dirty="0">
                          <a:latin typeface="Times New Roman"/>
                          <a:cs typeface="Times New Roman"/>
                        </a:rPr>
                        <a:t>o</a:t>
                      </a:r>
                      <a:r>
                        <a:rPr sz="1600" b="1" spc="50" dirty="0">
                          <a:latin typeface="Times New Roman"/>
                          <a:cs typeface="Times New Roman"/>
                        </a:rPr>
                        <a:t> </a:t>
                      </a:r>
                      <a:r>
                        <a:rPr sz="1600" b="1" dirty="0">
                          <a:latin typeface="Times New Roman"/>
                          <a:cs typeface="Times New Roman"/>
                        </a:rPr>
                        <a:t>servicio</a:t>
                      </a:r>
                      <a:endParaRPr sz="1600" dirty="0">
                        <a:latin typeface="Times New Roman"/>
                        <a:cs typeface="Times New Roman"/>
                      </a:endParaRPr>
                    </a:p>
                    <a:p>
                      <a:pPr marL="68580">
                        <a:lnSpc>
                          <a:spcPct val="100000"/>
                        </a:lnSpc>
                        <a:spcBef>
                          <a:spcPts val="620"/>
                        </a:spcBef>
                      </a:pPr>
                      <a:r>
                        <a:rPr sz="1600" b="1" spc="-5" dirty="0">
                          <a:latin typeface="Times New Roman"/>
                          <a:cs typeface="Times New Roman"/>
                        </a:rPr>
                        <a:t>generado</a:t>
                      </a:r>
                      <a:endParaRPr sz="16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7945">
                        <a:lnSpc>
                          <a:spcPts val="1380"/>
                        </a:lnSpc>
                        <a:tabLst>
                          <a:tab pos="934719" algn="l"/>
                        </a:tabLst>
                      </a:pPr>
                      <a:endParaRPr lang="es-CO" sz="1600" b="1" spc="-5" dirty="0" smtClean="0">
                        <a:latin typeface="Times New Roman"/>
                        <a:cs typeface="Times New Roman"/>
                      </a:endParaRPr>
                    </a:p>
                    <a:p>
                      <a:pPr marL="67945">
                        <a:lnSpc>
                          <a:spcPts val="1380"/>
                        </a:lnSpc>
                        <a:tabLst>
                          <a:tab pos="934719" algn="l"/>
                        </a:tabLst>
                      </a:pPr>
                      <a:r>
                        <a:rPr sz="1600" b="1" spc="-5" dirty="0" err="1" smtClean="0">
                          <a:latin typeface="Times New Roman"/>
                          <a:cs typeface="Times New Roman"/>
                        </a:rPr>
                        <a:t>Resultados</a:t>
                      </a:r>
                      <a:r>
                        <a:rPr sz="1600" b="1" spc="-5" dirty="0">
                          <a:latin typeface="Times New Roman"/>
                          <a:cs typeface="Times New Roman"/>
                        </a:rPr>
                        <a:t>	</a:t>
                      </a:r>
                      <a:r>
                        <a:rPr sz="1600" b="1" dirty="0">
                          <a:latin typeface="Times New Roman"/>
                          <a:cs typeface="Times New Roman"/>
                        </a:rPr>
                        <a:t>y</a:t>
                      </a:r>
                      <a:endParaRPr sz="1600" dirty="0">
                        <a:latin typeface="Times New Roman"/>
                        <a:cs typeface="Times New Roman"/>
                      </a:endParaRPr>
                    </a:p>
                    <a:p>
                      <a:pPr marL="67945">
                        <a:lnSpc>
                          <a:spcPct val="100000"/>
                        </a:lnSpc>
                        <a:spcBef>
                          <a:spcPts val="620"/>
                        </a:spcBef>
                      </a:pPr>
                      <a:r>
                        <a:rPr sz="1600" b="1" spc="-5" dirty="0">
                          <a:latin typeface="Times New Roman"/>
                          <a:cs typeface="Times New Roman"/>
                        </a:rPr>
                        <a:t>efectos</a:t>
                      </a:r>
                      <a:endParaRPr sz="1600" dirty="0">
                        <a:latin typeface="Times New Roman"/>
                        <a:cs typeface="Times New Roman"/>
                      </a:endParaRPr>
                    </a:p>
                    <a:p>
                      <a:pPr marL="67945" marR="63500">
                        <a:lnSpc>
                          <a:spcPct val="143300"/>
                        </a:lnSpc>
                        <a:spcBef>
                          <a:spcPts val="20"/>
                        </a:spcBef>
                      </a:pPr>
                      <a:r>
                        <a:rPr sz="1600" b="1" spc="-5" dirty="0">
                          <a:latin typeface="Times New Roman"/>
                          <a:cs typeface="Times New Roman"/>
                        </a:rPr>
                        <a:t>(impactos) en  </a:t>
                      </a:r>
                      <a:r>
                        <a:rPr sz="1600" b="1" dirty="0">
                          <a:latin typeface="Times New Roman"/>
                          <a:cs typeface="Times New Roman"/>
                        </a:rPr>
                        <a:t>la</a:t>
                      </a:r>
                      <a:r>
                        <a:rPr sz="1600" b="1" spc="-15" dirty="0">
                          <a:latin typeface="Times New Roman"/>
                          <a:cs typeface="Times New Roman"/>
                        </a:rPr>
                        <a:t> </a:t>
                      </a:r>
                      <a:r>
                        <a:rPr sz="1600" b="1" spc="-5" dirty="0">
                          <a:latin typeface="Times New Roman"/>
                          <a:cs typeface="Times New Roman"/>
                        </a:rPr>
                        <a:t>sociedad.</a:t>
                      </a:r>
                      <a:endParaRPr sz="16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7945">
                        <a:lnSpc>
                          <a:spcPts val="1380"/>
                        </a:lnSpc>
                      </a:pPr>
                      <a:endParaRPr lang="es-CO" sz="1600" b="1" spc="-5" dirty="0" smtClean="0">
                        <a:latin typeface="Times New Roman"/>
                        <a:cs typeface="Times New Roman"/>
                      </a:endParaRPr>
                    </a:p>
                    <a:p>
                      <a:pPr marL="67945">
                        <a:lnSpc>
                          <a:spcPts val="1380"/>
                        </a:lnSpc>
                      </a:pPr>
                      <a:r>
                        <a:rPr sz="1600" b="1" spc="-5" dirty="0" err="1" smtClean="0">
                          <a:latin typeface="Times New Roman"/>
                          <a:cs typeface="Times New Roman"/>
                        </a:rPr>
                        <a:t>Población</a:t>
                      </a:r>
                      <a:endParaRPr sz="1600" dirty="0">
                        <a:latin typeface="Times New Roman"/>
                        <a:cs typeface="Times New Roman"/>
                      </a:endParaRPr>
                    </a:p>
                    <a:p>
                      <a:pPr marL="67945">
                        <a:lnSpc>
                          <a:spcPct val="100000"/>
                        </a:lnSpc>
                        <a:spcBef>
                          <a:spcPts val="620"/>
                        </a:spcBef>
                      </a:pPr>
                      <a:r>
                        <a:rPr sz="1600" b="1" spc="-5" dirty="0">
                          <a:latin typeface="Times New Roman"/>
                          <a:cs typeface="Times New Roman"/>
                        </a:rPr>
                        <a:t>beneficiada</a:t>
                      </a:r>
                      <a:endParaRPr sz="16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8580">
                        <a:lnSpc>
                          <a:spcPts val="1380"/>
                        </a:lnSpc>
                      </a:pPr>
                      <a:endParaRPr lang="es-CO" sz="1600" b="1" spc="-5" dirty="0" smtClean="0">
                        <a:latin typeface="Times New Roman"/>
                        <a:cs typeface="Times New Roman"/>
                      </a:endParaRPr>
                    </a:p>
                    <a:p>
                      <a:pPr marL="68580">
                        <a:lnSpc>
                          <a:spcPts val="1380"/>
                        </a:lnSpc>
                      </a:pPr>
                      <a:r>
                        <a:rPr sz="1600" b="1" spc="-5" dirty="0" err="1" smtClean="0">
                          <a:latin typeface="Times New Roman"/>
                          <a:cs typeface="Times New Roman"/>
                        </a:rPr>
                        <a:t>Cooperantes</a:t>
                      </a:r>
                      <a:r>
                        <a:rPr sz="1600" b="1" spc="-5" dirty="0">
                          <a:latin typeface="Times New Roman"/>
                          <a:cs typeface="Times New Roman"/>
                        </a:rPr>
                        <a:t>:</a:t>
                      </a:r>
                      <a:endParaRPr sz="16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r>
              <a:tr h="3365576">
                <a:tc>
                  <a:txBody>
                    <a:bodyPr/>
                    <a:lstStyle/>
                    <a:p>
                      <a:pPr marL="69850">
                        <a:lnSpc>
                          <a:spcPts val="1355"/>
                        </a:lnSpc>
                      </a:pPr>
                      <a:r>
                        <a:rPr sz="1600" spc="-5" dirty="0">
                          <a:latin typeface="Times New Roman"/>
                          <a:cs typeface="Times New Roman"/>
                        </a:rPr>
                        <a:t>Leer el </a:t>
                      </a:r>
                      <a:r>
                        <a:rPr sz="1600" dirty="0">
                          <a:latin typeface="Times New Roman"/>
                          <a:cs typeface="Times New Roman"/>
                        </a:rPr>
                        <a:t>cine-</a:t>
                      </a:r>
                      <a:r>
                        <a:rPr sz="1600" spc="40" dirty="0">
                          <a:latin typeface="Times New Roman"/>
                          <a:cs typeface="Times New Roman"/>
                        </a:rPr>
                        <a:t> </a:t>
                      </a:r>
                      <a:r>
                        <a:rPr sz="1600" spc="-5" dirty="0">
                          <a:latin typeface="Times New Roman"/>
                          <a:cs typeface="Times New Roman"/>
                        </a:rPr>
                        <a:t>(2019-</a:t>
                      </a:r>
                      <a:endParaRPr sz="1600" dirty="0">
                        <a:latin typeface="Times New Roman"/>
                        <a:cs typeface="Times New Roman"/>
                      </a:endParaRPr>
                    </a:p>
                    <a:p>
                      <a:pPr marL="69850">
                        <a:lnSpc>
                          <a:spcPct val="100000"/>
                        </a:lnSpc>
                        <a:spcBef>
                          <a:spcPts val="635"/>
                        </a:spcBef>
                      </a:pPr>
                      <a:r>
                        <a:rPr sz="1600" dirty="0">
                          <a:latin typeface="Times New Roman"/>
                          <a:cs typeface="Times New Roman"/>
                        </a:rPr>
                        <a:t>1).</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8580" algn="just">
                        <a:lnSpc>
                          <a:spcPts val="1355"/>
                        </a:lnSpc>
                      </a:pPr>
                      <a:r>
                        <a:rPr sz="1600" dirty="0">
                          <a:latin typeface="Times New Roman"/>
                          <a:cs typeface="Times New Roman"/>
                        </a:rPr>
                        <a:t>Cine</a:t>
                      </a:r>
                      <a:r>
                        <a:rPr sz="1600" spc="-5" dirty="0">
                          <a:latin typeface="Times New Roman"/>
                          <a:cs typeface="Times New Roman"/>
                        </a:rPr>
                        <a:t> club.</a:t>
                      </a:r>
                      <a:endParaRPr sz="1600" dirty="0">
                        <a:latin typeface="Times New Roman"/>
                        <a:cs typeface="Times New Roman"/>
                      </a:endParaRPr>
                    </a:p>
                    <a:p>
                      <a:pPr>
                        <a:lnSpc>
                          <a:spcPct val="100000"/>
                        </a:lnSpc>
                      </a:pPr>
                      <a:endParaRPr sz="1600" dirty="0">
                        <a:latin typeface="Times New Roman"/>
                        <a:cs typeface="Times New Roman"/>
                      </a:endParaRPr>
                    </a:p>
                    <a:p>
                      <a:pPr>
                        <a:lnSpc>
                          <a:spcPct val="100000"/>
                        </a:lnSpc>
                      </a:pPr>
                      <a:endParaRPr sz="1600" dirty="0">
                        <a:latin typeface="Times New Roman"/>
                        <a:cs typeface="Times New Roman"/>
                      </a:endParaRPr>
                    </a:p>
                    <a:p>
                      <a:pPr marL="68580" marR="62865" algn="just">
                        <a:lnSpc>
                          <a:spcPct val="143500"/>
                        </a:lnSpc>
                      </a:pPr>
                      <a:r>
                        <a:rPr sz="1600" spc="-5" dirty="0">
                          <a:latin typeface="Times New Roman"/>
                          <a:cs typeface="Times New Roman"/>
                        </a:rPr>
                        <a:t>Tema: </a:t>
                      </a:r>
                      <a:r>
                        <a:rPr sz="1600" i="1" spc="-5" dirty="0">
                          <a:latin typeface="Times New Roman"/>
                          <a:cs typeface="Times New Roman"/>
                        </a:rPr>
                        <a:t>Memorias en  conflicto</a:t>
                      </a:r>
                      <a:r>
                        <a:rPr sz="1600" spc="-5" dirty="0">
                          <a:latin typeface="Times New Roman"/>
                          <a:cs typeface="Times New Roman"/>
                        </a:rPr>
                        <a:t>.</a:t>
                      </a:r>
                      <a:endParaRPr sz="1600" dirty="0">
                        <a:latin typeface="Times New Roman"/>
                        <a:cs typeface="Times New Roman"/>
                      </a:endParaRPr>
                    </a:p>
                    <a:p>
                      <a:pPr>
                        <a:lnSpc>
                          <a:spcPct val="100000"/>
                        </a:lnSpc>
                      </a:pPr>
                      <a:endParaRPr sz="1600" dirty="0">
                        <a:latin typeface="Times New Roman"/>
                        <a:cs typeface="Times New Roman"/>
                      </a:endParaRPr>
                    </a:p>
                    <a:p>
                      <a:pPr>
                        <a:lnSpc>
                          <a:spcPct val="100000"/>
                        </a:lnSpc>
                      </a:pPr>
                      <a:endParaRPr sz="1600" dirty="0">
                        <a:latin typeface="Times New Roman"/>
                        <a:cs typeface="Times New Roman"/>
                      </a:endParaRPr>
                    </a:p>
                    <a:p>
                      <a:pPr marL="68580" marR="61594" algn="just">
                        <a:lnSpc>
                          <a:spcPct val="143700"/>
                        </a:lnSpc>
                      </a:pPr>
                      <a:r>
                        <a:rPr sz="1600" spc="-5" dirty="0">
                          <a:latin typeface="Times New Roman"/>
                          <a:cs typeface="Times New Roman"/>
                        </a:rPr>
                        <a:t>Actividad asociada</a:t>
                      </a:r>
                      <a:r>
                        <a:rPr sz="1600" spc="-105" dirty="0">
                          <a:latin typeface="Times New Roman"/>
                          <a:cs typeface="Times New Roman"/>
                        </a:rPr>
                        <a:t> </a:t>
                      </a:r>
                      <a:r>
                        <a:rPr sz="1600" spc="-5" dirty="0">
                          <a:latin typeface="Times New Roman"/>
                          <a:cs typeface="Times New Roman"/>
                        </a:rPr>
                        <a:t>al  proyecto </a:t>
                      </a:r>
                      <a:r>
                        <a:rPr sz="1600" i="1" dirty="0">
                          <a:latin typeface="Times New Roman"/>
                          <a:cs typeface="Times New Roman"/>
                        </a:rPr>
                        <a:t>Filosofía a  la</a:t>
                      </a:r>
                      <a:r>
                        <a:rPr sz="1600" i="1" spc="-5" dirty="0">
                          <a:latin typeface="Times New Roman"/>
                          <a:cs typeface="Times New Roman"/>
                        </a:rPr>
                        <a:t> </a:t>
                      </a:r>
                      <a:r>
                        <a:rPr sz="1600" i="1" dirty="0">
                          <a:latin typeface="Times New Roman"/>
                          <a:cs typeface="Times New Roman"/>
                        </a:rPr>
                        <a:t>calle.</a:t>
                      </a:r>
                      <a:endParaRPr sz="16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gn="just">
                        <a:lnSpc>
                          <a:spcPts val="1355"/>
                        </a:lnSpc>
                      </a:pPr>
                      <a:r>
                        <a:rPr sz="1600" spc="-5" dirty="0">
                          <a:latin typeface="Times New Roman"/>
                          <a:cs typeface="Times New Roman"/>
                        </a:rPr>
                        <a:t>Espacio   en </a:t>
                      </a:r>
                      <a:r>
                        <a:rPr sz="1600" spc="75" dirty="0">
                          <a:latin typeface="Times New Roman"/>
                          <a:cs typeface="Times New Roman"/>
                        </a:rPr>
                        <a:t> </a:t>
                      </a:r>
                      <a:r>
                        <a:rPr sz="1600" spc="-5" dirty="0">
                          <a:latin typeface="Times New Roman"/>
                          <a:cs typeface="Times New Roman"/>
                        </a:rPr>
                        <a:t>el</a:t>
                      </a:r>
                      <a:endParaRPr sz="1600" dirty="0">
                        <a:latin typeface="Times New Roman"/>
                        <a:cs typeface="Times New Roman"/>
                      </a:endParaRPr>
                    </a:p>
                    <a:p>
                      <a:pPr marL="67945" marR="59690" algn="just">
                        <a:lnSpc>
                          <a:spcPct val="143800"/>
                        </a:lnSpc>
                        <a:spcBef>
                          <a:spcPts val="5"/>
                        </a:spcBef>
                        <a:tabLst>
                          <a:tab pos="833119" algn="l"/>
                        </a:tabLst>
                      </a:pPr>
                      <a:r>
                        <a:rPr sz="1600" spc="-5" dirty="0">
                          <a:latin typeface="Times New Roman"/>
                          <a:cs typeface="Times New Roman"/>
                        </a:rPr>
                        <a:t>Centro </a:t>
                      </a:r>
                      <a:r>
                        <a:rPr sz="1600" dirty="0">
                          <a:latin typeface="Times New Roman"/>
                          <a:cs typeface="Times New Roman"/>
                        </a:rPr>
                        <a:t>de  </a:t>
                      </a:r>
                      <a:r>
                        <a:rPr sz="1600" spc="-5" dirty="0">
                          <a:latin typeface="Times New Roman"/>
                          <a:cs typeface="Times New Roman"/>
                        </a:rPr>
                        <a:t>Medellín para  ver </a:t>
                      </a:r>
                      <a:r>
                        <a:rPr sz="1600" dirty="0">
                          <a:latin typeface="Times New Roman"/>
                          <a:cs typeface="Times New Roman"/>
                        </a:rPr>
                        <a:t>cine y  </a:t>
                      </a:r>
                      <a:r>
                        <a:rPr sz="1600" spc="-5" dirty="0">
                          <a:latin typeface="Times New Roman"/>
                          <a:cs typeface="Times New Roman"/>
                        </a:rPr>
                        <a:t>leerlo </a:t>
                      </a:r>
                      <a:r>
                        <a:rPr sz="1600" dirty="0">
                          <a:latin typeface="Times New Roman"/>
                          <a:cs typeface="Times New Roman"/>
                        </a:rPr>
                        <a:t>a </a:t>
                      </a:r>
                      <a:r>
                        <a:rPr sz="1600" spc="-5" dirty="0">
                          <a:latin typeface="Times New Roman"/>
                          <a:cs typeface="Times New Roman"/>
                        </a:rPr>
                        <a:t>través  </a:t>
                      </a:r>
                      <a:r>
                        <a:rPr sz="1600" dirty="0">
                          <a:latin typeface="Times New Roman"/>
                          <a:cs typeface="Times New Roman"/>
                        </a:rPr>
                        <a:t>de	los</a:t>
                      </a:r>
                    </a:p>
                    <a:p>
                      <a:pPr marL="67945" marR="323215">
                        <a:lnSpc>
                          <a:spcPts val="2080"/>
                        </a:lnSpc>
                        <a:spcBef>
                          <a:spcPts val="160"/>
                        </a:spcBef>
                      </a:pPr>
                      <a:r>
                        <a:rPr sz="1600" spc="-5" dirty="0">
                          <a:latin typeface="Times New Roman"/>
                          <a:cs typeface="Times New Roman"/>
                        </a:rPr>
                        <a:t>conceptos  </a:t>
                      </a:r>
                      <a:r>
                        <a:rPr sz="1600" dirty="0">
                          <a:latin typeface="Times New Roman"/>
                          <a:cs typeface="Times New Roman"/>
                        </a:rPr>
                        <a:t>filosófi</a:t>
                      </a:r>
                      <a:r>
                        <a:rPr sz="1600" spc="-5" dirty="0">
                          <a:latin typeface="Times New Roman"/>
                          <a:cs typeface="Times New Roman"/>
                        </a:rPr>
                        <a:t>c</a:t>
                      </a:r>
                      <a:r>
                        <a:rPr sz="1600" dirty="0">
                          <a:latin typeface="Times New Roman"/>
                          <a:cs typeface="Times New Roman"/>
                        </a:rPr>
                        <a:t>os.</a:t>
                      </a:r>
                    </a:p>
                    <a:p>
                      <a:pPr marL="67945" marR="60960" algn="just">
                        <a:lnSpc>
                          <a:spcPct val="143100"/>
                        </a:lnSpc>
                        <a:spcBef>
                          <a:spcPts val="650"/>
                        </a:spcBef>
                      </a:pPr>
                      <a:r>
                        <a:rPr sz="1600" b="1" spc="-5" dirty="0">
                          <a:latin typeface="Times New Roman"/>
                          <a:cs typeface="Times New Roman"/>
                        </a:rPr>
                        <a:t>Promedio de  asistencia</a:t>
                      </a:r>
                      <a:r>
                        <a:rPr sz="1600" spc="-5" dirty="0">
                          <a:latin typeface="Times New Roman"/>
                          <a:cs typeface="Times New Roman"/>
                        </a:rPr>
                        <a:t>: </a:t>
                      </a:r>
                      <a:r>
                        <a:rPr sz="1600" dirty="0">
                          <a:latin typeface="Times New Roman"/>
                          <a:cs typeface="Times New Roman"/>
                        </a:rPr>
                        <a:t>10  </a:t>
                      </a:r>
                      <a:r>
                        <a:rPr sz="1600" spc="-5" dirty="0">
                          <a:latin typeface="Times New Roman"/>
                          <a:cs typeface="Times New Roman"/>
                        </a:rPr>
                        <a:t>personas </a:t>
                      </a:r>
                      <a:r>
                        <a:rPr sz="1600" dirty="0">
                          <a:latin typeface="Times New Roman"/>
                          <a:cs typeface="Times New Roman"/>
                        </a:rPr>
                        <a:t>por  </a:t>
                      </a:r>
                      <a:r>
                        <a:rPr sz="1600" spc="-5" dirty="0">
                          <a:latin typeface="Times New Roman"/>
                          <a:cs typeface="Times New Roman"/>
                        </a:rPr>
                        <a:t>sesión.</a:t>
                      </a:r>
                      <a:endParaRPr sz="16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nSpc>
                          <a:spcPts val="1355"/>
                        </a:lnSpc>
                      </a:pPr>
                      <a:r>
                        <a:rPr sz="1600" spc="-5" dirty="0">
                          <a:latin typeface="Times New Roman"/>
                          <a:cs typeface="Times New Roman"/>
                        </a:rPr>
                        <a:t>-Estudiantes</a:t>
                      </a:r>
                      <a:endParaRPr sz="1600" dirty="0">
                        <a:latin typeface="Times New Roman"/>
                        <a:cs typeface="Times New Roman"/>
                      </a:endParaRPr>
                    </a:p>
                    <a:p>
                      <a:pPr marL="67945" marR="62230">
                        <a:lnSpc>
                          <a:spcPct val="143300"/>
                        </a:lnSpc>
                        <a:spcBef>
                          <a:spcPts val="10"/>
                        </a:spcBef>
                        <a:tabLst>
                          <a:tab pos="1226185" algn="l"/>
                        </a:tabLst>
                      </a:pPr>
                      <a:r>
                        <a:rPr sz="1600" dirty="0">
                          <a:latin typeface="Times New Roman"/>
                          <a:cs typeface="Times New Roman"/>
                        </a:rPr>
                        <a:t>Univ</a:t>
                      </a:r>
                      <a:r>
                        <a:rPr sz="1600" spc="-5" dirty="0">
                          <a:latin typeface="Times New Roman"/>
                          <a:cs typeface="Times New Roman"/>
                        </a:rPr>
                        <a:t>e</a:t>
                      </a:r>
                      <a:r>
                        <a:rPr sz="1600" dirty="0">
                          <a:latin typeface="Times New Roman"/>
                          <a:cs typeface="Times New Roman"/>
                        </a:rPr>
                        <a:t>rsid</a:t>
                      </a:r>
                      <a:r>
                        <a:rPr sz="1600" spc="-5" dirty="0">
                          <a:latin typeface="Times New Roman"/>
                          <a:cs typeface="Times New Roman"/>
                        </a:rPr>
                        <a:t>a</a:t>
                      </a:r>
                      <a:r>
                        <a:rPr sz="1600" dirty="0">
                          <a:latin typeface="Times New Roman"/>
                          <a:cs typeface="Times New Roman"/>
                        </a:rPr>
                        <a:t>d	de  </a:t>
                      </a:r>
                      <a:r>
                        <a:rPr sz="1600" spc="-5" dirty="0">
                          <a:latin typeface="Times New Roman"/>
                          <a:cs typeface="Times New Roman"/>
                        </a:rPr>
                        <a:t>Antioquia.</a:t>
                      </a:r>
                      <a:endParaRPr sz="1600" dirty="0">
                        <a:latin typeface="Times New Roman"/>
                        <a:cs typeface="Times New Roman"/>
                      </a:endParaRPr>
                    </a:p>
                    <a:p>
                      <a:pPr marL="67945" marR="63500">
                        <a:lnSpc>
                          <a:spcPct val="143500"/>
                        </a:lnSpc>
                        <a:spcBef>
                          <a:spcPts val="10"/>
                        </a:spcBef>
                        <a:tabLst>
                          <a:tab pos="1183640" algn="l"/>
                        </a:tabLst>
                      </a:pPr>
                      <a:r>
                        <a:rPr sz="1600" spc="-5" dirty="0">
                          <a:latin typeface="Times New Roman"/>
                          <a:cs typeface="Times New Roman"/>
                        </a:rPr>
                        <a:t>-</a:t>
                      </a:r>
                      <a:r>
                        <a:rPr sz="1600" dirty="0">
                          <a:latin typeface="Times New Roman"/>
                          <a:cs typeface="Times New Roman"/>
                        </a:rPr>
                        <a:t>H</a:t>
                      </a:r>
                      <a:r>
                        <a:rPr sz="1600" spc="-10" dirty="0">
                          <a:latin typeface="Times New Roman"/>
                          <a:cs typeface="Times New Roman"/>
                        </a:rPr>
                        <a:t>a</a:t>
                      </a:r>
                      <a:r>
                        <a:rPr sz="1600" dirty="0">
                          <a:latin typeface="Times New Roman"/>
                          <a:cs typeface="Times New Roman"/>
                        </a:rPr>
                        <a:t>bit</a:t>
                      </a:r>
                      <a:r>
                        <a:rPr sz="1600" spc="-5" dirty="0">
                          <a:latin typeface="Times New Roman"/>
                          <a:cs typeface="Times New Roman"/>
                        </a:rPr>
                        <a:t>a</a:t>
                      </a:r>
                      <a:r>
                        <a:rPr sz="1600" dirty="0">
                          <a:latin typeface="Times New Roman"/>
                          <a:cs typeface="Times New Roman"/>
                        </a:rPr>
                        <a:t>ntes	d</a:t>
                      </a:r>
                      <a:r>
                        <a:rPr sz="1600" spc="-5" dirty="0">
                          <a:latin typeface="Times New Roman"/>
                          <a:cs typeface="Times New Roman"/>
                        </a:rPr>
                        <a:t>e</a:t>
                      </a:r>
                      <a:r>
                        <a:rPr sz="1600" dirty="0">
                          <a:latin typeface="Times New Roman"/>
                          <a:cs typeface="Times New Roman"/>
                        </a:rPr>
                        <a:t>l  </a:t>
                      </a:r>
                      <a:r>
                        <a:rPr sz="1600" spc="-5" dirty="0">
                          <a:latin typeface="Times New Roman"/>
                          <a:cs typeface="Times New Roman"/>
                        </a:rPr>
                        <a:t>Centro </a:t>
                      </a:r>
                      <a:r>
                        <a:rPr sz="1600" dirty="0">
                          <a:latin typeface="Times New Roman"/>
                          <a:cs typeface="Times New Roman"/>
                        </a:rPr>
                        <a:t>de</a:t>
                      </a:r>
                      <a:r>
                        <a:rPr sz="1600" spc="-25" dirty="0">
                          <a:latin typeface="Times New Roman"/>
                          <a:cs typeface="Times New Roman"/>
                        </a:rPr>
                        <a:t> </a:t>
                      </a:r>
                      <a:r>
                        <a:rPr sz="1600" spc="-5" dirty="0">
                          <a:latin typeface="Times New Roman"/>
                          <a:cs typeface="Times New Roman"/>
                        </a:rPr>
                        <a:t>Medellín.</a:t>
                      </a:r>
                      <a:endParaRPr sz="1600" dirty="0">
                        <a:latin typeface="Times New Roman"/>
                        <a:cs typeface="Times New Roman"/>
                      </a:endParaRPr>
                    </a:p>
                    <a:p>
                      <a:pPr marL="67945" marR="61594">
                        <a:lnSpc>
                          <a:spcPct val="143300"/>
                        </a:lnSpc>
                        <a:spcBef>
                          <a:spcPts val="15"/>
                        </a:spcBef>
                        <a:tabLst>
                          <a:tab pos="1184910" algn="l"/>
                        </a:tabLst>
                      </a:pPr>
                      <a:r>
                        <a:rPr sz="1600" spc="-5" dirty="0">
                          <a:latin typeface="Times New Roman"/>
                          <a:cs typeface="Times New Roman"/>
                        </a:rPr>
                        <a:t>-</a:t>
                      </a:r>
                      <a:r>
                        <a:rPr sz="1600" dirty="0">
                          <a:latin typeface="Times New Roman"/>
                          <a:cs typeface="Times New Roman"/>
                        </a:rPr>
                        <a:t>Visitant</a:t>
                      </a:r>
                      <a:r>
                        <a:rPr sz="1600" spc="-5" dirty="0">
                          <a:latin typeface="Times New Roman"/>
                          <a:cs typeface="Times New Roman"/>
                        </a:rPr>
                        <a:t>e</a:t>
                      </a:r>
                      <a:r>
                        <a:rPr sz="1600" dirty="0">
                          <a:latin typeface="Times New Roman"/>
                          <a:cs typeface="Times New Roman"/>
                        </a:rPr>
                        <a:t>s	d</a:t>
                      </a:r>
                      <a:r>
                        <a:rPr sz="1600" spc="-5" dirty="0">
                          <a:latin typeface="Times New Roman"/>
                          <a:cs typeface="Times New Roman"/>
                        </a:rPr>
                        <a:t>e</a:t>
                      </a:r>
                      <a:r>
                        <a:rPr sz="1600" dirty="0">
                          <a:latin typeface="Times New Roman"/>
                          <a:cs typeface="Times New Roman"/>
                        </a:rPr>
                        <a:t>l  </a:t>
                      </a:r>
                      <a:r>
                        <a:rPr sz="1600" spc="-5" dirty="0">
                          <a:latin typeface="Times New Roman"/>
                          <a:cs typeface="Times New Roman"/>
                        </a:rPr>
                        <a:t>Edificio San</a:t>
                      </a:r>
                      <a:r>
                        <a:rPr sz="1600" spc="-20" dirty="0">
                          <a:latin typeface="Times New Roman"/>
                          <a:cs typeface="Times New Roman"/>
                        </a:rPr>
                        <a:t> </a:t>
                      </a:r>
                      <a:r>
                        <a:rPr sz="1600" spc="-5" dirty="0">
                          <a:latin typeface="Times New Roman"/>
                          <a:cs typeface="Times New Roman"/>
                        </a:rPr>
                        <a:t>Ignacio.</a:t>
                      </a:r>
                      <a:endParaRPr sz="16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8580">
                        <a:lnSpc>
                          <a:spcPts val="1380"/>
                        </a:lnSpc>
                      </a:pPr>
                      <a:r>
                        <a:rPr sz="1600" b="1" spc="-5" dirty="0">
                          <a:latin typeface="Times New Roman"/>
                          <a:cs typeface="Times New Roman"/>
                        </a:rPr>
                        <a:t>Coordinadores:</a:t>
                      </a:r>
                      <a:endParaRPr sz="1600" dirty="0">
                        <a:latin typeface="Times New Roman"/>
                        <a:cs typeface="Times New Roman"/>
                      </a:endParaRPr>
                    </a:p>
                    <a:p>
                      <a:pPr>
                        <a:lnSpc>
                          <a:spcPct val="100000"/>
                        </a:lnSpc>
                        <a:spcBef>
                          <a:spcPts val="35"/>
                        </a:spcBef>
                      </a:pPr>
                      <a:endParaRPr sz="1600" dirty="0">
                        <a:latin typeface="Times New Roman"/>
                        <a:cs typeface="Times New Roman"/>
                      </a:endParaRPr>
                    </a:p>
                    <a:p>
                      <a:pPr marL="68580">
                        <a:lnSpc>
                          <a:spcPct val="100000"/>
                        </a:lnSpc>
                      </a:pPr>
                      <a:r>
                        <a:rPr sz="1600" spc="-5" dirty="0">
                          <a:latin typeface="Times New Roman"/>
                          <a:cs typeface="Times New Roman"/>
                        </a:rPr>
                        <a:t>-Claudia Patricia </a:t>
                      </a:r>
                      <a:r>
                        <a:rPr sz="1600" dirty="0">
                          <a:latin typeface="Times New Roman"/>
                          <a:cs typeface="Times New Roman"/>
                        </a:rPr>
                        <a:t>Fonnegra</a:t>
                      </a:r>
                    </a:p>
                    <a:p>
                      <a:pPr marL="68580">
                        <a:lnSpc>
                          <a:spcPct val="100000"/>
                        </a:lnSpc>
                        <a:spcBef>
                          <a:spcPts val="625"/>
                        </a:spcBef>
                      </a:pPr>
                      <a:r>
                        <a:rPr sz="1600" spc="-5" dirty="0">
                          <a:latin typeface="Times New Roman"/>
                          <a:cs typeface="Times New Roman"/>
                        </a:rPr>
                        <a:t>-Andrés Saldarriaga Madrigal.</a:t>
                      </a:r>
                      <a:endParaRPr sz="1600" dirty="0">
                        <a:latin typeface="Times New Roman"/>
                        <a:cs typeface="Times New Roman"/>
                      </a:endParaRPr>
                    </a:p>
                    <a:p>
                      <a:pPr marL="68580">
                        <a:lnSpc>
                          <a:spcPct val="100000"/>
                        </a:lnSpc>
                        <a:spcBef>
                          <a:spcPts val="635"/>
                        </a:spcBef>
                      </a:pPr>
                      <a:r>
                        <a:rPr sz="1600" spc="-5" dirty="0">
                          <a:latin typeface="Times New Roman"/>
                          <a:cs typeface="Times New Roman"/>
                        </a:rPr>
                        <a:t>-Simón Puerta</a:t>
                      </a:r>
                      <a:r>
                        <a:rPr sz="1600" spc="-10" dirty="0">
                          <a:latin typeface="Times New Roman"/>
                          <a:cs typeface="Times New Roman"/>
                        </a:rPr>
                        <a:t> </a:t>
                      </a:r>
                      <a:r>
                        <a:rPr sz="1600" spc="-5" dirty="0">
                          <a:latin typeface="Times New Roman"/>
                          <a:cs typeface="Times New Roman"/>
                        </a:rPr>
                        <a:t>Domínguez</a:t>
                      </a:r>
                      <a:endParaRPr sz="1600" dirty="0">
                        <a:latin typeface="Times New Roman"/>
                        <a:cs typeface="Times New Roman"/>
                      </a:endParaRPr>
                    </a:p>
                    <a:p>
                      <a:pPr marL="68580">
                        <a:lnSpc>
                          <a:spcPct val="100000"/>
                        </a:lnSpc>
                        <a:spcBef>
                          <a:spcPts val="625"/>
                        </a:spcBef>
                      </a:pPr>
                      <a:r>
                        <a:rPr sz="1600" spc="-5" dirty="0">
                          <a:latin typeface="Times New Roman"/>
                          <a:cs typeface="Times New Roman"/>
                        </a:rPr>
                        <a:t>-Proyecto </a:t>
                      </a:r>
                      <a:r>
                        <a:rPr sz="1600" dirty="0">
                          <a:latin typeface="Times New Roman"/>
                          <a:cs typeface="Times New Roman"/>
                        </a:rPr>
                        <a:t>Cultura</a:t>
                      </a:r>
                      <a:r>
                        <a:rPr sz="1600" spc="-15" dirty="0">
                          <a:latin typeface="Times New Roman"/>
                          <a:cs typeface="Times New Roman"/>
                        </a:rPr>
                        <a:t> </a:t>
                      </a:r>
                      <a:r>
                        <a:rPr sz="1600" dirty="0">
                          <a:latin typeface="Times New Roman"/>
                          <a:cs typeface="Times New Roman"/>
                        </a:rPr>
                        <a:t>Centro.</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832998767"/>
              </p:ext>
            </p:extLst>
          </p:nvPr>
        </p:nvGraphicFramePr>
        <p:xfrm>
          <a:off x="381000" y="1344422"/>
          <a:ext cx="9144000" cy="5187137"/>
        </p:xfrm>
        <a:graphic>
          <a:graphicData uri="http://schemas.openxmlformats.org/drawingml/2006/table">
            <a:tbl>
              <a:tblPr firstRow="1" bandRow="1">
                <a:tableStyleId>{2D5ABB26-0587-4C30-8999-92F81FD0307C}</a:tableStyleId>
              </a:tblPr>
              <a:tblGrid>
                <a:gridCol w="1455064"/>
                <a:gridCol w="1859249"/>
                <a:gridCol w="1435529"/>
                <a:gridCol w="1803358"/>
                <a:gridCol w="2590800"/>
              </a:tblGrid>
              <a:tr h="5187137">
                <a:tc>
                  <a:txBody>
                    <a:bodyPr/>
                    <a:lstStyle/>
                    <a:p>
                      <a:pPr marL="69850">
                        <a:lnSpc>
                          <a:spcPct val="100000"/>
                        </a:lnSpc>
                      </a:pPr>
                      <a:r>
                        <a:rPr sz="1600" spc="-5" dirty="0">
                          <a:latin typeface="Times New Roman"/>
                          <a:cs typeface="Times New Roman"/>
                        </a:rPr>
                        <a:t>Filosofía </a:t>
                      </a:r>
                      <a:r>
                        <a:rPr sz="1600" dirty="0">
                          <a:latin typeface="Times New Roman"/>
                          <a:cs typeface="Times New Roman"/>
                        </a:rPr>
                        <a:t>a la</a:t>
                      </a:r>
                      <a:r>
                        <a:rPr sz="1600" spc="165" dirty="0">
                          <a:latin typeface="Times New Roman"/>
                          <a:cs typeface="Times New Roman"/>
                        </a:rPr>
                        <a:t> </a:t>
                      </a:r>
                      <a:r>
                        <a:rPr sz="1600" spc="-5" dirty="0">
                          <a:latin typeface="Times New Roman"/>
                          <a:cs typeface="Times New Roman"/>
                        </a:rPr>
                        <a:t>calle</a:t>
                      </a:r>
                      <a:endParaRPr sz="1600" dirty="0">
                        <a:latin typeface="Times New Roman"/>
                        <a:cs typeface="Times New Roman"/>
                      </a:endParaRPr>
                    </a:p>
                    <a:p>
                      <a:pPr marL="69850">
                        <a:lnSpc>
                          <a:spcPct val="100000"/>
                        </a:lnSpc>
                        <a:spcBef>
                          <a:spcPts val="635"/>
                        </a:spcBef>
                      </a:pPr>
                      <a:r>
                        <a:rPr sz="1600" spc="-5" dirty="0">
                          <a:latin typeface="Times New Roman"/>
                          <a:cs typeface="Times New Roman"/>
                        </a:rPr>
                        <a:t>(Marinilla)</a:t>
                      </a:r>
                      <a:endParaRPr sz="16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8580" algn="just">
                        <a:lnSpc>
                          <a:spcPct val="100000"/>
                        </a:lnSpc>
                      </a:pPr>
                      <a:r>
                        <a:rPr sz="1600" spc="-5" dirty="0">
                          <a:latin typeface="Times New Roman"/>
                          <a:cs typeface="Times New Roman"/>
                        </a:rPr>
                        <a:t>Diálogos</a:t>
                      </a:r>
                      <a:r>
                        <a:rPr sz="1600" spc="25" dirty="0">
                          <a:latin typeface="Times New Roman"/>
                          <a:cs typeface="Times New Roman"/>
                        </a:rPr>
                        <a:t> </a:t>
                      </a:r>
                      <a:r>
                        <a:rPr sz="1600" spc="-5" dirty="0">
                          <a:latin typeface="Times New Roman"/>
                          <a:cs typeface="Times New Roman"/>
                        </a:rPr>
                        <a:t>abiertos.</a:t>
                      </a:r>
                      <a:endParaRPr sz="1600" dirty="0">
                        <a:latin typeface="Times New Roman"/>
                        <a:cs typeface="Times New Roman"/>
                      </a:endParaRPr>
                    </a:p>
                    <a:p>
                      <a:pPr marL="68580" algn="just">
                        <a:lnSpc>
                          <a:spcPct val="100000"/>
                        </a:lnSpc>
                        <a:spcBef>
                          <a:spcPts val="635"/>
                        </a:spcBef>
                      </a:pPr>
                      <a:r>
                        <a:rPr sz="1600" i="1" dirty="0">
                          <a:latin typeface="Times New Roman"/>
                          <a:cs typeface="Times New Roman"/>
                        </a:rPr>
                        <a:t>Filosofía a la</a:t>
                      </a:r>
                      <a:r>
                        <a:rPr sz="1600" i="1" spc="-40" dirty="0">
                          <a:latin typeface="Times New Roman"/>
                          <a:cs typeface="Times New Roman"/>
                        </a:rPr>
                        <a:t> </a:t>
                      </a:r>
                      <a:r>
                        <a:rPr sz="1600" i="1" dirty="0">
                          <a:latin typeface="Times New Roman"/>
                          <a:cs typeface="Times New Roman"/>
                        </a:rPr>
                        <a:t>calle</a:t>
                      </a:r>
                      <a:r>
                        <a:rPr sz="1600" dirty="0">
                          <a:latin typeface="Times New Roman"/>
                          <a:cs typeface="Times New Roman"/>
                        </a:rPr>
                        <a:t>.</a:t>
                      </a:r>
                    </a:p>
                    <a:p>
                      <a:pPr>
                        <a:lnSpc>
                          <a:spcPct val="100000"/>
                        </a:lnSpc>
                      </a:pPr>
                      <a:endParaRPr sz="1600" dirty="0">
                        <a:latin typeface="Times New Roman"/>
                        <a:cs typeface="Times New Roman"/>
                      </a:endParaRPr>
                    </a:p>
                    <a:p>
                      <a:pPr>
                        <a:lnSpc>
                          <a:spcPct val="100000"/>
                        </a:lnSpc>
                        <a:spcBef>
                          <a:spcPts val="50"/>
                        </a:spcBef>
                      </a:pPr>
                      <a:endParaRPr sz="1600" dirty="0">
                        <a:latin typeface="Times New Roman"/>
                        <a:cs typeface="Times New Roman"/>
                      </a:endParaRPr>
                    </a:p>
                    <a:p>
                      <a:pPr marL="68580" marR="63500" algn="just">
                        <a:lnSpc>
                          <a:spcPct val="100000"/>
                        </a:lnSpc>
                        <a:spcBef>
                          <a:spcPts val="5"/>
                        </a:spcBef>
                      </a:pPr>
                      <a:r>
                        <a:rPr sz="1600" spc="-5" dirty="0">
                          <a:latin typeface="Times New Roman"/>
                          <a:cs typeface="Times New Roman"/>
                        </a:rPr>
                        <a:t>Actividad asociada</a:t>
                      </a:r>
                      <a:r>
                        <a:rPr sz="1600" spc="-105" dirty="0">
                          <a:latin typeface="Times New Roman"/>
                          <a:cs typeface="Times New Roman"/>
                        </a:rPr>
                        <a:t> </a:t>
                      </a:r>
                      <a:r>
                        <a:rPr sz="1600" spc="-5" dirty="0">
                          <a:latin typeface="Times New Roman"/>
                          <a:cs typeface="Times New Roman"/>
                        </a:rPr>
                        <a:t>al  proyecto</a:t>
                      </a:r>
                      <a:r>
                        <a:rPr sz="1600" spc="-10" dirty="0">
                          <a:latin typeface="Times New Roman"/>
                          <a:cs typeface="Times New Roman"/>
                        </a:rPr>
                        <a:t> </a:t>
                      </a:r>
                      <a:r>
                        <a:rPr sz="1600" spc="-5" dirty="0">
                          <a:latin typeface="Times New Roman"/>
                          <a:cs typeface="Times New Roman"/>
                        </a:rPr>
                        <a:t>Ágora.</a:t>
                      </a:r>
                      <a:endParaRPr sz="1600" dirty="0">
                        <a:latin typeface="Times New Roman"/>
                        <a:cs typeface="Times New Roman"/>
                      </a:endParaRPr>
                    </a:p>
                    <a:p>
                      <a:pPr>
                        <a:lnSpc>
                          <a:spcPct val="100000"/>
                        </a:lnSpc>
                      </a:pPr>
                      <a:endParaRPr sz="1600" dirty="0">
                        <a:latin typeface="Times New Roman"/>
                        <a:cs typeface="Times New Roman"/>
                      </a:endParaRPr>
                    </a:p>
                    <a:p>
                      <a:pPr>
                        <a:lnSpc>
                          <a:spcPct val="100000"/>
                        </a:lnSpc>
                      </a:pPr>
                      <a:endParaRPr sz="1600" dirty="0">
                        <a:latin typeface="Times New Roman"/>
                        <a:cs typeface="Times New Roman"/>
                      </a:endParaRPr>
                    </a:p>
                    <a:p>
                      <a:pPr marL="68580" marR="63500" algn="just">
                        <a:lnSpc>
                          <a:spcPct val="100000"/>
                        </a:lnSpc>
                        <a:spcBef>
                          <a:spcPts val="5"/>
                        </a:spcBef>
                      </a:pPr>
                      <a:r>
                        <a:rPr sz="1600" spc="-5" dirty="0">
                          <a:latin typeface="Times New Roman"/>
                          <a:cs typeface="Times New Roman"/>
                        </a:rPr>
                        <a:t>Se realizaron cuatro  sesiones:</a:t>
                      </a:r>
                      <a:endParaRPr sz="1600" dirty="0">
                        <a:latin typeface="Times New Roman"/>
                        <a:cs typeface="Times New Roman"/>
                      </a:endParaRPr>
                    </a:p>
                    <a:p>
                      <a:pPr>
                        <a:lnSpc>
                          <a:spcPct val="100000"/>
                        </a:lnSpc>
                      </a:pPr>
                      <a:endParaRPr sz="1600" dirty="0">
                        <a:latin typeface="Times New Roman"/>
                        <a:cs typeface="Times New Roman"/>
                      </a:endParaRPr>
                    </a:p>
                    <a:p>
                      <a:pPr>
                        <a:lnSpc>
                          <a:spcPct val="100000"/>
                        </a:lnSpc>
                        <a:spcBef>
                          <a:spcPts val="40"/>
                        </a:spcBef>
                      </a:pPr>
                      <a:endParaRPr sz="1600" dirty="0">
                        <a:latin typeface="Times New Roman"/>
                        <a:cs typeface="Times New Roman"/>
                      </a:endParaRPr>
                    </a:p>
                    <a:p>
                      <a:pPr marL="68580" marR="61594" algn="just">
                        <a:lnSpc>
                          <a:spcPct val="100000"/>
                        </a:lnSpc>
                        <a:tabLst>
                          <a:tab pos="1294765" algn="l"/>
                        </a:tabLst>
                      </a:pPr>
                      <a:r>
                        <a:rPr sz="1600" spc="-5" dirty="0">
                          <a:latin typeface="Times New Roman"/>
                          <a:cs typeface="Times New Roman"/>
                        </a:rPr>
                        <a:t>“</a:t>
                      </a:r>
                      <a:r>
                        <a:rPr sz="1600" dirty="0">
                          <a:latin typeface="Times New Roman"/>
                          <a:cs typeface="Times New Roman"/>
                        </a:rPr>
                        <a:t>R</a:t>
                      </a:r>
                      <a:r>
                        <a:rPr sz="1600" spc="-5" dirty="0">
                          <a:latin typeface="Times New Roman"/>
                          <a:cs typeface="Times New Roman"/>
                        </a:rPr>
                        <a:t>ea</a:t>
                      </a:r>
                      <a:r>
                        <a:rPr sz="1600" dirty="0">
                          <a:latin typeface="Times New Roman"/>
                          <a:cs typeface="Times New Roman"/>
                        </a:rPr>
                        <a:t>li</a:t>
                      </a:r>
                      <a:r>
                        <a:rPr sz="1600" spc="5" dirty="0">
                          <a:latin typeface="Times New Roman"/>
                          <a:cs typeface="Times New Roman"/>
                        </a:rPr>
                        <a:t>z</a:t>
                      </a:r>
                      <a:r>
                        <a:rPr sz="1600" spc="-5" dirty="0">
                          <a:latin typeface="Times New Roman"/>
                          <a:cs typeface="Times New Roman"/>
                        </a:rPr>
                        <a:t>ac</a:t>
                      </a:r>
                      <a:r>
                        <a:rPr sz="1600" dirty="0">
                          <a:latin typeface="Times New Roman"/>
                          <a:cs typeface="Times New Roman"/>
                        </a:rPr>
                        <a:t>ión	o  </a:t>
                      </a:r>
                      <a:r>
                        <a:rPr sz="1600" spc="-5" dirty="0">
                          <a:latin typeface="Times New Roman"/>
                          <a:cs typeface="Times New Roman"/>
                        </a:rPr>
                        <a:t>negación: </a:t>
                      </a:r>
                      <a:r>
                        <a:rPr sz="1600" dirty="0">
                          <a:latin typeface="Times New Roman"/>
                          <a:cs typeface="Times New Roman"/>
                        </a:rPr>
                        <a:t>la vida  </a:t>
                      </a:r>
                      <a:r>
                        <a:rPr sz="1600" spc="-5" dirty="0">
                          <a:latin typeface="Times New Roman"/>
                          <a:cs typeface="Times New Roman"/>
                        </a:rPr>
                        <a:t>como experiencia  contemporánea”.</a:t>
                      </a:r>
                      <a:endParaRPr sz="1600" dirty="0">
                        <a:latin typeface="Times New Roman"/>
                        <a:cs typeface="Times New Roman"/>
                      </a:endParaRPr>
                    </a:p>
                    <a:p>
                      <a:pPr marL="68580" algn="just">
                        <a:lnSpc>
                          <a:spcPct val="100000"/>
                        </a:lnSpc>
                        <a:spcBef>
                          <a:spcPts val="625"/>
                        </a:spcBef>
                      </a:pPr>
                      <a:r>
                        <a:rPr sz="1600" spc="-5" dirty="0">
                          <a:latin typeface="Times New Roman"/>
                          <a:cs typeface="Times New Roman"/>
                        </a:rPr>
                        <a:t>Viernes       </a:t>
                      </a:r>
                      <a:r>
                        <a:rPr sz="1600" dirty="0">
                          <a:latin typeface="Times New Roman"/>
                          <a:cs typeface="Times New Roman"/>
                        </a:rPr>
                        <a:t>13     </a:t>
                      </a:r>
                      <a:r>
                        <a:rPr sz="1600" spc="245" dirty="0">
                          <a:latin typeface="Times New Roman"/>
                          <a:cs typeface="Times New Roman"/>
                        </a:rPr>
                        <a:t> </a:t>
                      </a:r>
                      <a:r>
                        <a:rPr sz="1600" dirty="0">
                          <a:latin typeface="Times New Roman"/>
                          <a:cs typeface="Times New Roman"/>
                        </a:rPr>
                        <a:t>de</a:t>
                      </a:r>
                    </a:p>
                    <a:p>
                      <a:pPr marL="68580" algn="just">
                        <a:lnSpc>
                          <a:spcPct val="100000"/>
                        </a:lnSpc>
                        <a:spcBef>
                          <a:spcPts val="640"/>
                        </a:spcBef>
                      </a:pPr>
                      <a:r>
                        <a:rPr sz="1600" spc="-5" dirty="0">
                          <a:latin typeface="Times New Roman"/>
                          <a:cs typeface="Times New Roman"/>
                        </a:rPr>
                        <a:t>septiembre,       </a:t>
                      </a:r>
                      <a:r>
                        <a:rPr sz="1600" spc="130" dirty="0">
                          <a:latin typeface="Times New Roman"/>
                          <a:cs typeface="Times New Roman"/>
                        </a:rPr>
                        <a:t> </a:t>
                      </a:r>
                      <a:r>
                        <a:rPr sz="1600" dirty="0">
                          <a:latin typeface="Times New Roman"/>
                          <a:cs typeface="Times New Roman"/>
                        </a:rPr>
                        <a:t>4:00</a:t>
                      </a:r>
                    </a:p>
                    <a:p>
                      <a:pPr marL="68580" marR="60960" algn="just">
                        <a:lnSpc>
                          <a:spcPct val="100000"/>
                        </a:lnSpc>
                        <a:spcBef>
                          <a:spcPts val="160"/>
                        </a:spcBef>
                      </a:pPr>
                      <a:r>
                        <a:rPr sz="1600" dirty="0">
                          <a:latin typeface="Times New Roman"/>
                          <a:cs typeface="Times New Roman"/>
                        </a:rPr>
                        <a:t>p.m. </a:t>
                      </a:r>
                      <a:r>
                        <a:rPr sz="1600" spc="-5" dirty="0">
                          <a:latin typeface="Times New Roman"/>
                          <a:cs typeface="Times New Roman"/>
                        </a:rPr>
                        <a:t>Capilla </a:t>
                      </a:r>
                      <a:r>
                        <a:rPr sz="1600" dirty="0">
                          <a:latin typeface="Times New Roman"/>
                          <a:cs typeface="Times New Roman"/>
                        </a:rPr>
                        <a:t>Jesús  </a:t>
                      </a:r>
                      <a:r>
                        <a:rPr sz="1600" spc="-5" dirty="0">
                          <a:latin typeface="Times New Roman"/>
                          <a:cs typeface="Times New Roman"/>
                        </a:rPr>
                        <a:t>Nazareno</a:t>
                      </a:r>
                      <a:r>
                        <a:rPr sz="1600" spc="-30" dirty="0">
                          <a:latin typeface="Times New Roman"/>
                          <a:cs typeface="Times New Roman"/>
                        </a:rPr>
                        <a:t> </a:t>
                      </a:r>
                      <a:r>
                        <a:rPr sz="1600" dirty="0">
                          <a:latin typeface="Times New Roman"/>
                          <a:cs typeface="Times New Roman"/>
                        </a:rPr>
                        <a:t>Marinilla.</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nSpc>
                          <a:spcPct val="100000"/>
                        </a:lnSpc>
                        <a:tabLst>
                          <a:tab pos="866775" algn="l"/>
                        </a:tabLst>
                      </a:pPr>
                      <a:r>
                        <a:rPr sz="1600" spc="-5" dirty="0">
                          <a:latin typeface="Times New Roman"/>
                          <a:cs typeface="Times New Roman"/>
                        </a:rPr>
                        <a:t>Espacio	</a:t>
                      </a:r>
                      <a:r>
                        <a:rPr sz="1600" dirty="0">
                          <a:latin typeface="Times New Roman"/>
                          <a:cs typeface="Times New Roman"/>
                        </a:rPr>
                        <a:t>de</a:t>
                      </a:r>
                    </a:p>
                    <a:p>
                      <a:pPr marL="67945" marR="60960">
                        <a:lnSpc>
                          <a:spcPct val="100000"/>
                        </a:lnSpc>
                        <a:spcBef>
                          <a:spcPts val="5"/>
                        </a:spcBef>
                        <a:tabLst>
                          <a:tab pos="868044" algn="l"/>
                        </a:tabLst>
                      </a:pPr>
                      <a:r>
                        <a:rPr sz="1600" spc="-5" dirty="0">
                          <a:latin typeface="Times New Roman"/>
                          <a:cs typeface="Times New Roman"/>
                        </a:rPr>
                        <a:t>aprendizaje  filosófico  conjunto </a:t>
                      </a:r>
                      <a:r>
                        <a:rPr sz="1600" dirty="0">
                          <a:latin typeface="Times New Roman"/>
                          <a:cs typeface="Times New Roman"/>
                        </a:rPr>
                        <a:t>y </a:t>
                      </a:r>
                      <a:r>
                        <a:rPr sz="1600" spc="5" dirty="0">
                          <a:latin typeface="Times New Roman"/>
                          <a:cs typeface="Times New Roman"/>
                        </a:rPr>
                        <a:t>de  </a:t>
                      </a:r>
                      <a:r>
                        <a:rPr sz="1600" dirty="0">
                          <a:latin typeface="Times New Roman"/>
                          <a:cs typeface="Times New Roman"/>
                        </a:rPr>
                        <a:t>discusión	</a:t>
                      </a:r>
                      <a:r>
                        <a:rPr sz="1600" spc="-5" dirty="0">
                          <a:latin typeface="Times New Roman"/>
                          <a:cs typeface="Times New Roman"/>
                        </a:rPr>
                        <a:t>e</a:t>
                      </a:r>
                      <a:r>
                        <a:rPr sz="1600" dirty="0">
                          <a:latin typeface="Times New Roman"/>
                          <a:cs typeface="Times New Roman"/>
                        </a:rPr>
                        <a:t>n</a:t>
                      </a:r>
                    </a:p>
                    <a:p>
                      <a:pPr marL="67945">
                        <a:lnSpc>
                          <a:spcPct val="100000"/>
                        </a:lnSpc>
                        <a:spcBef>
                          <a:spcPts val="625"/>
                        </a:spcBef>
                        <a:tabLst>
                          <a:tab pos="942975" algn="l"/>
                        </a:tabLst>
                      </a:pPr>
                      <a:r>
                        <a:rPr sz="1600" dirty="0">
                          <a:latin typeface="Times New Roman"/>
                          <a:cs typeface="Times New Roman"/>
                        </a:rPr>
                        <a:t>torno	a</a:t>
                      </a:r>
                    </a:p>
                    <a:p>
                      <a:pPr marL="67945" marR="151130">
                        <a:lnSpc>
                          <a:spcPct val="100000"/>
                        </a:lnSpc>
                        <a:spcBef>
                          <a:spcPts val="10"/>
                        </a:spcBef>
                      </a:pPr>
                      <a:r>
                        <a:rPr sz="1600" dirty="0">
                          <a:latin typeface="Times New Roman"/>
                          <a:cs typeface="Times New Roman"/>
                        </a:rPr>
                        <a:t>probl</a:t>
                      </a:r>
                      <a:r>
                        <a:rPr sz="1600" spc="-10" dirty="0">
                          <a:latin typeface="Times New Roman"/>
                          <a:cs typeface="Times New Roman"/>
                        </a:rPr>
                        <a:t>e</a:t>
                      </a:r>
                      <a:r>
                        <a:rPr sz="1600" dirty="0">
                          <a:latin typeface="Times New Roman"/>
                          <a:cs typeface="Times New Roman"/>
                        </a:rPr>
                        <a:t>mátic</a:t>
                      </a:r>
                      <a:r>
                        <a:rPr sz="1600" spc="-10" dirty="0">
                          <a:latin typeface="Times New Roman"/>
                          <a:cs typeface="Times New Roman"/>
                        </a:rPr>
                        <a:t>a</a:t>
                      </a:r>
                      <a:r>
                        <a:rPr sz="1600" dirty="0">
                          <a:latin typeface="Times New Roman"/>
                          <a:cs typeface="Times New Roman"/>
                        </a:rPr>
                        <a:t>s  </a:t>
                      </a:r>
                      <a:r>
                        <a:rPr sz="1600" spc="-5" dirty="0">
                          <a:latin typeface="Times New Roman"/>
                          <a:cs typeface="Times New Roman"/>
                        </a:rPr>
                        <a:t>concretas.</a:t>
                      </a:r>
                      <a:endParaRPr sz="1600" dirty="0">
                        <a:latin typeface="Times New Roman"/>
                        <a:cs typeface="Times New Roman"/>
                      </a:endParaRPr>
                    </a:p>
                    <a:p>
                      <a:pPr>
                        <a:lnSpc>
                          <a:spcPct val="100000"/>
                        </a:lnSpc>
                      </a:pPr>
                      <a:endParaRPr sz="1600" dirty="0">
                        <a:latin typeface="Times New Roman"/>
                        <a:cs typeface="Times New Roman"/>
                      </a:endParaRPr>
                    </a:p>
                    <a:p>
                      <a:pPr>
                        <a:lnSpc>
                          <a:spcPct val="100000"/>
                        </a:lnSpc>
                        <a:spcBef>
                          <a:spcPts val="50"/>
                        </a:spcBef>
                      </a:pPr>
                      <a:endParaRPr sz="1600" dirty="0">
                        <a:latin typeface="Times New Roman"/>
                        <a:cs typeface="Times New Roman"/>
                      </a:endParaRPr>
                    </a:p>
                    <a:p>
                      <a:pPr marL="67945" marR="62230">
                        <a:lnSpc>
                          <a:spcPct val="100000"/>
                        </a:lnSpc>
                        <a:tabLst>
                          <a:tab pos="857250" algn="l"/>
                        </a:tabLst>
                      </a:pPr>
                      <a:r>
                        <a:rPr sz="1600" b="1" spc="-15" dirty="0">
                          <a:latin typeface="Times New Roman"/>
                          <a:cs typeface="Times New Roman"/>
                        </a:rPr>
                        <a:t>P</a:t>
                      </a:r>
                      <a:r>
                        <a:rPr sz="1600" b="1" spc="-5" dirty="0">
                          <a:latin typeface="Times New Roman"/>
                          <a:cs typeface="Times New Roman"/>
                        </a:rPr>
                        <a:t>r</a:t>
                      </a:r>
                      <a:r>
                        <a:rPr sz="1600" b="1" spc="10" dirty="0">
                          <a:latin typeface="Times New Roman"/>
                          <a:cs typeface="Times New Roman"/>
                        </a:rPr>
                        <a:t>o</a:t>
                      </a:r>
                      <a:r>
                        <a:rPr sz="1600" b="1" spc="-5" dirty="0">
                          <a:latin typeface="Times New Roman"/>
                          <a:cs typeface="Times New Roman"/>
                        </a:rPr>
                        <a:t>me</a:t>
                      </a:r>
                      <a:r>
                        <a:rPr sz="1600" b="1" dirty="0">
                          <a:latin typeface="Times New Roman"/>
                          <a:cs typeface="Times New Roman"/>
                        </a:rPr>
                        <a:t>dio	de  </a:t>
                      </a:r>
                      <a:r>
                        <a:rPr sz="1600" b="1" spc="-5" dirty="0">
                          <a:latin typeface="Times New Roman"/>
                          <a:cs typeface="Times New Roman"/>
                        </a:rPr>
                        <a:t>asistencia</a:t>
                      </a:r>
                      <a:r>
                        <a:rPr sz="1600" spc="-5" dirty="0">
                          <a:latin typeface="Times New Roman"/>
                          <a:cs typeface="Times New Roman"/>
                        </a:rPr>
                        <a:t>:</a:t>
                      </a:r>
                      <a:r>
                        <a:rPr sz="1600" spc="-20" dirty="0">
                          <a:latin typeface="Times New Roman"/>
                          <a:cs typeface="Times New Roman"/>
                        </a:rPr>
                        <a:t> </a:t>
                      </a:r>
                      <a:r>
                        <a:rPr sz="1600" dirty="0">
                          <a:latin typeface="Times New Roman"/>
                          <a:cs typeface="Times New Roman"/>
                        </a:rPr>
                        <a:t>25</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nSpc>
                          <a:spcPct val="100000"/>
                        </a:lnSpc>
                        <a:tabLst>
                          <a:tab pos="1226185" algn="l"/>
                        </a:tabLst>
                      </a:pPr>
                      <a:r>
                        <a:rPr sz="1600" spc="-5" dirty="0">
                          <a:latin typeface="Times New Roman"/>
                          <a:cs typeface="Times New Roman"/>
                        </a:rPr>
                        <a:t>-Estudiantes	</a:t>
                      </a:r>
                      <a:r>
                        <a:rPr sz="1600" dirty="0">
                          <a:latin typeface="Times New Roman"/>
                          <a:cs typeface="Times New Roman"/>
                        </a:rPr>
                        <a:t>de</a:t>
                      </a:r>
                    </a:p>
                    <a:p>
                      <a:pPr marL="67945">
                        <a:lnSpc>
                          <a:spcPct val="100000"/>
                        </a:lnSpc>
                        <a:spcBef>
                          <a:spcPts val="635"/>
                        </a:spcBef>
                        <a:tabLst>
                          <a:tab pos="1183640" algn="l"/>
                        </a:tabLst>
                      </a:pPr>
                      <a:r>
                        <a:rPr sz="1600" spc="-5" dirty="0">
                          <a:latin typeface="Times New Roman"/>
                          <a:cs typeface="Times New Roman"/>
                        </a:rPr>
                        <a:t>bachillerato	del</a:t>
                      </a:r>
                      <a:endParaRPr sz="1600" dirty="0">
                        <a:latin typeface="Times New Roman"/>
                        <a:cs typeface="Times New Roman"/>
                      </a:endParaRPr>
                    </a:p>
                    <a:p>
                      <a:pPr marL="67945" marR="60960">
                        <a:lnSpc>
                          <a:spcPct val="100000"/>
                        </a:lnSpc>
                        <a:spcBef>
                          <a:spcPts val="160"/>
                        </a:spcBef>
                        <a:tabLst>
                          <a:tab pos="1227455" algn="l"/>
                        </a:tabLst>
                      </a:pPr>
                      <a:r>
                        <a:rPr lang="es-CO" sz="1600" dirty="0" smtClean="0">
                          <a:latin typeface="Times New Roman"/>
                          <a:cs typeface="Times New Roman"/>
                        </a:rPr>
                        <a:t>M</a:t>
                      </a:r>
                      <a:r>
                        <a:rPr sz="1600" dirty="0" err="1" smtClean="0">
                          <a:latin typeface="Times New Roman"/>
                          <a:cs typeface="Times New Roman"/>
                        </a:rPr>
                        <a:t>uni</a:t>
                      </a:r>
                      <a:r>
                        <a:rPr sz="1600" spc="-5" dirty="0" err="1" smtClean="0">
                          <a:latin typeface="Times New Roman"/>
                          <a:cs typeface="Times New Roman"/>
                        </a:rPr>
                        <a:t>c</a:t>
                      </a:r>
                      <a:r>
                        <a:rPr sz="1600" dirty="0" err="1" smtClean="0">
                          <a:latin typeface="Times New Roman"/>
                          <a:cs typeface="Times New Roman"/>
                        </a:rPr>
                        <a:t>ipio</a:t>
                      </a:r>
                      <a:r>
                        <a:rPr lang="es-CO" sz="1600" dirty="0" smtClean="0">
                          <a:latin typeface="Times New Roman"/>
                          <a:cs typeface="Times New Roman"/>
                        </a:rPr>
                        <a:t> </a:t>
                      </a:r>
                      <a:r>
                        <a:rPr sz="1600" dirty="0" smtClean="0">
                          <a:latin typeface="Times New Roman"/>
                          <a:cs typeface="Times New Roman"/>
                        </a:rPr>
                        <a:t>de  </a:t>
                      </a:r>
                      <a:r>
                        <a:rPr sz="1600" spc="-5" dirty="0">
                          <a:latin typeface="Times New Roman"/>
                          <a:cs typeface="Times New Roman"/>
                        </a:rPr>
                        <a:t>Marinilla.</a:t>
                      </a:r>
                      <a:endParaRPr sz="1600" dirty="0">
                        <a:latin typeface="Times New Roman"/>
                        <a:cs typeface="Times New Roman"/>
                      </a:endParaRPr>
                    </a:p>
                    <a:p>
                      <a:pPr marL="67945">
                        <a:lnSpc>
                          <a:spcPct val="100000"/>
                        </a:lnSpc>
                        <a:spcBef>
                          <a:spcPts val="445"/>
                        </a:spcBef>
                      </a:pPr>
                      <a:r>
                        <a:rPr sz="1600" spc="-5" dirty="0">
                          <a:latin typeface="Times New Roman"/>
                          <a:cs typeface="Times New Roman"/>
                        </a:rPr>
                        <a:t>-</a:t>
                      </a:r>
                      <a:r>
                        <a:rPr sz="1600" spc="-5" dirty="0" err="1">
                          <a:latin typeface="Times New Roman"/>
                          <a:cs typeface="Times New Roman"/>
                        </a:rPr>
                        <a:t>Estudiantes</a:t>
                      </a:r>
                      <a:r>
                        <a:rPr sz="1600" spc="20" dirty="0">
                          <a:latin typeface="Times New Roman"/>
                          <a:cs typeface="Times New Roman"/>
                        </a:rPr>
                        <a:t> </a:t>
                      </a:r>
                      <a:r>
                        <a:rPr sz="1600" spc="-5" dirty="0" err="1" smtClean="0">
                          <a:latin typeface="Times New Roman"/>
                          <a:cs typeface="Times New Roman"/>
                        </a:rPr>
                        <a:t>Instituto</a:t>
                      </a:r>
                      <a:r>
                        <a:rPr lang="es-CO" sz="1600" spc="0" baseline="0" dirty="0" smtClean="0">
                          <a:latin typeface="Times New Roman"/>
                          <a:cs typeface="Times New Roman"/>
                        </a:rPr>
                        <a:t> </a:t>
                      </a:r>
                      <a:r>
                        <a:rPr sz="1600" dirty="0" smtClean="0">
                          <a:latin typeface="Times New Roman"/>
                          <a:cs typeface="Times New Roman"/>
                        </a:rPr>
                        <a:t>de</a:t>
                      </a:r>
                      <a:r>
                        <a:rPr sz="1600" spc="-10" dirty="0" smtClean="0">
                          <a:latin typeface="Times New Roman"/>
                          <a:cs typeface="Times New Roman"/>
                        </a:rPr>
                        <a:t> </a:t>
                      </a:r>
                      <a:r>
                        <a:rPr sz="1600" spc="-5" dirty="0" err="1">
                          <a:latin typeface="Times New Roman"/>
                          <a:cs typeface="Times New Roman"/>
                        </a:rPr>
                        <a:t>Filosofía</a:t>
                      </a:r>
                      <a:r>
                        <a:rPr sz="1600" spc="-5" dirty="0" smtClean="0">
                          <a:latin typeface="Times New Roman"/>
                          <a:cs typeface="Times New Roman"/>
                        </a:rPr>
                        <a:t>.</a:t>
                      </a:r>
                      <a:endParaRPr lang="es-CO" sz="1600" spc="-5" dirty="0" smtClean="0">
                        <a:latin typeface="Times New Roman"/>
                        <a:cs typeface="Times New Roman"/>
                      </a:endParaRPr>
                    </a:p>
                    <a:p>
                      <a:pPr marL="67945">
                        <a:lnSpc>
                          <a:spcPct val="100000"/>
                        </a:lnSpc>
                        <a:spcBef>
                          <a:spcPts val="445"/>
                        </a:spcBef>
                      </a:pPr>
                      <a:endParaRPr sz="1600" dirty="0">
                        <a:latin typeface="Times New Roman"/>
                        <a:cs typeface="Times New Roman"/>
                      </a:endParaRPr>
                    </a:p>
                    <a:p>
                      <a:pPr marL="67945" marR="62865">
                        <a:lnSpc>
                          <a:spcPct val="100000"/>
                        </a:lnSpc>
                        <a:spcBef>
                          <a:spcPts val="15"/>
                        </a:spcBef>
                      </a:pPr>
                      <a:r>
                        <a:rPr sz="1600" spc="-5" dirty="0">
                          <a:latin typeface="Times New Roman"/>
                          <a:cs typeface="Times New Roman"/>
                        </a:rPr>
                        <a:t>-Habitantes del</a:t>
                      </a:r>
                      <a:r>
                        <a:rPr sz="1600" spc="-35" dirty="0">
                          <a:latin typeface="Times New Roman"/>
                          <a:cs typeface="Times New Roman"/>
                        </a:rPr>
                        <a:t> </a:t>
                      </a:r>
                      <a:r>
                        <a:rPr sz="1600" spc="-5" dirty="0">
                          <a:latin typeface="Times New Roman"/>
                          <a:cs typeface="Times New Roman"/>
                        </a:rPr>
                        <a:t>casco  urbano </a:t>
                      </a:r>
                      <a:r>
                        <a:rPr sz="1600" dirty="0">
                          <a:latin typeface="Times New Roman"/>
                          <a:cs typeface="Times New Roman"/>
                        </a:rPr>
                        <a:t>de</a:t>
                      </a:r>
                      <a:r>
                        <a:rPr sz="1600" spc="-50" dirty="0">
                          <a:latin typeface="Times New Roman"/>
                          <a:cs typeface="Times New Roman"/>
                        </a:rPr>
                        <a:t> </a:t>
                      </a:r>
                      <a:r>
                        <a:rPr sz="1600" dirty="0">
                          <a:latin typeface="Times New Roman"/>
                          <a:cs typeface="Times New Roman"/>
                        </a:rPr>
                        <a:t>Marinilla.</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8580">
                        <a:lnSpc>
                          <a:spcPct val="100000"/>
                        </a:lnSpc>
                      </a:pPr>
                      <a:r>
                        <a:rPr sz="1600" b="1" spc="-5" dirty="0">
                          <a:latin typeface="Times New Roman"/>
                          <a:cs typeface="Times New Roman"/>
                        </a:rPr>
                        <a:t>-Coordinador: </a:t>
                      </a:r>
                      <a:r>
                        <a:rPr sz="1600" spc="-5" dirty="0">
                          <a:latin typeface="Times New Roman"/>
                          <a:cs typeface="Times New Roman"/>
                        </a:rPr>
                        <a:t>Carlos Mario</a:t>
                      </a:r>
                      <a:r>
                        <a:rPr sz="1600" spc="15" dirty="0">
                          <a:latin typeface="Times New Roman"/>
                          <a:cs typeface="Times New Roman"/>
                        </a:rPr>
                        <a:t> </a:t>
                      </a:r>
                      <a:r>
                        <a:rPr sz="1600" spc="-5" dirty="0">
                          <a:latin typeface="Times New Roman"/>
                          <a:cs typeface="Times New Roman"/>
                        </a:rPr>
                        <a:t>Vanegas</a:t>
                      </a:r>
                      <a:endParaRPr sz="1600" dirty="0">
                        <a:latin typeface="Times New Roman"/>
                        <a:cs typeface="Times New Roman"/>
                      </a:endParaRPr>
                    </a:p>
                    <a:p>
                      <a:pPr marL="68580">
                        <a:lnSpc>
                          <a:spcPct val="100000"/>
                        </a:lnSpc>
                        <a:spcBef>
                          <a:spcPts val="635"/>
                        </a:spcBef>
                      </a:pPr>
                      <a:r>
                        <a:rPr sz="1600" spc="-5" dirty="0">
                          <a:latin typeface="Times New Roman"/>
                          <a:cs typeface="Times New Roman"/>
                        </a:rPr>
                        <a:t>-Municipio </a:t>
                      </a:r>
                      <a:r>
                        <a:rPr sz="1600" dirty="0">
                          <a:latin typeface="Times New Roman"/>
                          <a:cs typeface="Times New Roman"/>
                        </a:rPr>
                        <a:t>de </a:t>
                      </a:r>
                      <a:r>
                        <a:rPr sz="1600" spc="-5" dirty="0">
                          <a:latin typeface="Times New Roman"/>
                          <a:cs typeface="Times New Roman"/>
                        </a:rPr>
                        <a:t>Marinilla.</a:t>
                      </a:r>
                      <a:endParaRPr sz="1600" dirty="0">
                        <a:latin typeface="Times New Roman"/>
                        <a:cs typeface="Times New Roman"/>
                      </a:endParaRPr>
                    </a:p>
                    <a:p>
                      <a:pPr marL="68580" marR="62230">
                        <a:lnSpc>
                          <a:spcPct val="100000"/>
                        </a:lnSpc>
                        <a:spcBef>
                          <a:spcPts val="160"/>
                        </a:spcBef>
                        <a:tabLst>
                          <a:tab pos="1012825" algn="l"/>
                          <a:tab pos="1661160" algn="l"/>
                          <a:tab pos="2444750" algn="l"/>
                        </a:tabLst>
                      </a:pPr>
                      <a:r>
                        <a:rPr sz="1600" spc="-5" dirty="0">
                          <a:latin typeface="Times New Roman"/>
                          <a:cs typeface="Times New Roman"/>
                        </a:rPr>
                        <a:t>-</a:t>
                      </a:r>
                      <a:r>
                        <a:rPr sz="1600" dirty="0" err="1" smtClean="0">
                          <a:latin typeface="Times New Roman"/>
                          <a:cs typeface="Times New Roman"/>
                        </a:rPr>
                        <a:t>Estudi</a:t>
                      </a:r>
                      <a:r>
                        <a:rPr sz="1600" spc="-5" dirty="0" err="1" smtClean="0">
                          <a:latin typeface="Times New Roman"/>
                          <a:cs typeface="Times New Roman"/>
                        </a:rPr>
                        <a:t>a</a:t>
                      </a:r>
                      <a:r>
                        <a:rPr sz="1600" dirty="0" err="1" smtClean="0">
                          <a:latin typeface="Times New Roman"/>
                          <a:cs typeface="Times New Roman"/>
                        </a:rPr>
                        <a:t>ntes</a:t>
                      </a:r>
                      <a:r>
                        <a:rPr lang="es-CO" sz="1600" baseline="0" dirty="0" smtClean="0">
                          <a:latin typeface="Times New Roman"/>
                          <a:cs typeface="Times New Roman"/>
                        </a:rPr>
                        <a:t> </a:t>
                      </a:r>
                      <a:r>
                        <a:rPr sz="1600" dirty="0" err="1" smtClean="0">
                          <a:latin typeface="Times New Roman"/>
                          <a:cs typeface="Times New Roman"/>
                        </a:rPr>
                        <a:t>últimos</a:t>
                      </a:r>
                      <a:r>
                        <a:rPr lang="es-CO" sz="1600" baseline="0" dirty="0" smtClean="0">
                          <a:latin typeface="Times New Roman"/>
                          <a:cs typeface="Times New Roman"/>
                        </a:rPr>
                        <a:t> </a:t>
                      </a:r>
                      <a:r>
                        <a:rPr sz="1600" dirty="0" err="1" smtClean="0">
                          <a:latin typeface="Times New Roman"/>
                          <a:cs typeface="Times New Roman"/>
                        </a:rPr>
                        <a:t>s</a:t>
                      </a:r>
                      <a:r>
                        <a:rPr sz="1600" spc="-5" dirty="0" err="1" smtClean="0">
                          <a:latin typeface="Times New Roman"/>
                          <a:cs typeface="Times New Roman"/>
                        </a:rPr>
                        <a:t>e</a:t>
                      </a:r>
                      <a:r>
                        <a:rPr sz="1600" dirty="0" err="1" smtClean="0">
                          <a:latin typeface="Times New Roman"/>
                          <a:cs typeface="Times New Roman"/>
                        </a:rPr>
                        <a:t>mestr</a:t>
                      </a:r>
                      <a:r>
                        <a:rPr sz="1600" spc="-10" dirty="0" err="1" smtClean="0">
                          <a:latin typeface="Times New Roman"/>
                          <a:cs typeface="Times New Roman"/>
                        </a:rPr>
                        <a:t>e</a:t>
                      </a:r>
                      <a:r>
                        <a:rPr sz="1600" dirty="0" err="1" smtClean="0">
                          <a:latin typeface="Times New Roman"/>
                          <a:cs typeface="Times New Roman"/>
                        </a:rPr>
                        <a:t>s</a:t>
                      </a:r>
                      <a:r>
                        <a:rPr lang="es-CO" sz="1600" baseline="0" dirty="0" smtClean="0">
                          <a:latin typeface="Times New Roman"/>
                          <a:cs typeface="Times New Roman"/>
                        </a:rPr>
                        <a:t> </a:t>
                      </a:r>
                      <a:r>
                        <a:rPr sz="1600" dirty="0" smtClean="0">
                          <a:latin typeface="Times New Roman"/>
                          <a:cs typeface="Times New Roman"/>
                        </a:rPr>
                        <a:t>d</a:t>
                      </a:r>
                      <a:r>
                        <a:rPr sz="1600" spc="-5" dirty="0" smtClean="0">
                          <a:latin typeface="Times New Roman"/>
                          <a:cs typeface="Times New Roman"/>
                        </a:rPr>
                        <a:t>e</a:t>
                      </a:r>
                      <a:r>
                        <a:rPr sz="1600" dirty="0" smtClean="0">
                          <a:latin typeface="Times New Roman"/>
                          <a:cs typeface="Times New Roman"/>
                        </a:rPr>
                        <a:t>l  </a:t>
                      </a:r>
                      <a:r>
                        <a:rPr sz="1600" spc="-5" dirty="0">
                          <a:latin typeface="Times New Roman"/>
                          <a:cs typeface="Times New Roman"/>
                        </a:rPr>
                        <a:t>pregrado en</a:t>
                      </a:r>
                      <a:r>
                        <a:rPr sz="1600" spc="10" dirty="0">
                          <a:latin typeface="Times New Roman"/>
                          <a:cs typeface="Times New Roman"/>
                        </a:rPr>
                        <a:t> </a:t>
                      </a:r>
                      <a:r>
                        <a:rPr sz="1600" spc="-5" dirty="0">
                          <a:latin typeface="Times New Roman"/>
                          <a:cs typeface="Times New Roman"/>
                        </a:rPr>
                        <a:t>Filosofía.</a:t>
                      </a:r>
                      <a:endParaRPr sz="16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862502849"/>
              </p:ext>
            </p:extLst>
          </p:nvPr>
        </p:nvGraphicFramePr>
        <p:xfrm>
          <a:off x="899160" y="1344422"/>
          <a:ext cx="8101329" cy="5453380"/>
        </p:xfrm>
        <a:graphic>
          <a:graphicData uri="http://schemas.openxmlformats.org/drawingml/2006/table">
            <a:tbl>
              <a:tblPr firstRow="1" bandRow="1">
                <a:tableStyleId>{2D5ABB26-0587-4C30-8999-92F81FD0307C}</a:tableStyleId>
              </a:tblPr>
              <a:tblGrid>
                <a:gridCol w="1437640"/>
                <a:gridCol w="2235200"/>
                <a:gridCol w="609600"/>
                <a:gridCol w="1676400"/>
                <a:gridCol w="2142489"/>
              </a:tblGrid>
              <a:tr h="5146039">
                <a:tc>
                  <a:txBody>
                    <a:bodyPr/>
                    <a:lstStyle/>
                    <a:p>
                      <a:pPr>
                        <a:lnSpc>
                          <a:spcPct val="100000"/>
                        </a:lnSpc>
                      </a:pPr>
                      <a:endParaRPr sz="12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8580" algn="just">
                        <a:lnSpc>
                          <a:spcPct val="100000"/>
                        </a:lnSpc>
                      </a:pPr>
                      <a:r>
                        <a:rPr sz="1600" spc="-5" dirty="0">
                          <a:latin typeface="Times New Roman"/>
                          <a:cs typeface="Times New Roman"/>
                        </a:rPr>
                        <a:t>“El soberano:</a:t>
                      </a:r>
                      <a:r>
                        <a:rPr sz="1600" spc="110" dirty="0">
                          <a:latin typeface="Times New Roman"/>
                          <a:cs typeface="Times New Roman"/>
                        </a:rPr>
                        <a:t> </a:t>
                      </a:r>
                      <a:r>
                        <a:rPr sz="1600" spc="-5" dirty="0">
                          <a:latin typeface="Times New Roman"/>
                          <a:cs typeface="Times New Roman"/>
                        </a:rPr>
                        <a:t>el</a:t>
                      </a:r>
                      <a:endParaRPr sz="1600" dirty="0">
                        <a:latin typeface="Times New Roman"/>
                        <a:cs typeface="Times New Roman"/>
                      </a:endParaRPr>
                    </a:p>
                    <a:p>
                      <a:pPr marL="68580" marR="60325" algn="just">
                        <a:lnSpc>
                          <a:spcPct val="100000"/>
                        </a:lnSpc>
                        <a:spcBef>
                          <a:spcPts val="5"/>
                        </a:spcBef>
                        <a:tabLst>
                          <a:tab pos="1228090" algn="l"/>
                        </a:tabLst>
                      </a:pPr>
                      <a:r>
                        <a:rPr sz="1600" spc="-5" dirty="0">
                          <a:latin typeface="Times New Roman"/>
                          <a:cs typeface="Times New Roman"/>
                        </a:rPr>
                        <a:t>héroe </a:t>
                      </a:r>
                      <a:r>
                        <a:rPr sz="1600" dirty="0">
                          <a:latin typeface="Times New Roman"/>
                          <a:cs typeface="Times New Roman"/>
                        </a:rPr>
                        <a:t>y </a:t>
                      </a:r>
                      <a:r>
                        <a:rPr sz="1600" spc="5" dirty="0">
                          <a:latin typeface="Times New Roman"/>
                          <a:cs typeface="Times New Roman"/>
                        </a:rPr>
                        <a:t>la </a:t>
                      </a:r>
                      <a:r>
                        <a:rPr sz="1600" spc="-5" dirty="0">
                          <a:latin typeface="Times New Roman"/>
                          <a:cs typeface="Times New Roman"/>
                        </a:rPr>
                        <a:t>política”.  Viernes </a:t>
                      </a:r>
                      <a:r>
                        <a:rPr sz="1600" dirty="0">
                          <a:latin typeface="Times New Roman"/>
                          <a:cs typeface="Times New Roman"/>
                        </a:rPr>
                        <a:t>4 de</a:t>
                      </a:r>
                      <a:r>
                        <a:rPr sz="1600" spc="-45" dirty="0">
                          <a:latin typeface="Times New Roman"/>
                          <a:cs typeface="Times New Roman"/>
                        </a:rPr>
                        <a:t> </a:t>
                      </a:r>
                      <a:r>
                        <a:rPr sz="1600" spc="-5" dirty="0">
                          <a:latin typeface="Times New Roman"/>
                          <a:cs typeface="Times New Roman"/>
                        </a:rPr>
                        <a:t>octubre,  </a:t>
                      </a:r>
                      <a:r>
                        <a:rPr sz="1600" dirty="0">
                          <a:latin typeface="Times New Roman"/>
                          <a:cs typeface="Times New Roman"/>
                        </a:rPr>
                        <a:t>4:30 p.m., </a:t>
                      </a:r>
                      <a:r>
                        <a:rPr sz="1600" spc="-5" dirty="0">
                          <a:latin typeface="Times New Roman"/>
                          <a:cs typeface="Times New Roman"/>
                        </a:rPr>
                        <a:t>Teatro  </a:t>
                      </a:r>
                      <a:r>
                        <a:rPr sz="1600" dirty="0">
                          <a:latin typeface="Times New Roman"/>
                          <a:cs typeface="Times New Roman"/>
                        </a:rPr>
                        <a:t>Muni</a:t>
                      </a:r>
                      <a:r>
                        <a:rPr sz="1600" spc="-5" dirty="0">
                          <a:latin typeface="Times New Roman"/>
                          <a:cs typeface="Times New Roman"/>
                        </a:rPr>
                        <a:t>c</a:t>
                      </a:r>
                      <a:r>
                        <a:rPr sz="1600" dirty="0">
                          <a:latin typeface="Times New Roman"/>
                          <a:cs typeface="Times New Roman"/>
                        </a:rPr>
                        <a:t>ip</a:t>
                      </a:r>
                      <a:r>
                        <a:rPr sz="1600" spc="-5" dirty="0">
                          <a:latin typeface="Times New Roman"/>
                          <a:cs typeface="Times New Roman"/>
                        </a:rPr>
                        <a:t>a</a:t>
                      </a:r>
                      <a:r>
                        <a:rPr sz="1600" dirty="0">
                          <a:latin typeface="Times New Roman"/>
                          <a:cs typeface="Times New Roman"/>
                        </a:rPr>
                        <a:t>l	de  </a:t>
                      </a:r>
                      <a:r>
                        <a:rPr sz="1600" spc="-5" dirty="0">
                          <a:latin typeface="Times New Roman"/>
                          <a:cs typeface="Times New Roman"/>
                        </a:rPr>
                        <a:t>Marinilla.</a:t>
                      </a:r>
                      <a:endParaRPr sz="1600" dirty="0">
                        <a:latin typeface="Times New Roman"/>
                        <a:cs typeface="Times New Roman"/>
                      </a:endParaRPr>
                    </a:p>
                    <a:p>
                      <a:pPr>
                        <a:lnSpc>
                          <a:spcPct val="100000"/>
                        </a:lnSpc>
                      </a:pPr>
                      <a:endParaRPr sz="1600" dirty="0">
                        <a:latin typeface="Times New Roman"/>
                        <a:cs typeface="Times New Roman"/>
                      </a:endParaRPr>
                    </a:p>
                    <a:p>
                      <a:pPr>
                        <a:lnSpc>
                          <a:spcPct val="100000"/>
                        </a:lnSpc>
                      </a:pPr>
                      <a:endParaRPr sz="1600" dirty="0">
                        <a:latin typeface="Times New Roman"/>
                        <a:cs typeface="Times New Roman"/>
                      </a:endParaRPr>
                    </a:p>
                    <a:p>
                      <a:pPr marL="68580" marR="59690" algn="just">
                        <a:lnSpc>
                          <a:spcPct val="100000"/>
                        </a:lnSpc>
                        <a:tabLst>
                          <a:tab pos="1296035" algn="l"/>
                        </a:tabLst>
                      </a:pPr>
                      <a:r>
                        <a:rPr sz="1600" spc="-5" dirty="0">
                          <a:latin typeface="Times New Roman"/>
                          <a:cs typeface="Times New Roman"/>
                        </a:rPr>
                        <a:t>“Noma</a:t>
                      </a:r>
                      <a:r>
                        <a:rPr sz="1600" dirty="0">
                          <a:latin typeface="Times New Roman"/>
                          <a:cs typeface="Times New Roman"/>
                        </a:rPr>
                        <a:t>dismo	y  </a:t>
                      </a:r>
                      <a:r>
                        <a:rPr sz="1600" spc="-5" dirty="0">
                          <a:latin typeface="Times New Roman"/>
                          <a:cs typeface="Times New Roman"/>
                        </a:rPr>
                        <a:t>máquinas </a:t>
                      </a:r>
                      <a:r>
                        <a:rPr sz="1600" dirty="0">
                          <a:latin typeface="Times New Roman"/>
                          <a:cs typeface="Times New Roman"/>
                        </a:rPr>
                        <a:t>de </a:t>
                      </a:r>
                      <a:r>
                        <a:rPr sz="1600" spc="-5" dirty="0">
                          <a:latin typeface="Times New Roman"/>
                          <a:cs typeface="Times New Roman"/>
                        </a:rPr>
                        <a:t>guerra”.  Viernes       </a:t>
                      </a:r>
                      <a:r>
                        <a:rPr sz="1600" dirty="0">
                          <a:latin typeface="Times New Roman"/>
                          <a:cs typeface="Times New Roman"/>
                        </a:rPr>
                        <a:t>18     </a:t>
                      </a:r>
                      <a:r>
                        <a:rPr sz="1600" spc="245" dirty="0">
                          <a:latin typeface="Times New Roman"/>
                          <a:cs typeface="Times New Roman"/>
                        </a:rPr>
                        <a:t> </a:t>
                      </a:r>
                      <a:r>
                        <a:rPr sz="1600" dirty="0">
                          <a:latin typeface="Times New Roman"/>
                          <a:cs typeface="Times New Roman"/>
                        </a:rPr>
                        <a:t>de</a:t>
                      </a:r>
                    </a:p>
                    <a:p>
                      <a:pPr marL="68580" algn="just">
                        <a:lnSpc>
                          <a:spcPct val="100000"/>
                        </a:lnSpc>
                        <a:spcBef>
                          <a:spcPts val="625"/>
                        </a:spcBef>
                      </a:pPr>
                      <a:r>
                        <a:rPr sz="1600" spc="-5" dirty="0">
                          <a:latin typeface="Times New Roman"/>
                          <a:cs typeface="Times New Roman"/>
                        </a:rPr>
                        <a:t>octubre,   </a:t>
                      </a:r>
                      <a:r>
                        <a:rPr sz="1600" dirty="0">
                          <a:latin typeface="Times New Roman"/>
                          <a:cs typeface="Times New Roman"/>
                        </a:rPr>
                        <a:t>4:00 </a:t>
                      </a:r>
                      <a:r>
                        <a:rPr sz="1600" spc="235" dirty="0">
                          <a:latin typeface="Times New Roman"/>
                          <a:cs typeface="Times New Roman"/>
                        </a:rPr>
                        <a:t> </a:t>
                      </a:r>
                      <a:r>
                        <a:rPr sz="1600" dirty="0">
                          <a:latin typeface="Times New Roman"/>
                          <a:cs typeface="Times New Roman"/>
                        </a:rPr>
                        <a:t>p.m.,</a:t>
                      </a:r>
                    </a:p>
                    <a:p>
                      <a:pPr marL="68580" marR="60325" algn="just">
                        <a:lnSpc>
                          <a:spcPct val="100000"/>
                        </a:lnSpc>
                        <a:spcBef>
                          <a:spcPts val="15"/>
                        </a:spcBef>
                        <a:tabLst>
                          <a:tab pos="1049020" algn="l"/>
                        </a:tabLst>
                      </a:pPr>
                      <a:r>
                        <a:rPr sz="1600" dirty="0">
                          <a:latin typeface="Times New Roman"/>
                          <a:cs typeface="Times New Roman"/>
                        </a:rPr>
                        <a:t>C</a:t>
                      </a:r>
                      <a:r>
                        <a:rPr sz="1600" spc="-5" dirty="0">
                          <a:latin typeface="Times New Roman"/>
                          <a:cs typeface="Times New Roman"/>
                        </a:rPr>
                        <a:t>a</a:t>
                      </a:r>
                      <a:r>
                        <a:rPr sz="1600" dirty="0">
                          <a:latin typeface="Times New Roman"/>
                          <a:cs typeface="Times New Roman"/>
                        </a:rPr>
                        <a:t>pilla	</a:t>
                      </a:r>
                      <a:r>
                        <a:rPr sz="1600" spc="10" dirty="0">
                          <a:latin typeface="Times New Roman"/>
                          <a:cs typeface="Times New Roman"/>
                        </a:rPr>
                        <a:t>J</a:t>
                      </a:r>
                      <a:r>
                        <a:rPr sz="1600" spc="-5" dirty="0">
                          <a:latin typeface="Times New Roman"/>
                          <a:cs typeface="Times New Roman"/>
                        </a:rPr>
                        <a:t>e</a:t>
                      </a:r>
                      <a:r>
                        <a:rPr sz="1600" dirty="0">
                          <a:latin typeface="Times New Roman"/>
                          <a:cs typeface="Times New Roman"/>
                        </a:rPr>
                        <a:t>sús  </a:t>
                      </a:r>
                      <a:r>
                        <a:rPr sz="1600" spc="-5" dirty="0">
                          <a:latin typeface="Times New Roman"/>
                          <a:cs typeface="Times New Roman"/>
                        </a:rPr>
                        <a:t>Nazareno.</a:t>
                      </a:r>
                      <a:endParaRPr sz="1600" dirty="0">
                        <a:latin typeface="Times New Roman"/>
                        <a:cs typeface="Times New Roman"/>
                      </a:endParaRPr>
                    </a:p>
                    <a:p>
                      <a:pPr>
                        <a:lnSpc>
                          <a:spcPct val="100000"/>
                        </a:lnSpc>
                      </a:pPr>
                      <a:endParaRPr sz="1600" dirty="0">
                        <a:latin typeface="Times New Roman"/>
                        <a:cs typeface="Times New Roman"/>
                      </a:endParaRPr>
                    </a:p>
                    <a:p>
                      <a:pPr>
                        <a:lnSpc>
                          <a:spcPct val="100000"/>
                        </a:lnSpc>
                        <a:spcBef>
                          <a:spcPts val="55"/>
                        </a:spcBef>
                      </a:pPr>
                      <a:endParaRPr sz="1600" dirty="0">
                        <a:latin typeface="Times New Roman"/>
                        <a:cs typeface="Times New Roman"/>
                      </a:endParaRPr>
                    </a:p>
                    <a:p>
                      <a:pPr marL="68580" marR="59690" algn="just">
                        <a:lnSpc>
                          <a:spcPct val="100000"/>
                        </a:lnSpc>
                        <a:tabLst>
                          <a:tab pos="1296035" algn="l"/>
                        </a:tabLst>
                      </a:pPr>
                      <a:r>
                        <a:rPr sz="1600" spc="-5" dirty="0" smtClean="0">
                          <a:latin typeface="Times New Roman"/>
                          <a:cs typeface="Times New Roman"/>
                        </a:rPr>
                        <a:t>“</a:t>
                      </a:r>
                      <a:r>
                        <a:rPr sz="1600" spc="-5" dirty="0" err="1" smtClean="0">
                          <a:latin typeface="Times New Roman"/>
                          <a:cs typeface="Times New Roman"/>
                        </a:rPr>
                        <a:t>Noma</a:t>
                      </a:r>
                      <a:r>
                        <a:rPr sz="1600" dirty="0" err="1" smtClean="0">
                          <a:latin typeface="Times New Roman"/>
                          <a:cs typeface="Times New Roman"/>
                        </a:rPr>
                        <a:t>dismo</a:t>
                      </a:r>
                      <a:r>
                        <a:rPr sz="1600" dirty="0" smtClean="0">
                          <a:latin typeface="Times New Roman"/>
                          <a:cs typeface="Times New Roman"/>
                        </a:rPr>
                        <a:t>	y  </a:t>
                      </a:r>
                      <a:r>
                        <a:rPr sz="1600" spc="-5" dirty="0" err="1" smtClean="0">
                          <a:latin typeface="Times New Roman"/>
                          <a:cs typeface="Times New Roman"/>
                        </a:rPr>
                        <a:t>máquinas</a:t>
                      </a:r>
                      <a:r>
                        <a:rPr sz="1600" spc="-5" dirty="0" smtClean="0">
                          <a:latin typeface="Times New Roman"/>
                          <a:cs typeface="Times New Roman"/>
                        </a:rPr>
                        <a:t> </a:t>
                      </a:r>
                      <a:r>
                        <a:rPr sz="1600" dirty="0" smtClean="0">
                          <a:latin typeface="Times New Roman"/>
                          <a:cs typeface="Times New Roman"/>
                        </a:rPr>
                        <a:t>de </a:t>
                      </a:r>
                      <a:r>
                        <a:rPr sz="1600" spc="-5" dirty="0" err="1" smtClean="0">
                          <a:latin typeface="Times New Roman"/>
                          <a:cs typeface="Times New Roman"/>
                        </a:rPr>
                        <a:t>guerra</a:t>
                      </a:r>
                      <a:r>
                        <a:rPr sz="1600" spc="-5" dirty="0" smtClean="0">
                          <a:latin typeface="Times New Roman"/>
                          <a:cs typeface="Times New Roman"/>
                        </a:rPr>
                        <a:t>  (II)”. Viernes </a:t>
                      </a:r>
                      <a:r>
                        <a:rPr sz="1600" dirty="0" smtClean="0">
                          <a:latin typeface="Times New Roman"/>
                          <a:cs typeface="Times New Roman"/>
                        </a:rPr>
                        <a:t>1 de  </a:t>
                      </a:r>
                      <a:r>
                        <a:rPr sz="1600" spc="-5" dirty="0" err="1" smtClean="0">
                          <a:latin typeface="Times New Roman"/>
                          <a:cs typeface="Times New Roman"/>
                        </a:rPr>
                        <a:t>noviembre</a:t>
                      </a:r>
                      <a:r>
                        <a:rPr sz="1600" spc="-5" dirty="0" smtClean="0">
                          <a:latin typeface="Times New Roman"/>
                          <a:cs typeface="Times New Roman"/>
                        </a:rPr>
                        <a:t>,</a:t>
                      </a:r>
                      <a:r>
                        <a:rPr sz="1600" spc="270" dirty="0" smtClean="0">
                          <a:latin typeface="Times New Roman"/>
                          <a:cs typeface="Times New Roman"/>
                        </a:rPr>
                        <a:t> </a:t>
                      </a:r>
                      <a:r>
                        <a:rPr sz="1600" dirty="0" smtClean="0">
                          <a:latin typeface="Times New Roman"/>
                          <a:cs typeface="Times New Roman"/>
                        </a:rPr>
                        <a:t>4:00</a:t>
                      </a:r>
                      <a:r>
                        <a:rPr lang="es-CO" sz="1600" dirty="0" smtClean="0">
                          <a:latin typeface="Times New Roman"/>
                          <a:cs typeface="Times New Roman"/>
                        </a:rPr>
                        <a:t> p.m., Capilla Jesús</a:t>
                      </a:r>
                    </a:p>
                    <a:p>
                      <a:pPr marL="68580" marR="59690" algn="just">
                        <a:lnSpc>
                          <a:spcPct val="100000"/>
                        </a:lnSpc>
                        <a:tabLst>
                          <a:tab pos="1296035" algn="l"/>
                        </a:tabLst>
                      </a:pPr>
                      <a:r>
                        <a:rPr lang="es-CO" sz="1600" dirty="0" smtClean="0">
                          <a:latin typeface="Times New Roman"/>
                          <a:cs typeface="Times New Roman"/>
                        </a:rPr>
                        <a:t>Nazareno.</a:t>
                      </a:r>
                    </a:p>
                    <a:p>
                      <a:pPr marL="68580" marR="59690" algn="just">
                        <a:lnSpc>
                          <a:spcPct val="100000"/>
                        </a:lnSpc>
                        <a:tabLst>
                          <a:tab pos="1296035" algn="l"/>
                        </a:tabLst>
                      </a:pPr>
                      <a:endParaRPr sz="16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pPr>
                      <a:endParaRPr sz="12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pPr>
                      <a:endParaRPr sz="12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pPr>
                      <a:endParaRPr sz="12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808611482"/>
              </p:ext>
            </p:extLst>
          </p:nvPr>
        </p:nvGraphicFramePr>
        <p:xfrm>
          <a:off x="457200" y="1295400"/>
          <a:ext cx="8543289" cy="5170361"/>
        </p:xfrm>
        <a:graphic>
          <a:graphicData uri="http://schemas.openxmlformats.org/drawingml/2006/table">
            <a:tbl>
              <a:tblPr firstRow="1" bandRow="1">
                <a:tableStyleId>{2D5ABB26-0587-4C30-8999-92F81FD0307C}</a:tableStyleId>
              </a:tblPr>
              <a:tblGrid>
                <a:gridCol w="1600200"/>
                <a:gridCol w="1524000"/>
                <a:gridCol w="1447800"/>
                <a:gridCol w="1905000"/>
                <a:gridCol w="2066289"/>
              </a:tblGrid>
              <a:tr h="5170361">
                <a:tc>
                  <a:txBody>
                    <a:bodyPr/>
                    <a:lstStyle/>
                    <a:p>
                      <a:pPr marL="69850">
                        <a:lnSpc>
                          <a:spcPts val="1355"/>
                        </a:lnSpc>
                        <a:tabLst>
                          <a:tab pos="872490" algn="l"/>
                        </a:tabLst>
                      </a:pPr>
                      <a:r>
                        <a:rPr sz="1600" spc="-5" dirty="0">
                          <a:latin typeface="Times New Roman"/>
                          <a:cs typeface="Times New Roman"/>
                        </a:rPr>
                        <a:t>Cátedra	Abierta.</a:t>
                      </a:r>
                      <a:endParaRPr sz="1600" dirty="0">
                        <a:latin typeface="Times New Roman"/>
                        <a:cs typeface="Times New Roman"/>
                      </a:endParaRPr>
                    </a:p>
                    <a:p>
                      <a:pPr marL="69850">
                        <a:lnSpc>
                          <a:spcPct val="100000"/>
                        </a:lnSpc>
                        <a:spcBef>
                          <a:spcPts val="625"/>
                        </a:spcBef>
                      </a:pPr>
                      <a:r>
                        <a:rPr sz="1600" spc="-5" dirty="0">
                          <a:latin typeface="Times New Roman"/>
                          <a:cs typeface="Times New Roman"/>
                        </a:rPr>
                        <a:t>Instituto </a:t>
                      </a:r>
                      <a:r>
                        <a:rPr sz="1600" dirty="0">
                          <a:latin typeface="Times New Roman"/>
                          <a:cs typeface="Times New Roman"/>
                        </a:rPr>
                        <a:t>de</a:t>
                      </a:r>
                      <a:r>
                        <a:rPr sz="1600" spc="-20" dirty="0">
                          <a:latin typeface="Times New Roman"/>
                          <a:cs typeface="Times New Roman"/>
                        </a:rPr>
                        <a:t> </a:t>
                      </a:r>
                      <a:r>
                        <a:rPr sz="1600" spc="-5" dirty="0">
                          <a:latin typeface="Times New Roman"/>
                          <a:cs typeface="Times New Roman"/>
                        </a:rPr>
                        <a:t>Filosofía</a:t>
                      </a:r>
                      <a:endParaRPr sz="1600" dirty="0">
                        <a:latin typeface="Times New Roman"/>
                        <a:cs typeface="Times New Roman"/>
                      </a:endParaRPr>
                    </a:p>
                  </a:txBody>
                  <a:tcPr marL="0" marR="0" marT="0"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8580">
                        <a:lnSpc>
                          <a:spcPts val="1355"/>
                        </a:lnSpc>
                      </a:pPr>
                      <a:r>
                        <a:rPr sz="1600" spc="-5" dirty="0">
                          <a:latin typeface="Times New Roman"/>
                          <a:cs typeface="Times New Roman"/>
                        </a:rPr>
                        <a:t>“Giorgio</a:t>
                      </a:r>
                      <a:r>
                        <a:rPr sz="1600" spc="60" dirty="0">
                          <a:latin typeface="Times New Roman"/>
                          <a:cs typeface="Times New Roman"/>
                        </a:rPr>
                        <a:t> </a:t>
                      </a:r>
                      <a:r>
                        <a:rPr sz="1600" spc="-5" dirty="0">
                          <a:latin typeface="Times New Roman"/>
                          <a:cs typeface="Times New Roman"/>
                        </a:rPr>
                        <a:t>Agamben:</a:t>
                      </a:r>
                      <a:endParaRPr sz="1600" dirty="0">
                        <a:latin typeface="Times New Roman"/>
                        <a:cs typeface="Times New Roman"/>
                      </a:endParaRPr>
                    </a:p>
                    <a:p>
                      <a:pPr marL="68580" marR="60325">
                        <a:lnSpc>
                          <a:spcPts val="2080"/>
                        </a:lnSpc>
                        <a:spcBef>
                          <a:spcPts val="160"/>
                        </a:spcBef>
                        <a:tabLst>
                          <a:tab pos="1296035" algn="l"/>
                        </a:tabLst>
                      </a:pPr>
                      <a:r>
                        <a:rPr sz="1600" dirty="0">
                          <a:latin typeface="Times New Roman"/>
                          <a:cs typeface="Times New Roman"/>
                        </a:rPr>
                        <a:t>Comunid</a:t>
                      </a:r>
                      <a:r>
                        <a:rPr sz="1600" spc="-5" dirty="0">
                          <a:latin typeface="Times New Roman"/>
                          <a:cs typeface="Times New Roman"/>
                        </a:rPr>
                        <a:t>a</a:t>
                      </a:r>
                      <a:r>
                        <a:rPr sz="1600" dirty="0">
                          <a:latin typeface="Times New Roman"/>
                          <a:cs typeface="Times New Roman"/>
                        </a:rPr>
                        <a:t>d	y  </a:t>
                      </a:r>
                      <a:r>
                        <a:rPr sz="1600" spc="-5" dirty="0">
                          <a:latin typeface="Times New Roman"/>
                          <a:cs typeface="Times New Roman"/>
                        </a:rPr>
                        <a:t>Estética"</a:t>
                      </a:r>
                      <a:endParaRPr sz="1600" dirty="0">
                        <a:latin typeface="Times New Roman"/>
                        <a:cs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7945">
                        <a:lnSpc>
                          <a:spcPts val="1355"/>
                        </a:lnSpc>
                      </a:pPr>
                      <a:r>
                        <a:rPr sz="1600" spc="-5" dirty="0">
                          <a:latin typeface="Times New Roman"/>
                          <a:cs typeface="Times New Roman"/>
                        </a:rPr>
                        <a:t>Espacio</a:t>
                      </a:r>
                      <a:r>
                        <a:rPr sz="1600" spc="-50" dirty="0">
                          <a:latin typeface="Times New Roman"/>
                          <a:cs typeface="Times New Roman"/>
                        </a:rPr>
                        <a:t> </a:t>
                      </a:r>
                      <a:r>
                        <a:rPr sz="1600" spc="-5" dirty="0">
                          <a:latin typeface="Times New Roman"/>
                          <a:cs typeface="Times New Roman"/>
                        </a:rPr>
                        <a:t>abierto</a:t>
                      </a:r>
                      <a:endParaRPr sz="1600" dirty="0">
                        <a:latin typeface="Times New Roman"/>
                        <a:cs typeface="Times New Roman"/>
                      </a:endParaRPr>
                    </a:p>
                    <a:p>
                      <a:pPr marL="67945">
                        <a:lnSpc>
                          <a:spcPct val="100000"/>
                        </a:lnSpc>
                        <a:spcBef>
                          <a:spcPts val="625"/>
                        </a:spcBef>
                        <a:tabLst>
                          <a:tab pos="788670" algn="l"/>
                        </a:tabLst>
                      </a:pPr>
                      <a:r>
                        <a:rPr sz="1600" dirty="0">
                          <a:latin typeface="Times New Roman"/>
                          <a:cs typeface="Times New Roman"/>
                        </a:rPr>
                        <a:t>y	con</a:t>
                      </a:r>
                    </a:p>
                    <a:p>
                      <a:pPr marL="67945" marR="59690">
                        <a:lnSpc>
                          <a:spcPct val="143700"/>
                        </a:lnSpc>
                        <a:spcBef>
                          <a:spcPts val="5"/>
                        </a:spcBef>
                        <a:tabLst>
                          <a:tab pos="435609" algn="l"/>
                          <a:tab pos="748665" algn="l"/>
                          <a:tab pos="866140" algn="l"/>
                        </a:tabLst>
                      </a:pPr>
                      <a:r>
                        <a:rPr sz="1600" spc="-5" dirty="0">
                          <a:latin typeface="Times New Roman"/>
                          <a:cs typeface="Times New Roman"/>
                        </a:rPr>
                        <a:t>transmisión en  Streaming,  creado </a:t>
                      </a:r>
                      <a:r>
                        <a:rPr sz="1600" dirty="0">
                          <a:latin typeface="Times New Roman"/>
                          <a:cs typeface="Times New Roman"/>
                        </a:rPr>
                        <a:t>por </a:t>
                      </a:r>
                      <a:r>
                        <a:rPr sz="1600" spc="-5" dirty="0">
                          <a:latin typeface="Times New Roman"/>
                          <a:cs typeface="Times New Roman"/>
                        </a:rPr>
                        <a:t>el  </a:t>
                      </a:r>
                      <a:r>
                        <a:rPr sz="1600" spc="-20" dirty="0">
                          <a:latin typeface="Times New Roman"/>
                          <a:cs typeface="Times New Roman"/>
                        </a:rPr>
                        <a:t>I</a:t>
                      </a:r>
                      <a:r>
                        <a:rPr sz="1600" dirty="0">
                          <a:latin typeface="Times New Roman"/>
                          <a:cs typeface="Times New Roman"/>
                        </a:rPr>
                        <a:t>nstituto		de  </a:t>
                      </a:r>
                      <a:r>
                        <a:rPr sz="1600" spc="-10" dirty="0">
                          <a:latin typeface="Times New Roman"/>
                          <a:cs typeface="Times New Roman"/>
                        </a:rPr>
                        <a:t>F</a:t>
                      </a:r>
                      <a:r>
                        <a:rPr sz="1600" dirty="0">
                          <a:latin typeface="Times New Roman"/>
                          <a:cs typeface="Times New Roman"/>
                        </a:rPr>
                        <a:t>ilosofía	p</a:t>
                      </a:r>
                      <a:r>
                        <a:rPr sz="1600" spc="-5" dirty="0">
                          <a:latin typeface="Times New Roman"/>
                          <a:cs typeface="Times New Roman"/>
                        </a:rPr>
                        <a:t>a</a:t>
                      </a:r>
                      <a:r>
                        <a:rPr sz="1600" dirty="0">
                          <a:latin typeface="Times New Roman"/>
                          <a:cs typeface="Times New Roman"/>
                        </a:rPr>
                        <a:t>ra  la </a:t>
                      </a:r>
                      <a:r>
                        <a:rPr sz="1600" spc="-5" dirty="0">
                          <a:latin typeface="Times New Roman"/>
                          <a:cs typeface="Times New Roman"/>
                        </a:rPr>
                        <a:t>formación </a:t>
                      </a:r>
                      <a:r>
                        <a:rPr sz="1600" dirty="0">
                          <a:latin typeface="Times New Roman"/>
                          <a:cs typeface="Times New Roman"/>
                        </a:rPr>
                        <a:t>y  la	discusión  </a:t>
                      </a:r>
                      <a:r>
                        <a:rPr sz="1600" spc="-5" dirty="0">
                          <a:latin typeface="Times New Roman"/>
                          <a:cs typeface="Times New Roman"/>
                        </a:rPr>
                        <a:t>interdisciplinar</a:t>
                      </a:r>
                      <a:endParaRPr sz="1600" dirty="0">
                        <a:latin typeface="Times New Roman"/>
                        <a:cs typeface="Times New Roman"/>
                      </a:endParaRPr>
                    </a:p>
                    <a:p>
                      <a:pPr marL="67945">
                        <a:lnSpc>
                          <a:spcPct val="100000"/>
                        </a:lnSpc>
                        <a:spcBef>
                          <a:spcPts val="640"/>
                        </a:spcBef>
                      </a:pPr>
                      <a:r>
                        <a:rPr sz="1600" dirty="0">
                          <a:latin typeface="Times New Roman"/>
                          <a:cs typeface="Times New Roman"/>
                        </a:rPr>
                        <a:t>.</a:t>
                      </a:r>
                    </a:p>
                    <a:p>
                      <a:pPr>
                        <a:lnSpc>
                          <a:spcPct val="100000"/>
                        </a:lnSpc>
                      </a:pPr>
                      <a:endParaRPr sz="1600" dirty="0">
                        <a:latin typeface="Times New Roman"/>
                        <a:cs typeface="Times New Roman"/>
                      </a:endParaRPr>
                    </a:p>
                    <a:p>
                      <a:pPr>
                        <a:lnSpc>
                          <a:spcPct val="100000"/>
                        </a:lnSpc>
                        <a:spcBef>
                          <a:spcPts val="20"/>
                        </a:spcBef>
                      </a:pPr>
                      <a:endParaRPr sz="1600" dirty="0">
                        <a:latin typeface="Times New Roman"/>
                        <a:cs typeface="Times New Roman"/>
                      </a:endParaRPr>
                    </a:p>
                    <a:p>
                      <a:pPr marL="67945" marR="62230" algn="just">
                        <a:lnSpc>
                          <a:spcPct val="143000"/>
                        </a:lnSpc>
                      </a:pPr>
                      <a:r>
                        <a:rPr sz="1600" b="1" spc="-5" dirty="0">
                          <a:latin typeface="Times New Roman"/>
                          <a:cs typeface="Times New Roman"/>
                        </a:rPr>
                        <a:t>Promedio de  asistencia: </a:t>
                      </a:r>
                      <a:r>
                        <a:rPr sz="1600" dirty="0">
                          <a:latin typeface="Times New Roman"/>
                          <a:cs typeface="Times New Roman"/>
                        </a:rPr>
                        <a:t>70  </a:t>
                      </a:r>
                      <a:r>
                        <a:rPr sz="1600" spc="-5" dirty="0">
                          <a:latin typeface="Times New Roman"/>
                          <a:cs typeface="Times New Roman"/>
                        </a:rPr>
                        <a:t>personas.</a:t>
                      </a:r>
                      <a:endParaRPr sz="1600" dirty="0">
                        <a:latin typeface="Times New Roman"/>
                        <a:cs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7945">
                        <a:lnSpc>
                          <a:spcPts val="1355"/>
                        </a:lnSpc>
                      </a:pPr>
                      <a:r>
                        <a:rPr sz="1600" spc="-5" dirty="0">
                          <a:latin typeface="Times New Roman"/>
                          <a:cs typeface="Times New Roman"/>
                        </a:rPr>
                        <a:t>-Estudiantes</a:t>
                      </a:r>
                      <a:endParaRPr sz="1600" dirty="0">
                        <a:latin typeface="Times New Roman"/>
                        <a:cs typeface="Times New Roman"/>
                      </a:endParaRPr>
                    </a:p>
                    <a:p>
                      <a:pPr marL="67945" marR="62865">
                        <a:lnSpc>
                          <a:spcPts val="2080"/>
                        </a:lnSpc>
                        <a:spcBef>
                          <a:spcPts val="160"/>
                        </a:spcBef>
                        <a:tabLst>
                          <a:tab pos="1183640" algn="l"/>
                        </a:tabLst>
                      </a:pPr>
                      <a:r>
                        <a:rPr sz="1600" dirty="0">
                          <a:latin typeface="Times New Roman"/>
                          <a:cs typeface="Times New Roman"/>
                        </a:rPr>
                        <a:t>mat</a:t>
                      </a:r>
                      <a:r>
                        <a:rPr sz="1600" spc="-5" dirty="0">
                          <a:latin typeface="Times New Roman"/>
                          <a:cs typeface="Times New Roman"/>
                        </a:rPr>
                        <a:t>r</a:t>
                      </a:r>
                      <a:r>
                        <a:rPr sz="1600" dirty="0">
                          <a:latin typeface="Times New Roman"/>
                          <a:cs typeface="Times New Roman"/>
                        </a:rPr>
                        <a:t>icul</a:t>
                      </a:r>
                      <a:r>
                        <a:rPr sz="1600" spc="-5" dirty="0">
                          <a:latin typeface="Times New Roman"/>
                          <a:cs typeface="Times New Roman"/>
                        </a:rPr>
                        <a:t>a</a:t>
                      </a:r>
                      <a:r>
                        <a:rPr sz="1600" dirty="0">
                          <a:latin typeface="Times New Roman"/>
                          <a:cs typeface="Times New Roman"/>
                        </a:rPr>
                        <a:t>dos	d</a:t>
                      </a:r>
                      <a:r>
                        <a:rPr sz="1600" spc="-5" dirty="0">
                          <a:latin typeface="Times New Roman"/>
                          <a:cs typeface="Times New Roman"/>
                        </a:rPr>
                        <a:t>e</a:t>
                      </a:r>
                      <a:r>
                        <a:rPr sz="1600" dirty="0">
                          <a:latin typeface="Times New Roman"/>
                          <a:cs typeface="Times New Roman"/>
                        </a:rPr>
                        <a:t>l  </a:t>
                      </a:r>
                      <a:r>
                        <a:rPr sz="1600" spc="-5" dirty="0">
                          <a:latin typeface="Times New Roman"/>
                          <a:cs typeface="Times New Roman"/>
                        </a:rPr>
                        <a:t>Instituto </a:t>
                      </a:r>
                      <a:r>
                        <a:rPr sz="1600" dirty="0">
                          <a:latin typeface="Times New Roman"/>
                          <a:cs typeface="Times New Roman"/>
                        </a:rPr>
                        <a:t>de</a:t>
                      </a:r>
                      <a:r>
                        <a:rPr sz="1600" spc="-80" dirty="0">
                          <a:latin typeface="Times New Roman"/>
                          <a:cs typeface="Times New Roman"/>
                        </a:rPr>
                        <a:t> </a:t>
                      </a:r>
                      <a:r>
                        <a:rPr sz="1600" spc="-5" dirty="0">
                          <a:latin typeface="Times New Roman"/>
                          <a:cs typeface="Times New Roman"/>
                        </a:rPr>
                        <a:t>Filosofía.</a:t>
                      </a:r>
                      <a:endParaRPr sz="1600" dirty="0">
                        <a:latin typeface="Times New Roman"/>
                        <a:cs typeface="Times New Roman"/>
                      </a:endParaRPr>
                    </a:p>
                    <a:p>
                      <a:pPr>
                        <a:lnSpc>
                          <a:spcPct val="100000"/>
                        </a:lnSpc>
                        <a:spcBef>
                          <a:spcPts val="55"/>
                        </a:spcBef>
                      </a:pPr>
                      <a:endParaRPr sz="1600" dirty="0">
                        <a:latin typeface="Times New Roman"/>
                        <a:cs typeface="Times New Roman"/>
                      </a:endParaRPr>
                    </a:p>
                    <a:p>
                      <a:pPr marL="67945" marR="59690">
                        <a:lnSpc>
                          <a:spcPct val="143600"/>
                        </a:lnSpc>
                        <a:tabLst>
                          <a:tab pos="1296035" algn="l"/>
                        </a:tabLst>
                      </a:pPr>
                      <a:r>
                        <a:rPr sz="1600" spc="-5" dirty="0">
                          <a:latin typeface="Times New Roman"/>
                          <a:cs typeface="Times New Roman"/>
                        </a:rPr>
                        <a:t>-</a:t>
                      </a:r>
                      <a:r>
                        <a:rPr sz="1600" dirty="0">
                          <a:latin typeface="Times New Roman"/>
                          <a:cs typeface="Times New Roman"/>
                        </a:rPr>
                        <a:t>Estudi</a:t>
                      </a:r>
                      <a:r>
                        <a:rPr sz="1600" spc="-5" dirty="0">
                          <a:latin typeface="Times New Roman"/>
                          <a:cs typeface="Times New Roman"/>
                        </a:rPr>
                        <a:t>a</a:t>
                      </a:r>
                      <a:r>
                        <a:rPr sz="1600" dirty="0">
                          <a:latin typeface="Times New Roman"/>
                          <a:cs typeface="Times New Roman"/>
                        </a:rPr>
                        <a:t>ntes	y  </a:t>
                      </a:r>
                      <a:r>
                        <a:rPr sz="1600" spc="-5" dirty="0">
                          <a:latin typeface="Times New Roman"/>
                          <a:cs typeface="Times New Roman"/>
                        </a:rPr>
                        <a:t>profesores </a:t>
                      </a:r>
                      <a:r>
                        <a:rPr sz="1600" dirty="0">
                          <a:latin typeface="Times New Roman"/>
                          <a:cs typeface="Times New Roman"/>
                        </a:rPr>
                        <a:t>de </a:t>
                      </a:r>
                      <a:r>
                        <a:rPr sz="1600" spc="-5" dirty="0">
                          <a:latin typeface="Times New Roman"/>
                          <a:cs typeface="Times New Roman"/>
                        </a:rPr>
                        <a:t>otras  unidades  académicas.</a:t>
                      </a:r>
                      <a:endParaRPr sz="1600" dirty="0">
                        <a:latin typeface="Times New Roman"/>
                        <a:cs typeface="Times New Roman"/>
                      </a:endParaRPr>
                    </a:p>
                    <a:p>
                      <a:pPr marL="67945" marR="62230" algn="just">
                        <a:lnSpc>
                          <a:spcPct val="143600"/>
                        </a:lnSpc>
                        <a:spcBef>
                          <a:spcPts val="10"/>
                        </a:spcBef>
                      </a:pPr>
                      <a:r>
                        <a:rPr sz="1600" spc="-5" dirty="0">
                          <a:latin typeface="Times New Roman"/>
                          <a:cs typeface="Times New Roman"/>
                        </a:rPr>
                        <a:t>-Público en general  con</a:t>
                      </a:r>
                      <a:r>
                        <a:rPr sz="1600" spc="-65" dirty="0">
                          <a:latin typeface="Times New Roman"/>
                          <a:cs typeface="Times New Roman"/>
                        </a:rPr>
                        <a:t> </a:t>
                      </a:r>
                      <a:r>
                        <a:rPr sz="1600" spc="-5" dirty="0">
                          <a:latin typeface="Times New Roman"/>
                          <a:cs typeface="Times New Roman"/>
                        </a:rPr>
                        <a:t>interés</a:t>
                      </a:r>
                      <a:r>
                        <a:rPr sz="1600" spc="-65" dirty="0">
                          <a:latin typeface="Times New Roman"/>
                          <a:cs typeface="Times New Roman"/>
                        </a:rPr>
                        <a:t> </a:t>
                      </a:r>
                      <a:r>
                        <a:rPr sz="1600" spc="-5" dirty="0">
                          <a:latin typeface="Times New Roman"/>
                          <a:cs typeface="Times New Roman"/>
                        </a:rPr>
                        <a:t>en</a:t>
                      </a:r>
                      <a:r>
                        <a:rPr sz="1600" spc="-65" dirty="0">
                          <a:latin typeface="Times New Roman"/>
                          <a:cs typeface="Times New Roman"/>
                        </a:rPr>
                        <a:t> </a:t>
                      </a:r>
                      <a:r>
                        <a:rPr sz="1600" spc="-5" dirty="0">
                          <a:latin typeface="Times New Roman"/>
                          <a:cs typeface="Times New Roman"/>
                        </a:rPr>
                        <a:t>el</a:t>
                      </a:r>
                      <a:r>
                        <a:rPr sz="1600" spc="-65" dirty="0">
                          <a:latin typeface="Times New Roman"/>
                          <a:cs typeface="Times New Roman"/>
                        </a:rPr>
                        <a:t> </a:t>
                      </a:r>
                      <a:r>
                        <a:rPr sz="1600" dirty="0">
                          <a:latin typeface="Times New Roman"/>
                          <a:cs typeface="Times New Roman"/>
                        </a:rPr>
                        <a:t>tema  de la </a:t>
                      </a:r>
                      <a:r>
                        <a:rPr sz="1600" spc="-5" dirty="0">
                          <a:latin typeface="Times New Roman"/>
                          <a:cs typeface="Times New Roman"/>
                        </a:rPr>
                        <a:t>Cátedra  Abierta.</a:t>
                      </a:r>
                      <a:endParaRPr sz="1600" dirty="0">
                        <a:latin typeface="Times New Roman"/>
                        <a:cs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8580">
                        <a:lnSpc>
                          <a:spcPts val="1355"/>
                        </a:lnSpc>
                      </a:pPr>
                      <a:r>
                        <a:rPr sz="1600" b="1" spc="-5" dirty="0">
                          <a:latin typeface="Times New Roman"/>
                          <a:cs typeface="Times New Roman"/>
                        </a:rPr>
                        <a:t>-Coordinador: </a:t>
                      </a:r>
                      <a:r>
                        <a:rPr sz="1600" spc="-5" dirty="0">
                          <a:latin typeface="Times New Roman"/>
                          <a:cs typeface="Times New Roman"/>
                        </a:rPr>
                        <a:t>Carlos Mario</a:t>
                      </a:r>
                      <a:r>
                        <a:rPr sz="1600" spc="15" dirty="0">
                          <a:latin typeface="Times New Roman"/>
                          <a:cs typeface="Times New Roman"/>
                        </a:rPr>
                        <a:t> </a:t>
                      </a:r>
                      <a:r>
                        <a:rPr sz="1600" spc="-5" dirty="0">
                          <a:latin typeface="Times New Roman"/>
                          <a:cs typeface="Times New Roman"/>
                        </a:rPr>
                        <a:t>Vanegas</a:t>
                      </a:r>
                      <a:endParaRPr sz="1600" dirty="0">
                        <a:latin typeface="Times New Roman"/>
                        <a:cs typeface="Times New Roman"/>
                      </a:endParaRPr>
                    </a:p>
                    <a:p>
                      <a:pPr>
                        <a:lnSpc>
                          <a:spcPct val="100000"/>
                        </a:lnSpc>
                      </a:pPr>
                      <a:endParaRPr sz="1600" dirty="0">
                        <a:latin typeface="Times New Roman"/>
                        <a:cs typeface="Times New Roman"/>
                      </a:endParaRPr>
                    </a:p>
                    <a:p>
                      <a:pPr>
                        <a:lnSpc>
                          <a:spcPct val="100000"/>
                        </a:lnSpc>
                        <a:spcBef>
                          <a:spcPts val="5"/>
                        </a:spcBef>
                      </a:pPr>
                      <a:endParaRPr sz="1600" dirty="0">
                        <a:latin typeface="Times New Roman"/>
                        <a:cs typeface="Times New Roman"/>
                      </a:endParaRPr>
                    </a:p>
                    <a:p>
                      <a:pPr marL="68580" marR="63500">
                        <a:lnSpc>
                          <a:spcPct val="143300"/>
                        </a:lnSpc>
                        <a:tabLst>
                          <a:tab pos="913765" algn="l"/>
                          <a:tab pos="1571625" algn="l"/>
                          <a:tab pos="2485390" algn="l"/>
                        </a:tabLst>
                      </a:pPr>
                      <a:r>
                        <a:rPr sz="1600" spc="-5" dirty="0">
                          <a:latin typeface="Times New Roman"/>
                          <a:cs typeface="Times New Roman"/>
                        </a:rPr>
                        <a:t>-</a:t>
                      </a:r>
                      <a:r>
                        <a:rPr sz="1600" spc="-10" dirty="0">
                          <a:latin typeface="Times New Roman"/>
                          <a:cs typeface="Times New Roman"/>
                        </a:rPr>
                        <a:t>B</a:t>
                      </a:r>
                      <a:r>
                        <a:rPr sz="1600" dirty="0">
                          <a:latin typeface="Times New Roman"/>
                          <a:cs typeface="Times New Roman"/>
                        </a:rPr>
                        <a:t>ibliot</a:t>
                      </a:r>
                      <a:r>
                        <a:rPr sz="1600" spc="-5" dirty="0">
                          <a:latin typeface="Times New Roman"/>
                          <a:cs typeface="Times New Roman"/>
                        </a:rPr>
                        <a:t>ec</a:t>
                      </a:r>
                      <a:r>
                        <a:rPr sz="1600" dirty="0">
                          <a:latin typeface="Times New Roman"/>
                          <a:cs typeface="Times New Roman"/>
                        </a:rPr>
                        <a:t>a	</a:t>
                      </a:r>
                      <a:r>
                        <a:rPr sz="1600" dirty="0" smtClean="0">
                          <a:latin typeface="Times New Roman"/>
                          <a:cs typeface="Times New Roman"/>
                        </a:rPr>
                        <a:t>C</a:t>
                      </a:r>
                      <a:r>
                        <a:rPr sz="1600" spc="-5" dirty="0" smtClean="0">
                          <a:latin typeface="Times New Roman"/>
                          <a:cs typeface="Times New Roman"/>
                        </a:rPr>
                        <a:t>e</a:t>
                      </a:r>
                      <a:r>
                        <a:rPr sz="1600" dirty="0" smtClean="0">
                          <a:latin typeface="Times New Roman"/>
                          <a:cs typeface="Times New Roman"/>
                        </a:rPr>
                        <a:t>nt</a:t>
                      </a:r>
                      <a:r>
                        <a:rPr sz="1600" spc="5" dirty="0" smtClean="0">
                          <a:latin typeface="Times New Roman"/>
                          <a:cs typeface="Times New Roman"/>
                        </a:rPr>
                        <a:t>r</a:t>
                      </a:r>
                      <a:r>
                        <a:rPr sz="1600" spc="-5" dirty="0" smtClean="0">
                          <a:latin typeface="Times New Roman"/>
                          <a:cs typeface="Times New Roman"/>
                        </a:rPr>
                        <a:t>a</a:t>
                      </a:r>
                      <a:r>
                        <a:rPr sz="1600" dirty="0" smtClean="0">
                          <a:latin typeface="Times New Roman"/>
                          <a:cs typeface="Times New Roman"/>
                        </a:rPr>
                        <a:t>l.</a:t>
                      </a:r>
                      <a:r>
                        <a:rPr lang="es-CO" sz="1600" baseline="0" dirty="0" smtClean="0">
                          <a:latin typeface="Times New Roman"/>
                          <a:cs typeface="Times New Roman"/>
                        </a:rPr>
                        <a:t> </a:t>
                      </a:r>
                      <a:r>
                        <a:rPr sz="1600" dirty="0" smtClean="0">
                          <a:latin typeface="Times New Roman"/>
                          <a:cs typeface="Times New Roman"/>
                        </a:rPr>
                        <a:t>Univ</a:t>
                      </a:r>
                      <a:r>
                        <a:rPr sz="1600" spc="-5" dirty="0" smtClean="0">
                          <a:latin typeface="Times New Roman"/>
                          <a:cs typeface="Times New Roman"/>
                        </a:rPr>
                        <a:t>e</a:t>
                      </a:r>
                      <a:r>
                        <a:rPr sz="1600" dirty="0" smtClean="0">
                          <a:latin typeface="Times New Roman"/>
                          <a:cs typeface="Times New Roman"/>
                        </a:rPr>
                        <a:t>rsid</a:t>
                      </a:r>
                      <a:r>
                        <a:rPr sz="1600" spc="-5" dirty="0" smtClean="0">
                          <a:latin typeface="Times New Roman"/>
                          <a:cs typeface="Times New Roman"/>
                        </a:rPr>
                        <a:t>a</a:t>
                      </a:r>
                      <a:r>
                        <a:rPr sz="1600" dirty="0" smtClean="0">
                          <a:latin typeface="Times New Roman"/>
                          <a:cs typeface="Times New Roman"/>
                        </a:rPr>
                        <a:t>d</a:t>
                      </a:r>
                      <a:r>
                        <a:rPr sz="1600" dirty="0">
                          <a:latin typeface="Times New Roman"/>
                          <a:cs typeface="Times New Roman"/>
                        </a:rPr>
                        <a:t>	de  Antioquia</a:t>
                      </a:r>
                    </a:p>
                  </a:txBody>
                  <a:tcPr marL="0" marR="0" marT="0" marB="0">
                    <a:lnL w="6350" cap="flat" cmpd="sng" algn="ctr">
                      <a:solidFill>
                        <a:srgbClr val="000000"/>
                      </a:solidFill>
                      <a:prstDash val="solid"/>
                      <a:round/>
                      <a:headEnd type="none" w="med" len="med"/>
                      <a:tailEnd type="none" w="med" len="me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86460" y="1310386"/>
            <a:ext cx="6711950" cy="360680"/>
          </a:xfrm>
          <a:prstGeom prst="rect">
            <a:avLst/>
          </a:prstGeom>
        </p:spPr>
        <p:txBody>
          <a:bodyPr vert="horz" wrap="square" lIns="0" tIns="12065" rIns="0" bIns="0" rtlCol="0">
            <a:spAutoFit/>
          </a:bodyPr>
          <a:lstStyle/>
          <a:p>
            <a:pPr marL="12700">
              <a:lnSpc>
                <a:spcPct val="100000"/>
              </a:lnSpc>
              <a:spcBef>
                <a:spcPts val="95"/>
              </a:spcBef>
            </a:pPr>
            <a:r>
              <a:rPr sz="2200" b="0" spc="-5" dirty="0">
                <a:solidFill>
                  <a:srgbClr val="000000"/>
                </a:solidFill>
                <a:latin typeface="Times New Roman"/>
                <a:cs typeface="Times New Roman"/>
              </a:rPr>
              <a:t>En el año 2019 contamos con 658 estudiantes</a:t>
            </a:r>
            <a:r>
              <a:rPr sz="2200" b="0" spc="95" dirty="0">
                <a:solidFill>
                  <a:srgbClr val="000000"/>
                </a:solidFill>
                <a:latin typeface="Times New Roman"/>
                <a:cs typeface="Times New Roman"/>
              </a:rPr>
              <a:t> </a:t>
            </a:r>
            <a:r>
              <a:rPr sz="2200" b="0" spc="-5" dirty="0">
                <a:solidFill>
                  <a:srgbClr val="000000"/>
                </a:solidFill>
                <a:latin typeface="Times New Roman"/>
                <a:cs typeface="Times New Roman"/>
              </a:rPr>
              <a:t>matriculados:</a:t>
            </a:r>
            <a:endParaRPr sz="2200" dirty="0">
              <a:latin typeface="Times New Roman"/>
              <a:cs typeface="Times New Roman"/>
            </a:endParaRPr>
          </a:p>
        </p:txBody>
      </p:sp>
      <p:graphicFrame>
        <p:nvGraphicFramePr>
          <p:cNvPr id="7" name="Tabla 6"/>
          <p:cNvGraphicFramePr>
            <a:graphicFrameLocks noGrp="1"/>
          </p:cNvGraphicFramePr>
          <p:nvPr>
            <p:extLst>
              <p:ext uri="{D42A27DB-BD31-4B8C-83A1-F6EECF244321}">
                <p14:modId xmlns:p14="http://schemas.microsoft.com/office/powerpoint/2010/main" val="3064658016"/>
              </p:ext>
            </p:extLst>
          </p:nvPr>
        </p:nvGraphicFramePr>
        <p:xfrm>
          <a:off x="916940" y="3124200"/>
          <a:ext cx="8342630" cy="2011680"/>
        </p:xfrm>
        <a:graphic>
          <a:graphicData uri="http://schemas.openxmlformats.org/drawingml/2006/table">
            <a:tbl>
              <a:tblPr firstRow="1" firstCol="1" bandRow="1">
                <a:tableStyleId>{5C22544A-7EE6-4342-B048-85BDC9FD1C3A}</a:tableStyleId>
              </a:tblPr>
              <a:tblGrid>
                <a:gridCol w="3752215"/>
                <a:gridCol w="4590415"/>
              </a:tblGrid>
              <a:tr h="0">
                <a:tc>
                  <a:txBody>
                    <a:bodyPr/>
                    <a:lstStyle/>
                    <a:p>
                      <a:pPr algn="just">
                        <a:lnSpc>
                          <a:spcPct val="150000"/>
                        </a:lnSpc>
                        <a:spcAft>
                          <a:spcPts val="0"/>
                        </a:spcAft>
                      </a:pPr>
                      <a:r>
                        <a:rPr lang="es-CO" sz="2200" b="0" dirty="0">
                          <a:solidFill>
                            <a:schemeClr val="tx1"/>
                          </a:solidFill>
                          <a:effectLst/>
                        </a:rPr>
                        <a:t>Licenciatura en Filosofía</a:t>
                      </a:r>
                      <a:endParaRPr lang="es-CO" sz="1100" b="0" dirty="0">
                        <a:solidFill>
                          <a:schemeClr val="tx1"/>
                        </a:solidFill>
                        <a:effectLst/>
                      </a:endParaRPr>
                    </a:p>
                    <a:p>
                      <a:pPr algn="just">
                        <a:lnSpc>
                          <a:spcPct val="150000"/>
                        </a:lnSpc>
                        <a:spcAft>
                          <a:spcPts val="0"/>
                        </a:spcAft>
                      </a:pPr>
                      <a:r>
                        <a:rPr lang="es-CO" sz="2200" b="0" dirty="0">
                          <a:solidFill>
                            <a:schemeClr val="tx1"/>
                          </a:solidFill>
                          <a:effectLst/>
                        </a:rPr>
                        <a:t> </a:t>
                      </a:r>
                      <a:endParaRPr lang="es-CO"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50000"/>
                        </a:lnSpc>
                        <a:spcAft>
                          <a:spcPts val="0"/>
                        </a:spcAft>
                      </a:pPr>
                      <a:r>
                        <a:rPr lang="es-CO" sz="2200" b="0" dirty="0">
                          <a:solidFill>
                            <a:schemeClr val="tx1"/>
                          </a:solidFill>
                          <a:effectLst/>
                        </a:rPr>
                        <a:t>257</a:t>
                      </a:r>
                      <a:endParaRPr lang="es-CO"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gn="just">
                        <a:lnSpc>
                          <a:spcPct val="150000"/>
                        </a:lnSpc>
                        <a:spcAft>
                          <a:spcPts val="0"/>
                        </a:spcAft>
                      </a:pPr>
                      <a:r>
                        <a:rPr lang="es-CO" sz="2200" b="0" dirty="0">
                          <a:solidFill>
                            <a:schemeClr val="tx1"/>
                          </a:solidFill>
                          <a:effectLst/>
                        </a:rPr>
                        <a:t>Licenciatura en Filosofía </a:t>
                      </a:r>
                      <a:r>
                        <a:rPr lang="es-CO" sz="2200" b="0" dirty="0" smtClean="0">
                          <a:solidFill>
                            <a:schemeClr val="tx1"/>
                          </a:solidFill>
                          <a:effectLst/>
                        </a:rPr>
                        <a:t>(Oriente)</a:t>
                      </a:r>
                      <a:endParaRPr lang="es-CO"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50000"/>
                        </a:lnSpc>
                        <a:spcAft>
                          <a:spcPts val="0"/>
                        </a:spcAft>
                      </a:pPr>
                      <a:r>
                        <a:rPr lang="es-CO" sz="2200" b="0" dirty="0">
                          <a:solidFill>
                            <a:schemeClr val="tx1"/>
                          </a:solidFill>
                          <a:effectLst/>
                        </a:rPr>
                        <a:t>52</a:t>
                      </a:r>
                      <a:endParaRPr lang="es-CO" sz="1100" b="0" dirty="0">
                        <a:solidFill>
                          <a:schemeClr val="tx1"/>
                        </a:solidFill>
                        <a:effectLst/>
                      </a:endParaRPr>
                    </a:p>
                    <a:p>
                      <a:pPr algn="ctr">
                        <a:lnSpc>
                          <a:spcPct val="150000"/>
                        </a:lnSpc>
                        <a:spcAft>
                          <a:spcPts val="0"/>
                        </a:spcAft>
                      </a:pPr>
                      <a:r>
                        <a:rPr lang="es-CO" sz="2200" b="0" dirty="0">
                          <a:solidFill>
                            <a:schemeClr val="tx1"/>
                          </a:solidFill>
                          <a:effectLst/>
                        </a:rPr>
                        <a:t> </a:t>
                      </a:r>
                      <a:endParaRPr lang="es-CO"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4133792095"/>
              </p:ext>
            </p:extLst>
          </p:nvPr>
        </p:nvGraphicFramePr>
        <p:xfrm>
          <a:off x="904240" y="2133600"/>
          <a:ext cx="8368030" cy="1005840"/>
        </p:xfrm>
        <a:graphic>
          <a:graphicData uri="http://schemas.openxmlformats.org/drawingml/2006/table">
            <a:tbl>
              <a:tblPr firstRow="1" firstCol="1" bandRow="1">
                <a:tableStyleId>{5C22544A-7EE6-4342-B048-85BDC9FD1C3A}</a:tableStyleId>
              </a:tblPr>
              <a:tblGrid>
                <a:gridCol w="3777615"/>
                <a:gridCol w="4590415"/>
              </a:tblGrid>
              <a:tr h="0">
                <a:tc>
                  <a:txBody>
                    <a:bodyPr/>
                    <a:lstStyle/>
                    <a:p>
                      <a:pPr algn="just">
                        <a:lnSpc>
                          <a:spcPct val="150000"/>
                        </a:lnSpc>
                        <a:spcAft>
                          <a:spcPts val="0"/>
                        </a:spcAft>
                      </a:pPr>
                      <a:r>
                        <a:rPr lang="es-CO" sz="2200" b="0" dirty="0">
                          <a:solidFill>
                            <a:schemeClr val="tx1"/>
                          </a:solidFill>
                          <a:effectLst/>
                        </a:rPr>
                        <a:t>Filosofía </a:t>
                      </a:r>
                      <a:endParaRPr lang="es-CO"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50000"/>
                        </a:lnSpc>
                        <a:spcAft>
                          <a:spcPts val="0"/>
                        </a:spcAft>
                      </a:pPr>
                      <a:r>
                        <a:rPr lang="es-CO" sz="2200" b="0" dirty="0">
                          <a:solidFill>
                            <a:schemeClr val="tx1"/>
                          </a:solidFill>
                          <a:effectLst/>
                        </a:rPr>
                        <a:t>349</a:t>
                      </a:r>
                      <a:endParaRPr lang="es-CO" sz="1100" b="0" dirty="0">
                        <a:solidFill>
                          <a:schemeClr val="tx1"/>
                        </a:solidFill>
                        <a:effectLst/>
                      </a:endParaRPr>
                    </a:p>
                    <a:p>
                      <a:pPr algn="ctr">
                        <a:lnSpc>
                          <a:spcPct val="150000"/>
                        </a:lnSpc>
                        <a:spcAft>
                          <a:spcPts val="0"/>
                        </a:spcAft>
                      </a:pPr>
                      <a:r>
                        <a:rPr lang="es-CO" sz="2200" b="0" dirty="0">
                          <a:solidFill>
                            <a:schemeClr val="tx1"/>
                          </a:solidFill>
                          <a:effectLst/>
                        </a:rPr>
                        <a:t> </a:t>
                      </a:r>
                      <a:endParaRPr lang="es-CO"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3496782564"/>
              </p:ext>
            </p:extLst>
          </p:nvPr>
        </p:nvGraphicFramePr>
        <p:xfrm>
          <a:off x="457200" y="1344422"/>
          <a:ext cx="9067799" cy="5364480"/>
        </p:xfrm>
        <a:graphic>
          <a:graphicData uri="http://schemas.openxmlformats.org/drawingml/2006/table">
            <a:tbl>
              <a:tblPr firstRow="1" bandRow="1">
                <a:tableStyleId>{2D5ABB26-0587-4C30-8999-92F81FD0307C}</a:tableStyleId>
              </a:tblPr>
              <a:tblGrid>
                <a:gridCol w="1994997"/>
                <a:gridCol w="1529273"/>
                <a:gridCol w="1657330"/>
                <a:gridCol w="2133600"/>
                <a:gridCol w="1752599"/>
              </a:tblGrid>
              <a:tr h="4559300">
                <a:tc>
                  <a:txBody>
                    <a:bodyPr/>
                    <a:lstStyle/>
                    <a:p>
                      <a:pPr marL="69850" algn="just">
                        <a:lnSpc>
                          <a:spcPct val="100000"/>
                        </a:lnSpc>
                        <a:tabLst>
                          <a:tab pos="916940" algn="l"/>
                        </a:tabLst>
                      </a:pPr>
                      <a:r>
                        <a:rPr sz="1600" spc="-5" dirty="0">
                          <a:latin typeface="Times New Roman"/>
                          <a:cs typeface="Times New Roman"/>
                        </a:rPr>
                        <a:t>Aula	abierta.</a:t>
                      </a:r>
                      <a:endParaRPr sz="1600" dirty="0">
                        <a:latin typeface="Times New Roman"/>
                        <a:cs typeface="Times New Roman"/>
                      </a:endParaRPr>
                    </a:p>
                    <a:p>
                      <a:pPr marL="69850" marR="60960" algn="just">
                        <a:lnSpc>
                          <a:spcPct val="100000"/>
                        </a:lnSpc>
                        <a:spcBef>
                          <a:spcPts val="5"/>
                        </a:spcBef>
                      </a:pPr>
                      <a:r>
                        <a:rPr sz="1600" spc="-5" dirty="0">
                          <a:latin typeface="Times New Roman"/>
                          <a:cs typeface="Times New Roman"/>
                        </a:rPr>
                        <a:t>Alejandro Alberto  Restrepo Restrepo  (2019-1) </a:t>
                      </a:r>
                      <a:r>
                        <a:rPr sz="1600" dirty="0">
                          <a:latin typeface="Times New Roman"/>
                          <a:cs typeface="Times New Roman"/>
                        </a:rPr>
                        <a:t>y</a:t>
                      </a:r>
                      <a:r>
                        <a:rPr sz="1600" spc="-40" dirty="0">
                          <a:latin typeface="Times New Roman"/>
                          <a:cs typeface="Times New Roman"/>
                        </a:rPr>
                        <a:t> </a:t>
                      </a:r>
                      <a:r>
                        <a:rPr sz="1600" dirty="0">
                          <a:latin typeface="Times New Roman"/>
                          <a:cs typeface="Times New Roman"/>
                        </a:rPr>
                        <a:t>(2019-2)</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8580">
                        <a:lnSpc>
                          <a:spcPct val="100000"/>
                        </a:lnSpc>
                      </a:pPr>
                      <a:r>
                        <a:rPr sz="1600" spc="-5" dirty="0">
                          <a:latin typeface="Times New Roman"/>
                          <a:cs typeface="Times New Roman"/>
                        </a:rPr>
                        <a:t>Conferencias</a:t>
                      </a:r>
                      <a:endParaRPr sz="1600" dirty="0">
                        <a:latin typeface="Times New Roman"/>
                        <a:cs typeface="Times New Roman"/>
                      </a:endParaRPr>
                    </a:p>
                    <a:p>
                      <a:pPr marL="68580" marR="61594" algn="just">
                        <a:lnSpc>
                          <a:spcPct val="100000"/>
                        </a:lnSpc>
                        <a:spcBef>
                          <a:spcPts val="5"/>
                        </a:spcBef>
                      </a:pPr>
                      <a:r>
                        <a:rPr sz="1600" spc="-5" dirty="0">
                          <a:latin typeface="Times New Roman"/>
                          <a:cs typeface="Times New Roman"/>
                        </a:rPr>
                        <a:t>abiertas </a:t>
                      </a:r>
                      <a:r>
                        <a:rPr sz="1600" dirty="0">
                          <a:latin typeface="Times New Roman"/>
                          <a:cs typeface="Times New Roman"/>
                        </a:rPr>
                        <a:t>de </a:t>
                      </a:r>
                      <a:r>
                        <a:rPr sz="1600" spc="-5" dirty="0">
                          <a:latin typeface="Times New Roman"/>
                          <a:cs typeface="Times New Roman"/>
                        </a:rPr>
                        <a:t>Filosofía.  Actividad adscrita al  proyecto </a:t>
                      </a:r>
                      <a:r>
                        <a:rPr sz="1600" i="1" dirty="0">
                          <a:latin typeface="Times New Roman"/>
                          <a:cs typeface="Times New Roman"/>
                        </a:rPr>
                        <a:t>Filosofía a  la</a:t>
                      </a:r>
                      <a:r>
                        <a:rPr sz="1600" i="1" spc="-5" dirty="0">
                          <a:latin typeface="Times New Roman"/>
                          <a:cs typeface="Times New Roman"/>
                        </a:rPr>
                        <a:t> calle</a:t>
                      </a:r>
                      <a:r>
                        <a:rPr sz="1600" spc="-5" dirty="0">
                          <a:latin typeface="Times New Roman"/>
                          <a:cs typeface="Times New Roman"/>
                        </a:rPr>
                        <a:t>:</a:t>
                      </a:r>
                      <a:endParaRPr sz="1600" dirty="0">
                        <a:latin typeface="Times New Roman"/>
                        <a:cs typeface="Times New Roman"/>
                      </a:endParaRPr>
                    </a:p>
                    <a:p>
                      <a:pPr>
                        <a:lnSpc>
                          <a:spcPct val="100000"/>
                        </a:lnSpc>
                      </a:pPr>
                      <a:endParaRPr sz="1600" dirty="0">
                        <a:latin typeface="Times New Roman"/>
                        <a:cs typeface="Times New Roman"/>
                      </a:endParaRPr>
                    </a:p>
                    <a:p>
                      <a:pPr>
                        <a:lnSpc>
                          <a:spcPct val="100000"/>
                        </a:lnSpc>
                      </a:pPr>
                      <a:endParaRPr sz="1600" dirty="0">
                        <a:latin typeface="Times New Roman"/>
                        <a:cs typeface="Times New Roman"/>
                      </a:endParaRPr>
                    </a:p>
                    <a:p>
                      <a:pPr>
                        <a:lnSpc>
                          <a:spcPct val="100000"/>
                        </a:lnSpc>
                        <a:spcBef>
                          <a:spcPts val="40"/>
                        </a:spcBef>
                      </a:pPr>
                      <a:endParaRPr sz="1600" dirty="0">
                        <a:latin typeface="Times New Roman"/>
                        <a:cs typeface="Times New Roman"/>
                      </a:endParaRPr>
                    </a:p>
                    <a:p>
                      <a:pPr marL="68580">
                        <a:lnSpc>
                          <a:spcPct val="100000"/>
                        </a:lnSpc>
                        <a:tabLst>
                          <a:tab pos="1142365" algn="l"/>
                        </a:tabLst>
                      </a:pPr>
                      <a:r>
                        <a:rPr sz="1600" spc="-5" dirty="0">
                          <a:latin typeface="Times New Roman"/>
                          <a:cs typeface="Times New Roman"/>
                        </a:rPr>
                        <a:t>(2019-1):	“La</a:t>
                      </a:r>
                      <a:endParaRPr sz="1600" dirty="0">
                        <a:latin typeface="Times New Roman"/>
                        <a:cs typeface="Times New Roman"/>
                      </a:endParaRPr>
                    </a:p>
                    <a:p>
                      <a:pPr marL="68580" marR="62230">
                        <a:lnSpc>
                          <a:spcPct val="100000"/>
                        </a:lnSpc>
                        <a:spcBef>
                          <a:spcPts val="10"/>
                        </a:spcBef>
                      </a:pPr>
                      <a:r>
                        <a:rPr sz="1600" spc="-5" dirty="0">
                          <a:latin typeface="Times New Roman"/>
                          <a:cs typeface="Times New Roman"/>
                        </a:rPr>
                        <a:t>precariedad:  relaciones entre arte  </a:t>
                      </a:r>
                      <a:r>
                        <a:rPr sz="1600" dirty="0">
                          <a:latin typeface="Times New Roman"/>
                          <a:cs typeface="Times New Roman"/>
                        </a:rPr>
                        <a:t>y </a:t>
                      </a:r>
                      <a:r>
                        <a:rPr sz="1600" spc="-5" dirty="0">
                          <a:latin typeface="Times New Roman"/>
                          <a:cs typeface="Times New Roman"/>
                        </a:rPr>
                        <a:t>política”</a:t>
                      </a:r>
                      <a:r>
                        <a:rPr sz="1600" spc="-10" dirty="0">
                          <a:latin typeface="Times New Roman"/>
                          <a:cs typeface="Times New Roman"/>
                        </a:rPr>
                        <a:t> </a:t>
                      </a:r>
                      <a:r>
                        <a:rPr sz="1600" dirty="0">
                          <a:latin typeface="Times New Roman"/>
                          <a:cs typeface="Times New Roman"/>
                        </a:rPr>
                        <a:t>y</a:t>
                      </a:r>
                    </a:p>
                    <a:p>
                      <a:pPr>
                        <a:lnSpc>
                          <a:spcPct val="100000"/>
                        </a:lnSpc>
                      </a:pPr>
                      <a:endParaRPr sz="1600" dirty="0">
                        <a:latin typeface="Times New Roman"/>
                        <a:cs typeface="Times New Roman"/>
                      </a:endParaRPr>
                    </a:p>
                    <a:p>
                      <a:pPr>
                        <a:lnSpc>
                          <a:spcPct val="100000"/>
                        </a:lnSpc>
                        <a:spcBef>
                          <a:spcPts val="45"/>
                        </a:spcBef>
                      </a:pPr>
                      <a:endParaRPr sz="1600" dirty="0">
                        <a:latin typeface="Times New Roman"/>
                        <a:cs typeface="Times New Roman"/>
                      </a:endParaRPr>
                    </a:p>
                    <a:p>
                      <a:pPr marL="68580" marR="59690" algn="just">
                        <a:lnSpc>
                          <a:spcPct val="100000"/>
                        </a:lnSpc>
                      </a:pPr>
                      <a:r>
                        <a:rPr sz="1600" spc="-5" dirty="0">
                          <a:latin typeface="Times New Roman"/>
                          <a:cs typeface="Times New Roman"/>
                        </a:rPr>
                        <a:t>(2019-2): “Espacio </a:t>
                      </a:r>
                      <a:r>
                        <a:rPr sz="1600" dirty="0">
                          <a:latin typeface="Times New Roman"/>
                          <a:cs typeface="Times New Roman"/>
                        </a:rPr>
                        <a:t>y  </a:t>
                      </a:r>
                      <a:r>
                        <a:rPr sz="1600" spc="-5" dirty="0">
                          <a:latin typeface="Times New Roman"/>
                          <a:cs typeface="Times New Roman"/>
                        </a:rPr>
                        <a:t>tiempo </a:t>
                      </a:r>
                      <a:r>
                        <a:rPr sz="1600" dirty="0">
                          <a:latin typeface="Times New Roman"/>
                          <a:cs typeface="Times New Roman"/>
                        </a:rPr>
                        <a:t>de la  </a:t>
                      </a:r>
                      <a:r>
                        <a:rPr sz="1600" spc="-5" dirty="0">
                          <a:latin typeface="Times New Roman"/>
                          <a:cs typeface="Times New Roman"/>
                        </a:rPr>
                        <a:t>memoria”.</a:t>
                      </a:r>
                      <a:endParaRPr sz="16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nSpc>
                          <a:spcPct val="100000"/>
                        </a:lnSpc>
                      </a:pPr>
                      <a:r>
                        <a:rPr sz="1600" spc="-5" dirty="0" err="1" smtClean="0">
                          <a:latin typeface="Times New Roman"/>
                          <a:cs typeface="Times New Roman"/>
                        </a:rPr>
                        <a:t>Fortalecimient</a:t>
                      </a:r>
                      <a:r>
                        <a:rPr sz="1600" dirty="0" err="1" smtClean="0">
                          <a:latin typeface="Times New Roman"/>
                          <a:cs typeface="Times New Roman"/>
                        </a:rPr>
                        <a:t>o</a:t>
                      </a:r>
                      <a:r>
                        <a:rPr lang="es-CO" sz="1600" baseline="0" dirty="0" smtClean="0">
                          <a:latin typeface="Times New Roman"/>
                          <a:cs typeface="Times New Roman"/>
                        </a:rPr>
                        <a:t> </a:t>
                      </a:r>
                      <a:r>
                        <a:rPr sz="1600" dirty="0" smtClean="0">
                          <a:latin typeface="Times New Roman"/>
                          <a:cs typeface="Times New Roman"/>
                        </a:rPr>
                        <a:t>de</a:t>
                      </a:r>
                      <a:r>
                        <a:rPr lang="es-CO" sz="1600" dirty="0" smtClean="0">
                          <a:latin typeface="Times New Roman"/>
                          <a:cs typeface="Times New Roman"/>
                        </a:rPr>
                        <a:t> </a:t>
                      </a:r>
                      <a:r>
                        <a:rPr sz="1600" dirty="0" smtClean="0">
                          <a:latin typeface="Times New Roman"/>
                          <a:cs typeface="Times New Roman"/>
                        </a:rPr>
                        <a:t>la  </a:t>
                      </a:r>
                      <a:r>
                        <a:rPr sz="1600" spc="-5" dirty="0" err="1">
                          <a:latin typeface="Times New Roman"/>
                          <a:cs typeface="Times New Roman"/>
                        </a:rPr>
                        <a:t>proyección</a:t>
                      </a:r>
                      <a:r>
                        <a:rPr sz="1600" spc="-5" dirty="0">
                          <a:latin typeface="Times New Roman"/>
                          <a:cs typeface="Times New Roman"/>
                        </a:rPr>
                        <a:t>  </a:t>
                      </a:r>
                      <a:r>
                        <a:rPr sz="1600" dirty="0" smtClean="0">
                          <a:latin typeface="Times New Roman"/>
                          <a:cs typeface="Times New Roman"/>
                        </a:rPr>
                        <a:t>so</a:t>
                      </a:r>
                      <a:r>
                        <a:rPr sz="1600" spc="-5" dirty="0" smtClean="0">
                          <a:latin typeface="Times New Roman"/>
                          <a:cs typeface="Times New Roman"/>
                        </a:rPr>
                        <a:t>c</a:t>
                      </a:r>
                      <a:r>
                        <a:rPr sz="1600" dirty="0" smtClean="0">
                          <a:latin typeface="Times New Roman"/>
                          <a:cs typeface="Times New Roman"/>
                        </a:rPr>
                        <a:t>ial</a:t>
                      </a:r>
                      <a:r>
                        <a:rPr lang="es-CO" sz="1600" dirty="0" smtClean="0">
                          <a:latin typeface="Times New Roman"/>
                          <a:cs typeface="Times New Roman"/>
                        </a:rPr>
                        <a:t> </a:t>
                      </a:r>
                      <a:r>
                        <a:rPr sz="1600" dirty="0" smtClean="0">
                          <a:latin typeface="Times New Roman"/>
                          <a:cs typeface="Times New Roman"/>
                        </a:rPr>
                        <a:t>de</a:t>
                      </a:r>
                      <a:r>
                        <a:rPr sz="1600" dirty="0">
                          <a:latin typeface="Times New Roman"/>
                          <a:cs typeface="Times New Roman"/>
                        </a:rPr>
                        <a:t>	la  </a:t>
                      </a:r>
                      <a:r>
                        <a:rPr sz="1600" spc="-10" dirty="0" err="1" smtClean="0">
                          <a:latin typeface="Times New Roman"/>
                          <a:cs typeface="Times New Roman"/>
                        </a:rPr>
                        <a:t>F</a:t>
                      </a:r>
                      <a:r>
                        <a:rPr sz="1600" dirty="0" err="1" smtClean="0">
                          <a:latin typeface="Times New Roman"/>
                          <a:cs typeface="Times New Roman"/>
                        </a:rPr>
                        <a:t>ilosofía</a:t>
                      </a:r>
                      <a:r>
                        <a:rPr sz="1600" dirty="0">
                          <a:latin typeface="Times New Roman"/>
                          <a:cs typeface="Times New Roman"/>
                        </a:rPr>
                        <a:t>	y  </a:t>
                      </a:r>
                      <a:r>
                        <a:rPr sz="1600" spc="-5" dirty="0">
                          <a:latin typeface="Times New Roman"/>
                          <a:cs typeface="Times New Roman"/>
                        </a:rPr>
                        <a:t>mantenimiento  </a:t>
                      </a:r>
                      <a:r>
                        <a:rPr sz="1600" dirty="0">
                          <a:latin typeface="Times New Roman"/>
                          <a:cs typeface="Times New Roman"/>
                        </a:rPr>
                        <a:t>de un </a:t>
                      </a:r>
                      <a:r>
                        <a:rPr sz="1600" spc="-5" dirty="0" err="1">
                          <a:latin typeface="Times New Roman"/>
                          <a:cs typeface="Times New Roman"/>
                        </a:rPr>
                        <a:t>espacio</a:t>
                      </a:r>
                      <a:r>
                        <a:rPr sz="1600" spc="-5" dirty="0">
                          <a:latin typeface="Times New Roman"/>
                          <a:cs typeface="Times New Roman"/>
                        </a:rPr>
                        <a:t>  </a:t>
                      </a:r>
                      <a:r>
                        <a:rPr sz="1600" dirty="0" smtClean="0">
                          <a:latin typeface="Times New Roman"/>
                          <a:cs typeface="Times New Roman"/>
                        </a:rPr>
                        <a:t>de</a:t>
                      </a:r>
                      <a:r>
                        <a:rPr lang="es-CO" sz="1600" baseline="0" dirty="0" smtClean="0">
                          <a:latin typeface="Times New Roman"/>
                          <a:cs typeface="Times New Roman"/>
                        </a:rPr>
                        <a:t> </a:t>
                      </a:r>
                      <a:r>
                        <a:rPr sz="1600" dirty="0" err="1" smtClean="0">
                          <a:latin typeface="Times New Roman"/>
                          <a:cs typeface="Times New Roman"/>
                        </a:rPr>
                        <a:t>diál</a:t>
                      </a:r>
                      <a:r>
                        <a:rPr sz="1600" spc="10" dirty="0" err="1" smtClean="0">
                          <a:latin typeface="Times New Roman"/>
                          <a:cs typeface="Times New Roman"/>
                        </a:rPr>
                        <a:t>o</a:t>
                      </a:r>
                      <a:r>
                        <a:rPr sz="1600" spc="-15" dirty="0" err="1" smtClean="0">
                          <a:latin typeface="Times New Roman"/>
                          <a:cs typeface="Times New Roman"/>
                        </a:rPr>
                        <a:t>g</a:t>
                      </a:r>
                      <a:r>
                        <a:rPr sz="1600" dirty="0" err="1" smtClean="0">
                          <a:latin typeface="Times New Roman"/>
                          <a:cs typeface="Times New Roman"/>
                        </a:rPr>
                        <a:t>o</a:t>
                      </a:r>
                      <a:r>
                        <a:rPr sz="1600" dirty="0" smtClean="0">
                          <a:latin typeface="Times New Roman"/>
                          <a:cs typeface="Times New Roman"/>
                        </a:rPr>
                        <a:t>  </a:t>
                      </a:r>
                      <a:r>
                        <a:rPr sz="1600" spc="-5" dirty="0">
                          <a:latin typeface="Times New Roman"/>
                          <a:cs typeface="Times New Roman"/>
                        </a:rPr>
                        <a:t>filosófico,  abierto </a:t>
                      </a:r>
                      <a:r>
                        <a:rPr sz="1600" dirty="0">
                          <a:latin typeface="Times New Roman"/>
                          <a:cs typeface="Times New Roman"/>
                        </a:rPr>
                        <a:t>a toda  la </a:t>
                      </a:r>
                      <a:r>
                        <a:rPr sz="1600" spc="-5" dirty="0">
                          <a:latin typeface="Times New Roman"/>
                          <a:cs typeface="Times New Roman"/>
                        </a:rPr>
                        <a:t>comunidad,  con proyección  en</a:t>
                      </a:r>
                      <a:r>
                        <a:rPr sz="1600" spc="-25" dirty="0">
                          <a:latin typeface="Times New Roman"/>
                          <a:cs typeface="Times New Roman"/>
                        </a:rPr>
                        <a:t> </a:t>
                      </a:r>
                      <a:r>
                        <a:rPr sz="1600" spc="-5" dirty="0">
                          <a:latin typeface="Times New Roman"/>
                          <a:cs typeface="Times New Roman"/>
                        </a:rPr>
                        <a:t>Streaming.</a:t>
                      </a:r>
                      <a:endParaRPr sz="1600" dirty="0">
                        <a:latin typeface="Times New Roman"/>
                        <a:cs typeface="Times New Roman"/>
                      </a:endParaRPr>
                    </a:p>
                    <a:p>
                      <a:pPr>
                        <a:lnSpc>
                          <a:spcPct val="100000"/>
                        </a:lnSpc>
                      </a:pPr>
                      <a:endParaRPr sz="1600" dirty="0">
                        <a:latin typeface="Times New Roman"/>
                        <a:cs typeface="Times New Roman"/>
                      </a:endParaRPr>
                    </a:p>
                    <a:p>
                      <a:pPr>
                        <a:lnSpc>
                          <a:spcPct val="100000"/>
                        </a:lnSpc>
                        <a:spcBef>
                          <a:spcPts val="30"/>
                        </a:spcBef>
                      </a:pPr>
                      <a:endParaRPr sz="1600" dirty="0">
                        <a:latin typeface="Times New Roman"/>
                        <a:cs typeface="Times New Roman"/>
                      </a:endParaRPr>
                    </a:p>
                    <a:p>
                      <a:pPr marL="67945" marR="62230">
                        <a:lnSpc>
                          <a:spcPct val="100000"/>
                        </a:lnSpc>
                        <a:tabLst>
                          <a:tab pos="857250" algn="l"/>
                        </a:tabLst>
                      </a:pPr>
                      <a:r>
                        <a:rPr sz="1600" b="1" spc="-15" dirty="0">
                          <a:latin typeface="Times New Roman"/>
                          <a:cs typeface="Times New Roman"/>
                        </a:rPr>
                        <a:t>P</a:t>
                      </a:r>
                      <a:r>
                        <a:rPr sz="1600" b="1" spc="-5" dirty="0">
                          <a:latin typeface="Times New Roman"/>
                          <a:cs typeface="Times New Roman"/>
                        </a:rPr>
                        <a:t>r</a:t>
                      </a:r>
                      <a:r>
                        <a:rPr sz="1600" b="1" spc="10" dirty="0">
                          <a:latin typeface="Times New Roman"/>
                          <a:cs typeface="Times New Roman"/>
                        </a:rPr>
                        <a:t>o</a:t>
                      </a:r>
                      <a:r>
                        <a:rPr sz="1600" b="1" spc="-5" dirty="0">
                          <a:latin typeface="Times New Roman"/>
                          <a:cs typeface="Times New Roman"/>
                        </a:rPr>
                        <a:t>me</a:t>
                      </a:r>
                      <a:r>
                        <a:rPr sz="1600" b="1" dirty="0">
                          <a:latin typeface="Times New Roman"/>
                          <a:cs typeface="Times New Roman"/>
                        </a:rPr>
                        <a:t>dio	de  </a:t>
                      </a:r>
                      <a:r>
                        <a:rPr sz="1600" b="1" spc="-5" dirty="0">
                          <a:latin typeface="Times New Roman"/>
                          <a:cs typeface="Times New Roman"/>
                        </a:rPr>
                        <a:t>asistencia:</a:t>
                      </a:r>
                      <a:r>
                        <a:rPr sz="1600" b="1" spc="-70" dirty="0">
                          <a:latin typeface="Times New Roman"/>
                          <a:cs typeface="Times New Roman"/>
                        </a:rPr>
                        <a:t> </a:t>
                      </a:r>
                      <a:r>
                        <a:rPr sz="1600" dirty="0">
                          <a:latin typeface="Times New Roman"/>
                          <a:cs typeface="Times New Roman"/>
                        </a:rPr>
                        <a:t>160</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nSpc>
                          <a:spcPct val="100000"/>
                        </a:lnSpc>
                      </a:pPr>
                      <a:r>
                        <a:rPr sz="1600" spc="-5" dirty="0">
                          <a:latin typeface="Times New Roman"/>
                          <a:cs typeface="Times New Roman"/>
                        </a:rPr>
                        <a:t>-Estudiantes</a:t>
                      </a:r>
                      <a:endParaRPr sz="1600" dirty="0">
                        <a:latin typeface="Times New Roman"/>
                        <a:cs typeface="Times New Roman"/>
                      </a:endParaRPr>
                    </a:p>
                    <a:p>
                      <a:pPr marL="67945" marR="62865" algn="just">
                        <a:lnSpc>
                          <a:spcPct val="100000"/>
                        </a:lnSpc>
                        <a:spcBef>
                          <a:spcPts val="10"/>
                        </a:spcBef>
                      </a:pPr>
                      <a:r>
                        <a:rPr sz="1600" spc="-5" dirty="0">
                          <a:latin typeface="Times New Roman"/>
                          <a:cs typeface="Times New Roman"/>
                        </a:rPr>
                        <a:t>matriculados en el  </a:t>
                      </a:r>
                      <a:r>
                        <a:rPr sz="1600" dirty="0">
                          <a:latin typeface="Times New Roman"/>
                          <a:cs typeface="Times New Roman"/>
                        </a:rPr>
                        <a:t>Aula</a:t>
                      </a:r>
                      <a:r>
                        <a:rPr sz="1600" spc="-15" dirty="0">
                          <a:latin typeface="Times New Roman"/>
                          <a:cs typeface="Times New Roman"/>
                        </a:rPr>
                        <a:t> </a:t>
                      </a:r>
                      <a:r>
                        <a:rPr sz="1600" spc="-5" dirty="0">
                          <a:latin typeface="Times New Roman"/>
                          <a:cs typeface="Times New Roman"/>
                        </a:rPr>
                        <a:t>Abierta.</a:t>
                      </a:r>
                      <a:endParaRPr sz="1600" dirty="0">
                        <a:latin typeface="Times New Roman"/>
                        <a:cs typeface="Times New Roman"/>
                      </a:endParaRPr>
                    </a:p>
                    <a:p>
                      <a:pPr marL="67945" marR="62230" algn="just">
                        <a:lnSpc>
                          <a:spcPct val="100000"/>
                        </a:lnSpc>
                        <a:spcBef>
                          <a:spcPts val="10"/>
                        </a:spcBef>
                      </a:pPr>
                      <a:r>
                        <a:rPr sz="1600" spc="-5" dirty="0">
                          <a:latin typeface="Times New Roman"/>
                          <a:cs typeface="Times New Roman"/>
                        </a:rPr>
                        <a:t>-Público en general  con</a:t>
                      </a:r>
                      <a:r>
                        <a:rPr sz="1600" spc="-65" dirty="0">
                          <a:latin typeface="Times New Roman"/>
                          <a:cs typeface="Times New Roman"/>
                        </a:rPr>
                        <a:t> </a:t>
                      </a:r>
                      <a:r>
                        <a:rPr sz="1600" spc="-5" dirty="0">
                          <a:latin typeface="Times New Roman"/>
                          <a:cs typeface="Times New Roman"/>
                        </a:rPr>
                        <a:t>interés</a:t>
                      </a:r>
                      <a:r>
                        <a:rPr sz="1600" spc="-65" dirty="0">
                          <a:latin typeface="Times New Roman"/>
                          <a:cs typeface="Times New Roman"/>
                        </a:rPr>
                        <a:t> </a:t>
                      </a:r>
                      <a:r>
                        <a:rPr sz="1600" spc="-5" dirty="0">
                          <a:latin typeface="Times New Roman"/>
                          <a:cs typeface="Times New Roman"/>
                        </a:rPr>
                        <a:t>en</a:t>
                      </a:r>
                      <a:r>
                        <a:rPr sz="1600" spc="-65" dirty="0">
                          <a:latin typeface="Times New Roman"/>
                          <a:cs typeface="Times New Roman"/>
                        </a:rPr>
                        <a:t> </a:t>
                      </a:r>
                      <a:r>
                        <a:rPr sz="1600" spc="-5" dirty="0">
                          <a:latin typeface="Times New Roman"/>
                          <a:cs typeface="Times New Roman"/>
                        </a:rPr>
                        <a:t>el</a:t>
                      </a:r>
                      <a:r>
                        <a:rPr sz="1600" spc="-65" dirty="0">
                          <a:latin typeface="Times New Roman"/>
                          <a:cs typeface="Times New Roman"/>
                        </a:rPr>
                        <a:t> </a:t>
                      </a:r>
                      <a:r>
                        <a:rPr sz="1600" dirty="0">
                          <a:latin typeface="Times New Roman"/>
                          <a:cs typeface="Times New Roman"/>
                        </a:rPr>
                        <a:t>tema  </a:t>
                      </a:r>
                      <a:r>
                        <a:rPr sz="1600" spc="-5" dirty="0">
                          <a:latin typeface="Times New Roman"/>
                          <a:cs typeface="Times New Roman"/>
                        </a:rPr>
                        <a:t>del </a:t>
                      </a:r>
                      <a:r>
                        <a:rPr sz="1600" dirty="0">
                          <a:latin typeface="Times New Roman"/>
                          <a:cs typeface="Times New Roman"/>
                        </a:rPr>
                        <a:t>Aula</a:t>
                      </a:r>
                      <a:r>
                        <a:rPr sz="1600" spc="-10" dirty="0">
                          <a:latin typeface="Times New Roman"/>
                          <a:cs typeface="Times New Roman"/>
                        </a:rPr>
                        <a:t> </a:t>
                      </a:r>
                      <a:r>
                        <a:rPr sz="1600" spc="-5" dirty="0">
                          <a:latin typeface="Times New Roman"/>
                          <a:cs typeface="Times New Roman"/>
                        </a:rPr>
                        <a:t>abierta.</a:t>
                      </a:r>
                      <a:endParaRPr sz="1600" dirty="0">
                        <a:latin typeface="Times New Roman"/>
                        <a:cs typeface="Times New Roman"/>
                      </a:endParaRPr>
                    </a:p>
                    <a:p>
                      <a:pPr marL="67945" algn="just">
                        <a:lnSpc>
                          <a:spcPct val="100000"/>
                        </a:lnSpc>
                        <a:spcBef>
                          <a:spcPts val="640"/>
                        </a:spcBef>
                      </a:pPr>
                      <a:r>
                        <a:rPr sz="1600" spc="-5" dirty="0">
                          <a:latin typeface="Times New Roman"/>
                          <a:cs typeface="Times New Roman"/>
                        </a:rPr>
                        <a:t>-Asistentes</a:t>
                      </a:r>
                      <a:r>
                        <a:rPr sz="1600" spc="-50" dirty="0">
                          <a:latin typeface="Times New Roman"/>
                          <a:cs typeface="Times New Roman"/>
                        </a:rPr>
                        <a:t> </a:t>
                      </a:r>
                      <a:r>
                        <a:rPr sz="1600" spc="-5" dirty="0">
                          <a:latin typeface="Times New Roman"/>
                          <a:cs typeface="Times New Roman"/>
                        </a:rPr>
                        <a:t>BPP.</a:t>
                      </a:r>
                      <a:endParaRPr sz="16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8580">
                        <a:lnSpc>
                          <a:spcPct val="100000"/>
                        </a:lnSpc>
                      </a:pPr>
                      <a:r>
                        <a:rPr sz="1600" b="1" spc="-5" dirty="0">
                          <a:latin typeface="Times New Roman"/>
                          <a:cs typeface="Times New Roman"/>
                        </a:rPr>
                        <a:t>-Coordinadores:</a:t>
                      </a:r>
                      <a:endParaRPr sz="1600" dirty="0">
                        <a:latin typeface="Times New Roman"/>
                        <a:cs typeface="Times New Roman"/>
                      </a:endParaRPr>
                    </a:p>
                    <a:p>
                      <a:pPr marL="68580" marR="218440">
                        <a:lnSpc>
                          <a:spcPct val="100000"/>
                        </a:lnSpc>
                        <a:spcBef>
                          <a:spcPts val="85"/>
                        </a:spcBef>
                      </a:pPr>
                      <a:r>
                        <a:rPr sz="1600" spc="-5" dirty="0">
                          <a:latin typeface="Times New Roman"/>
                          <a:cs typeface="Times New Roman"/>
                        </a:rPr>
                        <a:t>2019-1: Carlos Vanegas </a:t>
                      </a:r>
                      <a:r>
                        <a:rPr sz="1600" dirty="0">
                          <a:latin typeface="Times New Roman"/>
                          <a:cs typeface="Times New Roman"/>
                        </a:rPr>
                        <a:t>y </a:t>
                      </a:r>
                      <a:r>
                        <a:rPr sz="1600" spc="-5" dirty="0">
                          <a:latin typeface="Times New Roman"/>
                          <a:cs typeface="Times New Roman"/>
                        </a:rPr>
                        <a:t>Laura Flórez  2019-2:</a:t>
                      </a:r>
                      <a:endParaRPr sz="1600" dirty="0">
                        <a:latin typeface="Times New Roman"/>
                        <a:cs typeface="Times New Roman"/>
                      </a:endParaRPr>
                    </a:p>
                    <a:p>
                      <a:pPr marL="68580">
                        <a:lnSpc>
                          <a:spcPct val="100000"/>
                        </a:lnSpc>
                        <a:spcBef>
                          <a:spcPts val="520"/>
                        </a:spcBef>
                      </a:pPr>
                      <a:r>
                        <a:rPr sz="1600" spc="-5" dirty="0">
                          <a:latin typeface="Times New Roman"/>
                          <a:cs typeface="Times New Roman"/>
                        </a:rPr>
                        <a:t>Ana María </a:t>
                      </a:r>
                      <a:r>
                        <a:rPr sz="1600" dirty="0">
                          <a:latin typeface="Times New Roman"/>
                          <a:cs typeface="Times New Roman"/>
                        </a:rPr>
                        <a:t>Rabe y </a:t>
                      </a:r>
                      <a:r>
                        <a:rPr sz="1600" spc="-5" dirty="0">
                          <a:latin typeface="Times New Roman"/>
                          <a:cs typeface="Times New Roman"/>
                        </a:rPr>
                        <a:t>Rubén</a:t>
                      </a:r>
                      <a:r>
                        <a:rPr sz="1600" spc="-15" dirty="0">
                          <a:latin typeface="Times New Roman"/>
                          <a:cs typeface="Times New Roman"/>
                        </a:rPr>
                        <a:t> </a:t>
                      </a:r>
                      <a:r>
                        <a:rPr sz="1600" spc="-5" dirty="0">
                          <a:latin typeface="Times New Roman"/>
                          <a:cs typeface="Times New Roman"/>
                        </a:rPr>
                        <a:t>Zapata.</a:t>
                      </a:r>
                      <a:endParaRPr sz="1600" dirty="0">
                        <a:latin typeface="Times New Roman"/>
                        <a:cs typeface="Times New Roman"/>
                      </a:endParaRPr>
                    </a:p>
                    <a:p>
                      <a:pPr>
                        <a:lnSpc>
                          <a:spcPct val="100000"/>
                        </a:lnSpc>
                      </a:pPr>
                      <a:endParaRPr sz="1600" dirty="0">
                        <a:latin typeface="Times New Roman"/>
                        <a:cs typeface="Times New Roman"/>
                      </a:endParaRPr>
                    </a:p>
                    <a:p>
                      <a:pPr>
                        <a:lnSpc>
                          <a:spcPct val="100000"/>
                        </a:lnSpc>
                      </a:pPr>
                      <a:endParaRPr sz="1600" dirty="0">
                        <a:latin typeface="Times New Roman"/>
                        <a:cs typeface="Times New Roman"/>
                      </a:endParaRPr>
                    </a:p>
                    <a:p>
                      <a:pPr>
                        <a:lnSpc>
                          <a:spcPct val="100000"/>
                        </a:lnSpc>
                        <a:spcBef>
                          <a:spcPts val="40"/>
                        </a:spcBef>
                      </a:pPr>
                      <a:endParaRPr sz="1600" dirty="0">
                        <a:latin typeface="Times New Roman"/>
                        <a:cs typeface="Times New Roman"/>
                      </a:endParaRPr>
                    </a:p>
                    <a:p>
                      <a:pPr marL="68580">
                        <a:lnSpc>
                          <a:spcPct val="100000"/>
                        </a:lnSpc>
                      </a:pPr>
                      <a:r>
                        <a:rPr sz="1600" spc="-5" dirty="0">
                          <a:latin typeface="Times New Roman"/>
                          <a:cs typeface="Times New Roman"/>
                        </a:rPr>
                        <a:t>Biblioteca Pública</a:t>
                      </a:r>
                      <a:r>
                        <a:rPr sz="1600" spc="-10" dirty="0">
                          <a:latin typeface="Times New Roman"/>
                          <a:cs typeface="Times New Roman"/>
                        </a:rPr>
                        <a:t> </a:t>
                      </a:r>
                      <a:r>
                        <a:rPr sz="1600" dirty="0">
                          <a:latin typeface="Times New Roman"/>
                          <a:cs typeface="Times New Roman"/>
                        </a:rPr>
                        <a:t>Piloto.</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2347824722"/>
              </p:ext>
            </p:extLst>
          </p:nvPr>
        </p:nvGraphicFramePr>
        <p:xfrm>
          <a:off x="685800" y="1600200"/>
          <a:ext cx="8839198" cy="5328920"/>
        </p:xfrm>
        <a:graphic>
          <a:graphicData uri="http://schemas.openxmlformats.org/drawingml/2006/table">
            <a:tbl>
              <a:tblPr firstRow="1" bandRow="1">
                <a:tableStyleId>{2D5ABB26-0587-4C30-8999-92F81FD0307C}</a:tableStyleId>
              </a:tblPr>
              <a:tblGrid>
                <a:gridCol w="1600200"/>
                <a:gridCol w="1600200"/>
                <a:gridCol w="1322427"/>
                <a:gridCol w="1501432"/>
                <a:gridCol w="2814939"/>
              </a:tblGrid>
              <a:tr h="5328920">
                <a:tc>
                  <a:txBody>
                    <a:bodyPr/>
                    <a:lstStyle/>
                    <a:p>
                      <a:pPr marL="69850">
                        <a:lnSpc>
                          <a:spcPts val="1370"/>
                        </a:lnSpc>
                        <a:tabLst>
                          <a:tab pos="1224280" algn="l"/>
                        </a:tabLst>
                      </a:pPr>
                      <a:endParaRPr lang="es-CO" sz="1600" spc="-5" dirty="0" smtClean="0">
                        <a:latin typeface="Times New Roman"/>
                        <a:cs typeface="Times New Roman"/>
                      </a:endParaRPr>
                    </a:p>
                    <a:p>
                      <a:pPr marL="69850">
                        <a:lnSpc>
                          <a:spcPts val="1370"/>
                        </a:lnSpc>
                        <a:tabLst>
                          <a:tab pos="1224280" algn="l"/>
                        </a:tabLst>
                      </a:pPr>
                      <a:r>
                        <a:rPr sz="1600" spc="-5" dirty="0" err="1" smtClean="0">
                          <a:latin typeface="Times New Roman"/>
                          <a:cs typeface="Times New Roman"/>
                        </a:rPr>
                        <a:t>Lecciones</a:t>
                      </a:r>
                      <a:r>
                        <a:rPr sz="1600" spc="-5" dirty="0">
                          <a:latin typeface="Times New Roman"/>
                          <a:cs typeface="Times New Roman"/>
                        </a:rPr>
                        <a:t>	</a:t>
                      </a:r>
                      <a:r>
                        <a:rPr sz="1600" dirty="0">
                          <a:latin typeface="Times New Roman"/>
                          <a:cs typeface="Times New Roman"/>
                        </a:rPr>
                        <a:t>de</a:t>
                      </a:r>
                    </a:p>
                    <a:p>
                      <a:pPr marL="69850">
                        <a:lnSpc>
                          <a:spcPct val="100000"/>
                        </a:lnSpc>
                        <a:spcBef>
                          <a:spcPts val="620"/>
                        </a:spcBef>
                      </a:pPr>
                      <a:r>
                        <a:rPr sz="1600" spc="-5" dirty="0">
                          <a:latin typeface="Times New Roman"/>
                          <a:cs typeface="Times New Roman"/>
                        </a:rPr>
                        <a:t>noviembre</a:t>
                      </a:r>
                      <a:endParaRPr sz="16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8580">
                        <a:lnSpc>
                          <a:spcPts val="1370"/>
                        </a:lnSpc>
                        <a:tabLst>
                          <a:tab pos="1029335" algn="l"/>
                        </a:tabLst>
                      </a:pPr>
                      <a:endParaRPr lang="es-CO" sz="1600" dirty="0" smtClean="0">
                        <a:latin typeface="Times New Roman"/>
                        <a:cs typeface="Times New Roman"/>
                      </a:endParaRPr>
                    </a:p>
                    <a:p>
                      <a:pPr marL="68580">
                        <a:lnSpc>
                          <a:spcPts val="1370"/>
                        </a:lnSpc>
                        <a:tabLst>
                          <a:tab pos="1029335" algn="l"/>
                        </a:tabLst>
                      </a:pPr>
                      <a:r>
                        <a:rPr sz="1600" dirty="0" err="1" smtClean="0">
                          <a:latin typeface="Times New Roman"/>
                          <a:cs typeface="Times New Roman"/>
                        </a:rPr>
                        <a:t>Ciclo</a:t>
                      </a:r>
                      <a:r>
                        <a:rPr sz="1600" dirty="0">
                          <a:latin typeface="Times New Roman"/>
                          <a:cs typeface="Times New Roman"/>
                        </a:rPr>
                        <a:t>	2019.</a:t>
                      </a:r>
                    </a:p>
                    <a:p>
                      <a:pPr marL="68580">
                        <a:lnSpc>
                          <a:spcPct val="100000"/>
                        </a:lnSpc>
                        <a:spcBef>
                          <a:spcPts val="620"/>
                        </a:spcBef>
                      </a:pPr>
                      <a:r>
                        <a:rPr sz="1600" spc="-5" dirty="0">
                          <a:latin typeface="Times New Roman"/>
                          <a:cs typeface="Times New Roman"/>
                        </a:rPr>
                        <a:t>Actividad  </a:t>
                      </a:r>
                      <a:r>
                        <a:rPr sz="1600" spc="-5" dirty="0" err="1">
                          <a:latin typeface="Times New Roman"/>
                          <a:cs typeface="Times New Roman"/>
                        </a:rPr>
                        <a:t>adscrita</a:t>
                      </a:r>
                      <a:r>
                        <a:rPr sz="1600" spc="-5" dirty="0">
                          <a:latin typeface="Times New Roman"/>
                          <a:cs typeface="Times New Roman"/>
                        </a:rPr>
                        <a:t> </a:t>
                      </a:r>
                      <a:r>
                        <a:rPr sz="1600" spc="-5" dirty="0" smtClean="0">
                          <a:latin typeface="Times New Roman"/>
                          <a:cs typeface="Times New Roman"/>
                        </a:rPr>
                        <a:t>al</a:t>
                      </a:r>
                      <a:r>
                        <a:rPr lang="es-CO" sz="1600" spc="-5" dirty="0" smtClean="0">
                          <a:latin typeface="Times New Roman"/>
                          <a:cs typeface="Times New Roman"/>
                        </a:rPr>
                        <a:t> proyecto Filosofía a</a:t>
                      </a:r>
                    </a:p>
                    <a:p>
                      <a:pPr marL="68580">
                        <a:lnSpc>
                          <a:spcPct val="100000"/>
                        </a:lnSpc>
                        <a:spcBef>
                          <a:spcPts val="620"/>
                        </a:spcBef>
                      </a:pPr>
                      <a:r>
                        <a:rPr lang="es-CO" sz="1600" spc="-5" dirty="0" smtClean="0">
                          <a:latin typeface="Times New Roman"/>
                          <a:cs typeface="Times New Roman"/>
                        </a:rPr>
                        <a:t>la calle.</a:t>
                      </a:r>
                    </a:p>
                    <a:p>
                      <a:pPr marL="68580">
                        <a:lnSpc>
                          <a:spcPct val="100000"/>
                        </a:lnSpc>
                        <a:spcBef>
                          <a:spcPts val="620"/>
                        </a:spcBef>
                      </a:pPr>
                      <a:endParaRPr sz="16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nSpc>
                          <a:spcPts val="1370"/>
                        </a:lnSpc>
                        <a:tabLst>
                          <a:tab pos="866140" algn="l"/>
                        </a:tabLst>
                      </a:pPr>
                      <a:endParaRPr lang="es-CO" sz="1600" spc="-5" dirty="0" smtClean="0">
                        <a:latin typeface="Times New Roman"/>
                        <a:cs typeface="Times New Roman"/>
                      </a:endParaRPr>
                    </a:p>
                    <a:p>
                      <a:pPr marL="67945">
                        <a:lnSpc>
                          <a:spcPts val="1370"/>
                        </a:lnSpc>
                        <a:tabLst>
                          <a:tab pos="866140" algn="l"/>
                        </a:tabLst>
                      </a:pPr>
                      <a:r>
                        <a:rPr sz="1600" spc="-5" dirty="0" err="1" smtClean="0">
                          <a:latin typeface="Times New Roman"/>
                          <a:cs typeface="Times New Roman"/>
                        </a:rPr>
                        <a:t>Actividad</a:t>
                      </a:r>
                      <a:r>
                        <a:rPr sz="1600" spc="-5" dirty="0">
                          <a:latin typeface="Times New Roman"/>
                          <a:cs typeface="Times New Roman"/>
                        </a:rPr>
                        <a:t>	</a:t>
                      </a:r>
                      <a:r>
                        <a:rPr sz="1600" dirty="0">
                          <a:latin typeface="Times New Roman"/>
                          <a:cs typeface="Times New Roman"/>
                        </a:rPr>
                        <a:t>de</a:t>
                      </a:r>
                    </a:p>
                    <a:p>
                      <a:pPr marL="67945">
                        <a:lnSpc>
                          <a:spcPct val="100000"/>
                        </a:lnSpc>
                        <a:spcBef>
                          <a:spcPts val="620"/>
                        </a:spcBef>
                      </a:pPr>
                      <a:r>
                        <a:rPr lang="es-CO" sz="1600" spc="-5" dirty="0" smtClean="0">
                          <a:latin typeface="Times New Roman"/>
                          <a:cs typeface="Times New Roman"/>
                        </a:rPr>
                        <a:t>P</a:t>
                      </a:r>
                      <a:r>
                        <a:rPr sz="1600" spc="-5" dirty="0" err="1" smtClean="0">
                          <a:latin typeface="Times New Roman"/>
                          <a:cs typeface="Times New Roman"/>
                        </a:rPr>
                        <a:t>royección</a:t>
                      </a:r>
                      <a:r>
                        <a:rPr lang="es-CO" sz="1600" spc="-5" dirty="0" smtClean="0">
                          <a:latin typeface="Times New Roman"/>
                          <a:cs typeface="Times New Roman"/>
                        </a:rPr>
                        <a:t> enfocada a la  divulgación de  las  investigaciones  de</a:t>
                      </a:r>
                      <a:r>
                        <a:rPr lang="es-CO" sz="1600" spc="-5" baseline="0" dirty="0" smtClean="0">
                          <a:latin typeface="Times New Roman"/>
                          <a:cs typeface="Times New Roman"/>
                        </a:rPr>
                        <a:t> </a:t>
                      </a:r>
                      <a:r>
                        <a:rPr lang="es-CO" sz="1600" spc="-5" dirty="0" smtClean="0">
                          <a:latin typeface="Times New Roman"/>
                          <a:cs typeface="Times New Roman"/>
                        </a:rPr>
                        <a:t>los</a:t>
                      </a:r>
                    </a:p>
                    <a:p>
                      <a:pPr marL="67945">
                        <a:lnSpc>
                          <a:spcPct val="100000"/>
                        </a:lnSpc>
                        <a:spcBef>
                          <a:spcPts val="620"/>
                        </a:spcBef>
                      </a:pPr>
                      <a:r>
                        <a:rPr lang="es-CO" sz="1600" spc="-5" dirty="0" smtClean="0">
                          <a:latin typeface="Times New Roman"/>
                          <a:cs typeface="Times New Roman"/>
                        </a:rPr>
                        <a:t>Profesores 	y</a:t>
                      </a:r>
                    </a:p>
                    <a:p>
                      <a:pPr marL="67945">
                        <a:lnSpc>
                          <a:spcPct val="100000"/>
                        </a:lnSpc>
                        <a:spcBef>
                          <a:spcPts val="620"/>
                        </a:spcBef>
                      </a:pPr>
                      <a:r>
                        <a:rPr lang="es-CO" sz="1600" spc="-5" dirty="0" smtClean="0">
                          <a:latin typeface="Times New Roman"/>
                          <a:cs typeface="Times New Roman"/>
                        </a:rPr>
                        <a:t>profesoras del  Instituto de  Filosofía.</a:t>
                      </a:r>
                    </a:p>
                    <a:p>
                      <a:pPr marL="67945">
                        <a:lnSpc>
                          <a:spcPct val="100000"/>
                        </a:lnSpc>
                        <a:spcBef>
                          <a:spcPts val="620"/>
                        </a:spcBef>
                      </a:pPr>
                      <a:r>
                        <a:rPr lang="es-CO" sz="1600" spc="-5" dirty="0" smtClean="0">
                          <a:latin typeface="Times New Roman"/>
                          <a:cs typeface="Times New Roman"/>
                        </a:rPr>
                        <a:t>Promedio de  asistencia: 160</a:t>
                      </a:r>
                    </a:p>
                    <a:p>
                      <a:pPr marL="67945">
                        <a:lnSpc>
                          <a:spcPct val="100000"/>
                        </a:lnSpc>
                        <a:spcBef>
                          <a:spcPts val="620"/>
                        </a:spcBef>
                      </a:pPr>
                      <a:endParaRPr sz="16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nSpc>
                          <a:spcPts val="1370"/>
                        </a:lnSpc>
                      </a:pPr>
                      <a:endParaRPr lang="es-CO" sz="1600" spc="-5" dirty="0" smtClean="0">
                        <a:latin typeface="Times New Roman"/>
                        <a:cs typeface="Times New Roman"/>
                      </a:endParaRPr>
                    </a:p>
                    <a:p>
                      <a:pPr marL="67945">
                        <a:lnSpc>
                          <a:spcPts val="1370"/>
                        </a:lnSpc>
                      </a:pPr>
                      <a:r>
                        <a:rPr sz="1600" spc="-5" dirty="0" smtClean="0">
                          <a:latin typeface="Times New Roman"/>
                          <a:cs typeface="Times New Roman"/>
                        </a:rPr>
                        <a:t>-</a:t>
                      </a:r>
                      <a:r>
                        <a:rPr sz="1600" spc="-5" dirty="0">
                          <a:latin typeface="Times New Roman"/>
                          <a:cs typeface="Times New Roman"/>
                        </a:rPr>
                        <a:t>Público   en</a:t>
                      </a:r>
                      <a:r>
                        <a:rPr sz="1600" spc="285" dirty="0">
                          <a:latin typeface="Times New Roman"/>
                          <a:cs typeface="Times New Roman"/>
                        </a:rPr>
                        <a:t> </a:t>
                      </a:r>
                      <a:r>
                        <a:rPr sz="1600" spc="-5" dirty="0" smtClean="0">
                          <a:latin typeface="Times New Roman"/>
                          <a:cs typeface="Times New Roman"/>
                        </a:rPr>
                        <a:t>general</a:t>
                      </a:r>
                      <a:r>
                        <a:rPr lang="es-CO" sz="1600" spc="0" baseline="0" dirty="0" smtClean="0">
                          <a:latin typeface="Times New Roman"/>
                          <a:cs typeface="Times New Roman"/>
                        </a:rPr>
                        <a:t>  </a:t>
                      </a:r>
                      <a:r>
                        <a:rPr sz="1600" spc="-5" dirty="0" err="1" smtClean="0">
                          <a:latin typeface="Times New Roman"/>
                          <a:cs typeface="Times New Roman"/>
                        </a:rPr>
                        <a:t>interesado</a:t>
                      </a:r>
                      <a:r>
                        <a:rPr lang="es-CO" sz="1600" spc="-5" dirty="0" smtClean="0">
                          <a:latin typeface="Times New Roman"/>
                          <a:cs typeface="Times New Roman"/>
                        </a:rPr>
                        <a:t> </a:t>
                      </a:r>
                      <a:r>
                        <a:rPr sz="1600" spc="-5" dirty="0" smtClean="0">
                          <a:latin typeface="Times New Roman"/>
                          <a:cs typeface="Times New Roman"/>
                        </a:rPr>
                        <a:t>en</a:t>
                      </a:r>
                      <a:r>
                        <a:rPr lang="es-CO" sz="1600" spc="-5" baseline="0" dirty="0" smtClean="0">
                          <a:latin typeface="Times New Roman"/>
                          <a:cs typeface="Times New Roman"/>
                        </a:rPr>
                        <a:t> </a:t>
                      </a:r>
                      <a:r>
                        <a:rPr sz="1600" spc="-5" dirty="0" smtClean="0">
                          <a:latin typeface="Times New Roman"/>
                          <a:cs typeface="Times New Roman"/>
                        </a:rPr>
                        <a:t>los</a:t>
                      </a:r>
                      <a:r>
                        <a:rPr lang="es-CO" sz="1600" spc="-5" dirty="0" smtClean="0">
                          <a:latin typeface="Times New Roman"/>
                          <a:cs typeface="Times New Roman"/>
                        </a:rPr>
                        <a:t> temas</a:t>
                      </a:r>
                      <a:r>
                        <a:rPr lang="es-CO" sz="1600" spc="-5" baseline="0" dirty="0" smtClean="0">
                          <a:latin typeface="Times New Roman"/>
                          <a:cs typeface="Times New Roman"/>
                        </a:rPr>
                        <a:t> </a:t>
                      </a:r>
                      <a:r>
                        <a:rPr lang="es-CO" sz="1600" spc="-5" dirty="0" smtClean="0">
                          <a:latin typeface="Times New Roman"/>
                          <a:cs typeface="Times New Roman"/>
                        </a:rPr>
                        <a:t>de</a:t>
                      </a:r>
                      <a:r>
                        <a:rPr lang="es-CO" sz="1600" spc="-5" baseline="0" dirty="0" smtClean="0">
                          <a:latin typeface="Times New Roman"/>
                          <a:cs typeface="Times New Roman"/>
                        </a:rPr>
                        <a:t> </a:t>
                      </a:r>
                      <a:r>
                        <a:rPr lang="es-CO" sz="1600" spc="-5" dirty="0" smtClean="0">
                          <a:latin typeface="Times New Roman"/>
                          <a:cs typeface="Times New Roman"/>
                        </a:rPr>
                        <a:t>las</a:t>
                      </a:r>
                      <a:r>
                        <a:rPr lang="es-CO" sz="1600" spc="-5" baseline="0" dirty="0" smtClean="0">
                          <a:latin typeface="Times New Roman"/>
                          <a:cs typeface="Times New Roman"/>
                        </a:rPr>
                        <a:t> </a:t>
                      </a:r>
                      <a:r>
                        <a:rPr lang="es-CO" sz="1600" spc="-5" dirty="0" smtClean="0">
                          <a:latin typeface="Times New Roman"/>
                          <a:cs typeface="Times New Roman"/>
                        </a:rPr>
                        <a:t>conferencias  programadas.</a:t>
                      </a:r>
                    </a:p>
                    <a:p>
                      <a:pPr marL="67945">
                        <a:lnSpc>
                          <a:spcPct val="100000"/>
                        </a:lnSpc>
                        <a:spcBef>
                          <a:spcPts val="620"/>
                        </a:spcBef>
                        <a:tabLst>
                          <a:tab pos="871219" algn="l"/>
                          <a:tab pos="1190625" algn="l"/>
                        </a:tabLst>
                      </a:pPr>
                      <a:r>
                        <a:rPr lang="es-CO" sz="1600" spc="-5" dirty="0" smtClean="0">
                          <a:latin typeface="Times New Roman"/>
                          <a:cs typeface="Times New Roman"/>
                        </a:rPr>
                        <a:t>-Asistentes BPP</a:t>
                      </a:r>
                    </a:p>
                    <a:p>
                      <a:pPr marL="67945">
                        <a:lnSpc>
                          <a:spcPct val="100000"/>
                        </a:lnSpc>
                        <a:spcBef>
                          <a:spcPts val="620"/>
                        </a:spcBef>
                        <a:tabLst>
                          <a:tab pos="871219" algn="l"/>
                          <a:tab pos="1190625" algn="l"/>
                        </a:tabLst>
                      </a:pPr>
                      <a:endParaRPr sz="16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8580">
                        <a:lnSpc>
                          <a:spcPts val="1390"/>
                        </a:lnSpc>
                      </a:pPr>
                      <a:endParaRPr lang="es-CO" sz="1600" b="1" spc="-5" dirty="0" smtClean="0">
                        <a:latin typeface="Times New Roman"/>
                        <a:cs typeface="Times New Roman"/>
                      </a:endParaRPr>
                    </a:p>
                    <a:p>
                      <a:pPr marL="68580">
                        <a:lnSpc>
                          <a:spcPts val="1390"/>
                        </a:lnSpc>
                      </a:pPr>
                      <a:r>
                        <a:rPr sz="1600" b="1" spc="-5" dirty="0" err="1" smtClean="0">
                          <a:latin typeface="Times New Roman"/>
                          <a:cs typeface="Times New Roman"/>
                        </a:rPr>
                        <a:t>Coordinador</a:t>
                      </a:r>
                      <a:r>
                        <a:rPr sz="1600" b="1" spc="-5" dirty="0">
                          <a:latin typeface="Times New Roman"/>
                          <a:cs typeface="Times New Roman"/>
                        </a:rPr>
                        <a:t>:</a:t>
                      </a:r>
                      <a:endParaRPr sz="1600" dirty="0">
                        <a:latin typeface="Times New Roman"/>
                        <a:cs typeface="Times New Roman"/>
                      </a:endParaRPr>
                    </a:p>
                    <a:p>
                      <a:pPr marL="68580">
                        <a:lnSpc>
                          <a:spcPct val="100000"/>
                        </a:lnSpc>
                        <a:spcBef>
                          <a:spcPts val="600"/>
                        </a:spcBef>
                      </a:pPr>
                      <a:r>
                        <a:rPr sz="1600" spc="-5" dirty="0">
                          <a:latin typeface="Times New Roman"/>
                          <a:cs typeface="Times New Roman"/>
                        </a:rPr>
                        <a:t>Andrés</a:t>
                      </a:r>
                      <a:r>
                        <a:rPr sz="1600" spc="-60" dirty="0">
                          <a:latin typeface="Times New Roman"/>
                          <a:cs typeface="Times New Roman"/>
                        </a:rPr>
                        <a:t> </a:t>
                      </a:r>
                      <a:r>
                        <a:rPr sz="1600" spc="-5" dirty="0" smtClean="0">
                          <a:latin typeface="Times New Roman"/>
                          <a:cs typeface="Times New Roman"/>
                        </a:rPr>
                        <a:t>Acosta</a:t>
                      </a:r>
                      <a:endParaRPr lang="es-CO" sz="1600" spc="-5" dirty="0" smtClean="0">
                        <a:latin typeface="Times New Roman"/>
                        <a:cs typeface="Times New Roman"/>
                      </a:endParaRPr>
                    </a:p>
                    <a:p>
                      <a:pPr marL="68580" marR="0" indent="0" defTabSz="914400" eaLnBrk="1" fontAlgn="auto" latinLnBrk="0" hangingPunct="1">
                        <a:lnSpc>
                          <a:spcPct val="100000"/>
                        </a:lnSpc>
                        <a:spcBef>
                          <a:spcPts val="600"/>
                        </a:spcBef>
                        <a:spcAft>
                          <a:spcPts val="0"/>
                        </a:spcAft>
                        <a:buClrTx/>
                        <a:buSzTx/>
                        <a:buFontTx/>
                        <a:buNone/>
                        <a:tabLst/>
                        <a:defRPr/>
                      </a:pPr>
                      <a:r>
                        <a:rPr lang="es-CO" sz="1600" spc="-5" dirty="0" smtClean="0">
                          <a:latin typeface="Times New Roman"/>
                          <a:cs typeface="Times New Roman"/>
                        </a:rPr>
                        <a:t>Biblioteca Pública</a:t>
                      </a:r>
                      <a:r>
                        <a:rPr lang="es-CO" sz="1600" spc="-10" dirty="0" smtClean="0">
                          <a:latin typeface="Times New Roman"/>
                          <a:cs typeface="Times New Roman"/>
                        </a:rPr>
                        <a:t> </a:t>
                      </a:r>
                      <a:r>
                        <a:rPr lang="es-CO" sz="1600" dirty="0" smtClean="0">
                          <a:latin typeface="Times New Roman"/>
                          <a:cs typeface="Times New Roman"/>
                        </a:rPr>
                        <a:t>Piloto</a:t>
                      </a:r>
                    </a:p>
                    <a:p>
                      <a:pPr marL="68580">
                        <a:lnSpc>
                          <a:spcPct val="100000"/>
                        </a:lnSpc>
                        <a:spcBef>
                          <a:spcPts val="600"/>
                        </a:spcBef>
                      </a:pPr>
                      <a:endParaRPr sz="16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2877753604"/>
              </p:ext>
            </p:extLst>
          </p:nvPr>
        </p:nvGraphicFramePr>
        <p:xfrm>
          <a:off x="685800" y="1905000"/>
          <a:ext cx="8839200" cy="3639345"/>
        </p:xfrm>
        <a:graphic>
          <a:graphicData uri="http://schemas.openxmlformats.org/drawingml/2006/table">
            <a:tbl>
              <a:tblPr bandRow="1">
                <a:tableStyleId>{5C22544A-7EE6-4342-B048-85BDC9FD1C3A}</a:tableStyleId>
              </a:tblPr>
              <a:tblGrid>
                <a:gridCol w="1745568"/>
                <a:gridCol w="1524115"/>
                <a:gridCol w="1563196"/>
                <a:gridCol w="1823726"/>
                <a:gridCol w="2182595"/>
              </a:tblGrid>
              <a:tr h="3639345">
                <a:tc>
                  <a:txBody>
                    <a:bodyPr/>
                    <a:lstStyle/>
                    <a:p>
                      <a:pPr>
                        <a:lnSpc>
                          <a:spcPct val="107000"/>
                        </a:lnSpc>
                        <a:spcAft>
                          <a:spcPts val="0"/>
                        </a:spcAft>
                      </a:pPr>
                      <a:endParaRPr lang="es-CO" sz="1600" dirty="0" smtClean="0">
                        <a:effectLst/>
                        <a:latin typeface="Times New Roman" panose="02020603050405020304" pitchFamily="18" charset="0"/>
                        <a:cs typeface="Times New Roman" panose="02020603050405020304" pitchFamily="18" charset="0"/>
                      </a:endParaRPr>
                    </a:p>
                    <a:p>
                      <a:pPr>
                        <a:lnSpc>
                          <a:spcPct val="107000"/>
                        </a:lnSpc>
                        <a:spcAft>
                          <a:spcPts val="0"/>
                        </a:spcAft>
                      </a:pPr>
                      <a:r>
                        <a:rPr lang="es-CO" sz="1600" b="1" dirty="0" smtClean="0">
                          <a:effectLst/>
                          <a:latin typeface="Times New Roman" panose="02020603050405020304" pitchFamily="18" charset="0"/>
                          <a:cs typeface="Times New Roman" panose="02020603050405020304" pitchFamily="18" charset="0"/>
                        </a:rPr>
                        <a:t>Curso </a:t>
                      </a:r>
                      <a:r>
                        <a:rPr lang="es-CO" sz="1600" b="1" dirty="0">
                          <a:effectLst/>
                          <a:latin typeface="Times New Roman" panose="02020603050405020304" pitchFamily="18" charset="0"/>
                          <a:cs typeface="Times New Roman" panose="02020603050405020304" pitchFamily="18" charset="0"/>
                        </a:rPr>
                        <a:t>de extensión</a:t>
                      </a:r>
                      <a:endParaRPr lang="es-CO"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800"/>
                        </a:spcAft>
                      </a:pPr>
                      <a:endParaRPr lang="es-CO" sz="1600" dirty="0" smtClean="0">
                        <a:effectLst/>
                        <a:latin typeface="Times New Roman" panose="02020603050405020304" pitchFamily="18" charset="0"/>
                        <a:cs typeface="Times New Roman" panose="02020603050405020304" pitchFamily="18" charset="0"/>
                      </a:endParaRPr>
                    </a:p>
                    <a:p>
                      <a:pPr>
                        <a:lnSpc>
                          <a:spcPct val="107000"/>
                        </a:lnSpc>
                        <a:spcAft>
                          <a:spcPts val="800"/>
                        </a:spcAft>
                      </a:pPr>
                      <a:r>
                        <a:rPr lang="es-CO" sz="1600" dirty="0" smtClean="0">
                          <a:effectLst/>
                          <a:latin typeface="Times New Roman" panose="02020603050405020304" pitchFamily="18" charset="0"/>
                          <a:cs typeface="Times New Roman" panose="02020603050405020304" pitchFamily="18" charset="0"/>
                        </a:rPr>
                        <a:t>Fundamentos </a:t>
                      </a:r>
                      <a:r>
                        <a:rPr lang="es-CO" sz="1600" dirty="0">
                          <a:effectLst/>
                          <a:latin typeface="Times New Roman" panose="02020603050405020304" pitchFamily="18" charset="0"/>
                          <a:cs typeface="Times New Roman" panose="02020603050405020304" pitchFamily="18" charset="0"/>
                        </a:rPr>
                        <a:t>de Filosofía</a:t>
                      </a:r>
                    </a:p>
                    <a:p>
                      <a:pPr>
                        <a:lnSpc>
                          <a:spcPct val="107000"/>
                        </a:lnSpc>
                        <a:spcAft>
                          <a:spcPts val="800"/>
                        </a:spcAft>
                      </a:pPr>
                      <a:r>
                        <a:rPr lang="es-CO" sz="1600" dirty="0">
                          <a:effectLst/>
                          <a:latin typeface="Times New Roman" panose="02020603050405020304" pitchFamily="18" charset="0"/>
                          <a:cs typeface="Times New Roman" panose="02020603050405020304" pitchFamily="18" charset="0"/>
                        </a:rPr>
                        <a:t> </a:t>
                      </a:r>
                      <a:endParaRPr lang="es-CO"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800"/>
                        </a:spcAft>
                      </a:pPr>
                      <a:endParaRPr lang="es-CO" sz="1600" dirty="0" smtClean="0">
                        <a:effectLst/>
                        <a:latin typeface="Times New Roman" panose="02020603050405020304" pitchFamily="18" charset="0"/>
                        <a:cs typeface="Times New Roman" panose="02020603050405020304" pitchFamily="18" charset="0"/>
                      </a:endParaRPr>
                    </a:p>
                    <a:p>
                      <a:pPr>
                        <a:lnSpc>
                          <a:spcPct val="107000"/>
                        </a:lnSpc>
                        <a:spcAft>
                          <a:spcPts val="800"/>
                        </a:spcAft>
                      </a:pPr>
                      <a:r>
                        <a:rPr lang="es-CO" sz="1600" dirty="0" smtClean="0">
                          <a:effectLst/>
                          <a:latin typeface="Times New Roman" panose="02020603050405020304" pitchFamily="18" charset="0"/>
                          <a:cs typeface="Times New Roman" panose="02020603050405020304" pitchFamily="18" charset="0"/>
                        </a:rPr>
                        <a:t>Actividad </a:t>
                      </a:r>
                      <a:r>
                        <a:rPr lang="es-CO" sz="1600" dirty="0">
                          <a:effectLst/>
                          <a:latin typeface="Times New Roman" panose="02020603050405020304" pitchFamily="18" charset="0"/>
                          <a:cs typeface="Times New Roman" panose="02020603050405020304" pitchFamily="18" charset="0"/>
                        </a:rPr>
                        <a:t>de proyección social del Instituto.</a:t>
                      </a:r>
                    </a:p>
                    <a:p>
                      <a:pPr>
                        <a:lnSpc>
                          <a:spcPct val="107000"/>
                        </a:lnSpc>
                        <a:spcAft>
                          <a:spcPts val="800"/>
                        </a:spcAft>
                      </a:pPr>
                      <a:r>
                        <a:rPr lang="es-CO" sz="1600" dirty="0">
                          <a:effectLst/>
                          <a:latin typeface="Times New Roman" panose="02020603050405020304" pitchFamily="18" charset="0"/>
                          <a:cs typeface="Times New Roman" panose="02020603050405020304" pitchFamily="18" charset="0"/>
                        </a:rPr>
                        <a:t> </a:t>
                      </a:r>
                    </a:p>
                    <a:p>
                      <a:pPr>
                        <a:lnSpc>
                          <a:spcPct val="107000"/>
                        </a:lnSpc>
                        <a:spcAft>
                          <a:spcPts val="800"/>
                        </a:spcAft>
                      </a:pPr>
                      <a:r>
                        <a:rPr lang="es-CO" sz="1600" dirty="0">
                          <a:effectLst/>
                          <a:latin typeface="Times New Roman" panose="02020603050405020304" pitchFamily="18" charset="0"/>
                          <a:cs typeface="Times New Roman" panose="02020603050405020304" pitchFamily="18" charset="0"/>
                        </a:rPr>
                        <a:t>Promedio de asistencia: 25</a:t>
                      </a:r>
                      <a:endParaRPr lang="es-CO"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800"/>
                        </a:spcAft>
                      </a:pPr>
                      <a:endParaRPr lang="es-CO" sz="1600" dirty="0" smtClean="0">
                        <a:effectLst/>
                        <a:latin typeface="Times New Roman" panose="02020603050405020304" pitchFamily="18" charset="0"/>
                        <a:cs typeface="Times New Roman" panose="02020603050405020304" pitchFamily="18" charset="0"/>
                      </a:endParaRPr>
                    </a:p>
                    <a:p>
                      <a:pPr>
                        <a:lnSpc>
                          <a:spcPct val="107000"/>
                        </a:lnSpc>
                        <a:spcAft>
                          <a:spcPts val="800"/>
                        </a:spcAft>
                      </a:pPr>
                      <a:r>
                        <a:rPr lang="es-CO" sz="1600" dirty="0" smtClean="0">
                          <a:effectLst/>
                          <a:latin typeface="Times New Roman" panose="02020603050405020304" pitchFamily="18" charset="0"/>
                          <a:cs typeface="Times New Roman" panose="02020603050405020304" pitchFamily="18" charset="0"/>
                        </a:rPr>
                        <a:t>Empleados </a:t>
                      </a:r>
                      <a:r>
                        <a:rPr lang="es-CO" sz="1600" dirty="0">
                          <a:effectLst/>
                          <a:latin typeface="Times New Roman" panose="02020603050405020304" pitchFamily="18" charset="0"/>
                          <a:cs typeface="Times New Roman" panose="02020603050405020304" pitchFamily="18" charset="0"/>
                        </a:rPr>
                        <a:t>del grupo SURA</a:t>
                      </a:r>
                      <a:endParaRPr lang="es-CO"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800"/>
                        </a:spcAft>
                      </a:pPr>
                      <a:endParaRPr lang="es-CO" sz="1600" dirty="0" smtClean="0">
                        <a:effectLst/>
                        <a:latin typeface="Times New Roman" panose="02020603050405020304" pitchFamily="18" charset="0"/>
                        <a:cs typeface="Times New Roman" panose="02020603050405020304" pitchFamily="18" charset="0"/>
                      </a:endParaRPr>
                    </a:p>
                    <a:p>
                      <a:pPr>
                        <a:lnSpc>
                          <a:spcPct val="107000"/>
                        </a:lnSpc>
                        <a:spcAft>
                          <a:spcPts val="800"/>
                        </a:spcAft>
                      </a:pPr>
                      <a:r>
                        <a:rPr lang="es-CO" sz="1600" dirty="0" smtClean="0">
                          <a:effectLst/>
                          <a:latin typeface="Times New Roman" panose="02020603050405020304" pitchFamily="18" charset="0"/>
                          <a:cs typeface="Times New Roman" panose="02020603050405020304" pitchFamily="18" charset="0"/>
                        </a:rPr>
                        <a:t>Coordinador</a:t>
                      </a:r>
                      <a:endParaRPr lang="es-CO" sz="1600" dirty="0">
                        <a:effectLst/>
                        <a:latin typeface="Times New Roman" panose="02020603050405020304" pitchFamily="18" charset="0"/>
                        <a:cs typeface="Times New Roman" panose="02020603050405020304" pitchFamily="18" charset="0"/>
                      </a:endParaRPr>
                    </a:p>
                    <a:p>
                      <a:pPr>
                        <a:lnSpc>
                          <a:spcPct val="107000"/>
                        </a:lnSpc>
                        <a:spcAft>
                          <a:spcPts val="800"/>
                        </a:spcAft>
                      </a:pPr>
                      <a:r>
                        <a:rPr lang="es-CO" sz="1600" dirty="0">
                          <a:effectLst/>
                          <a:latin typeface="Times New Roman" panose="02020603050405020304" pitchFamily="18" charset="0"/>
                          <a:cs typeface="Times New Roman" panose="02020603050405020304" pitchFamily="18" charset="0"/>
                        </a:rPr>
                        <a:t>Andrés Acosta</a:t>
                      </a:r>
                    </a:p>
                    <a:p>
                      <a:pPr>
                        <a:lnSpc>
                          <a:spcPct val="107000"/>
                        </a:lnSpc>
                        <a:spcAft>
                          <a:spcPts val="800"/>
                        </a:spcAft>
                      </a:pPr>
                      <a:r>
                        <a:rPr lang="es-CO" sz="1600" dirty="0">
                          <a:effectLst/>
                          <a:latin typeface="Times New Roman" panose="02020603050405020304" pitchFamily="18" charset="0"/>
                          <a:cs typeface="Times New Roman" panose="02020603050405020304" pitchFamily="18" charset="0"/>
                        </a:rPr>
                        <a:t> </a:t>
                      </a:r>
                    </a:p>
                    <a:p>
                      <a:pPr>
                        <a:lnSpc>
                          <a:spcPct val="107000"/>
                        </a:lnSpc>
                        <a:spcAft>
                          <a:spcPts val="800"/>
                        </a:spcAft>
                      </a:pPr>
                      <a:r>
                        <a:rPr lang="es-CO" sz="1600" dirty="0">
                          <a:effectLst/>
                          <a:latin typeface="Times New Roman" panose="02020603050405020304" pitchFamily="18" charset="0"/>
                          <a:cs typeface="Times New Roman" panose="02020603050405020304" pitchFamily="18" charset="0"/>
                        </a:rPr>
                        <a:t>Coordinador grupo sura</a:t>
                      </a:r>
                    </a:p>
                    <a:p>
                      <a:pPr>
                        <a:lnSpc>
                          <a:spcPct val="107000"/>
                        </a:lnSpc>
                        <a:spcAft>
                          <a:spcPts val="800"/>
                        </a:spcAft>
                      </a:pPr>
                      <a:r>
                        <a:rPr lang="es-CO" sz="1600" dirty="0">
                          <a:effectLst/>
                          <a:latin typeface="Times New Roman" panose="02020603050405020304" pitchFamily="18" charset="0"/>
                          <a:cs typeface="Times New Roman" panose="02020603050405020304" pitchFamily="18" charset="0"/>
                        </a:rPr>
                        <a:t> </a:t>
                      </a:r>
                      <a:endParaRPr lang="es-CO" sz="1600" dirty="0" smtClean="0">
                        <a:effectLst/>
                        <a:latin typeface="Times New Roman" panose="02020603050405020304" pitchFamily="18" charset="0"/>
                        <a:cs typeface="Times New Roman" panose="02020603050405020304" pitchFamily="18" charset="0"/>
                      </a:endParaRPr>
                    </a:p>
                    <a:p>
                      <a:pPr>
                        <a:lnSpc>
                          <a:spcPct val="107000"/>
                        </a:lnSpc>
                        <a:spcAft>
                          <a:spcPts val="800"/>
                        </a:spcAft>
                      </a:pPr>
                      <a:r>
                        <a:rPr lang="es-CO" sz="1600" dirty="0" smtClean="0">
                          <a:effectLst/>
                          <a:latin typeface="Times New Roman" panose="02020603050405020304" pitchFamily="18" charset="0"/>
                          <a:cs typeface="Times New Roman" panose="02020603050405020304" pitchFamily="18" charset="0"/>
                        </a:rPr>
                        <a:t>Delis </a:t>
                      </a:r>
                      <a:r>
                        <a:rPr lang="es-CO" sz="1600" dirty="0">
                          <a:effectLst/>
                          <a:latin typeface="Times New Roman" panose="02020603050405020304" pitchFamily="18" charset="0"/>
                          <a:cs typeface="Times New Roman" panose="02020603050405020304" pitchFamily="18" charset="0"/>
                        </a:rPr>
                        <a:t>María </a:t>
                      </a:r>
                      <a:r>
                        <a:rPr lang="es-CO" sz="1600" dirty="0" err="1">
                          <a:effectLst/>
                          <a:latin typeface="Times New Roman" panose="02020603050405020304" pitchFamily="18" charset="0"/>
                          <a:cs typeface="Times New Roman" panose="02020603050405020304" pitchFamily="18" charset="0"/>
                        </a:rPr>
                        <a:t>Cadrasco</a:t>
                      </a:r>
                      <a:r>
                        <a:rPr lang="es-CO" sz="1600" dirty="0">
                          <a:effectLst/>
                          <a:latin typeface="Times New Roman" panose="02020603050405020304" pitchFamily="18" charset="0"/>
                          <a:cs typeface="Times New Roman" panose="02020603050405020304" pitchFamily="18" charset="0"/>
                        </a:rPr>
                        <a:t> Ledesma</a:t>
                      </a:r>
                      <a:endParaRPr lang="es-CO"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Tree>
    <p:extLst>
      <p:ext uri="{BB962C8B-B14F-4D97-AF65-F5344CB8AC3E}">
        <p14:creationId xmlns:p14="http://schemas.microsoft.com/office/powerpoint/2010/main" val="38554607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2763011"/>
            <a:ext cx="10058400" cy="2394585"/>
          </a:xfrm>
          <a:custGeom>
            <a:avLst/>
            <a:gdLst/>
            <a:ahLst/>
            <a:cxnLst/>
            <a:rect l="l" t="t" r="r" b="b"/>
            <a:pathLst>
              <a:path w="10058400" h="2394585">
                <a:moveTo>
                  <a:pt x="0" y="2394077"/>
                </a:moveTo>
                <a:lnTo>
                  <a:pt x="10058400" y="2394077"/>
                </a:lnTo>
                <a:lnTo>
                  <a:pt x="10058400" y="0"/>
                </a:lnTo>
                <a:lnTo>
                  <a:pt x="0" y="0"/>
                </a:lnTo>
                <a:lnTo>
                  <a:pt x="0" y="2394077"/>
                </a:lnTo>
                <a:close/>
              </a:path>
            </a:pathLst>
          </a:custGeom>
          <a:solidFill>
            <a:srgbClr val="2E663B"/>
          </a:solidFill>
        </p:spPr>
        <p:txBody>
          <a:bodyPr wrap="square" lIns="0" tIns="0" rIns="0" bIns="0" rtlCol="0"/>
          <a:lstStyle/>
          <a:p>
            <a:endParaRPr/>
          </a:p>
        </p:txBody>
      </p:sp>
      <p:sp>
        <p:nvSpPr>
          <p:cNvPr id="3" name="object 3"/>
          <p:cNvSpPr txBox="1">
            <a:spLocks noGrp="1"/>
          </p:cNvSpPr>
          <p:nvPr>
            <p:ph type="title"/>
          </p:nvPr>
        </p:nvSpPr>
        <p:spPr>
          <a:xfrm>
            <a:off x="0" y="3085922"/>
            <a:ext cx="10058400" cy="1213153"/>
          </a:xfrm>
          <a:prstGeom prst="rect">
            <a:avLst/>
          </a:prstGeom>
        </p:spPr>
        <p:txBody>
          <a:bodyPr vert="horz" wrap="square" lIns="0" tIns="12700" rIns="0" bIns="0" rtlCol="0">
            <a:spAutoFit/>
          </a:bodyPr>
          <a:lstStyle/>
          <a:p>
            <a:pPr marL="12700" algn="ctr">
              <a:lnSpc>
                <a:spcPct val="100000"/>
              </a:lnSpc>
              <a:spcBef>
                <a:spcPts val="100"/>
              </a:spcBef>
            </a:pPr>
            <a:r>
              <a:rPr dirty="0">
                <a:latin typeface="Carlito"/>
              </a:rPr>
              <a:t>Investigación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86460" y="1310385"/>
            <a:ext cx="7343140" cy="382156"/>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000000"/>
                </a:solidFill>
              </a:rPr>
              <a:t>(</a:t>
            </a:r>
            <a:r>
              <a:rPr sz="2400" spc="-5" dirty="0" err="1" smtClean="0">
                <a:solidFill>
                  <a:srgbClr val="000000"/>
                </a:solidFill>
              </a:rPr>
              <a:t>Coordina</a:t>
            </a:r>
            <a:r>
              <a:rPr lang="es-CO" sz="2400" spc="-5" dirty="0" err="1" smtClean="0">
                <a:solidFill>
                  <a:srgbClr val="000000"/>
                </a:solidFill>
              </a:rPr>
              <a:t>dor</a:t>
            </a:r>
            <a:r>
              <a:rPr lang="es-CO" sz="2400" spc="-5" dirty="0" smtClean="0">
                <a:solidFill>
                  <a:srgbClr val="000000"/>
                </a:solidFill>
              </a:rPr>
              <a:t>:</a:t>
            </a:r>
            <a:r>
              <a:rPr sz="2400" spc="-5" dirty="0" smtClean="0">
                <a:solidFill>
                  <a:srgbClr val="000000"/>
                </a:solidFill>
              </a:rPr>
              <a:t> </a:t>
            </a:r>
            <a:r>
              <a:rPr sz="2400" spc="-5" dirty="0">
                <a:solidFill>
                  <a:srgbClr val="000000"/>
                </a:solidFill>
              </a:rPr>
              <a:t>Carlos Andrés Garzón</a:t>
            </a:r>
            <a:r>
              <a:rPr sz="2400" spc="85" dirty="0">
                <a:solidFill>
                  <a:srgbClr val="000000"/>
                </a:solidFill>
              </a:rPr>
              <a:t> </a:t>
            </a:r>
            <a:r>
              <a:rPr sz="2400" spc="-5" dirty="0">
                <a:solidFill>
                  <a:srgbClr val="000000"/>
                </a:solidFill>
              </a:rPr>
              <a:t>Rodríguez)</a:t>
            </a:r>
            <a:endParaRPr sz="2400" dirty="0"/>
          </a:p>
        </p:txBody>
      </p:sp>
      <p:sp>
        <p:nvSpPr>
          <p:cNvPr id="3" name="object 3"/>
          <p:cNvSpPr txBox="1"/>
          <p:nvPr/>
        </p:nvSpPr>
        <p:spPr>
          <a:xfrm>
            <a:off x="886460" y="1981200"/>
            <a:ext cx="8281034" cy="5301708"/>
          </a:xfrm>
          <a:prstGeom prst="rect">
            <a:avLst/>
          </a:prstGeom>
        </p:spPr>
        <p:txBody>
          <a:bodyPr vert="horz" wrap="square" lIns="0" tIns="13335" rIns="0" bIns="0" rtlCol="0">
            <a:spAutoFit/>
          </a:bodyPr>
          <a:lstStyle/>
          <a:p>
            <a:pPr marL="12700" marR="5080" algn="just">
              <a:lnSpc>
                <a:spcPct val="143500"/>
              </a:lnSpc>
              <a:spcBef>
                <a:spcPts val="105"/>
              </a:spcBef>
            </a:pPr>
            <a:r>
              <a:rPr sz="2600" spc="-5" dirty="0">
                <a:latin typeface="Times New Roman"/>
                <a:cs typeface="Times New Roman"/>
              </a:rPr>
              <a:t>En el 2019 el Instituto de </a:t>
            </a:r>
            <a:r>
              <a:rPr sz="2600" spc="-5" dirty="0" err="1">
                <a:latin typeface="Times New Roman"/>
                <a:cs typeface="Times New Roman"/>
              </a:rPr>
              <a:t>Filosofía</a:t>
            </a:r>
            <a:r>
              <a:rPr sz="2600" spc="-5" dirty="0">
                <a:latin typeface="Times New Roman"/>
                <a:cs typeface="Times New Roman"/>
              </a:rPr>
              <a:t> </a:t>
            </a:r>
            <a:r>
              <a:rPr sz="2600" spc="-5" dirty="0" smtClean="0">
                <a:latin typeface="Times New Roman"/>
                <a:cs typeface="Times New Roman"/>
              </a:rPr>
              <a:t>c</a:t>
            </a:r>
            <a:r>
              <a:rPr lang="es-CO" sz="2600" spc="-5" dirty="0" err="1" smtClean="0">
                <a:latin typeface="Times New Roman"/>
                <a:cs typeface="Times New Roman"/>
              </a:rPr>
              <a:t>ontó</a:t>
            </a:r>
            <a:r>
              <a:rPr sz="2600" spc="-5" dirty="0" smtClean="0">
                <a:latin typeface="Times New Roman"/>
                <a:cs typeface="Times New Roman"/>
              </a:rPr>
              <a:t> </a:t>
            </a:r>
            <a:r>
              <a:rPr sz="2600" spc="-5" dirty="0">
                <a:latin typeface="Times New Roman"/>
                <a:cs typeface="Times New Roman"/>
              </a:rPr>
              <a:t>con tres grupos reconocidos</a:t>
            </a:r>
            <a:r>
              <a:rPr sz="2600" spc="-310" dirty="0">
                <a:latin typeface="Times New Roman"/>
                <a:cs typeface="Times New Roman"/>
              </a:rPr>
              <a:t> </a:t>
            </a:r>
            <a:r>
              <a:rPr sz="2600" spc="-5" dirty="0">
                <a:latin typeface="Times New Roman"/>
                <a:cs typeface="Times New Roman"/>
              </a:rPr>
              <a:t>por  Colciencias </a:t>
            </a:r>
            <a:r>
              <a:rPr sz="2600" dirty="0">
                <a:latin typeface="Times New Roman"/>
                <a:cs typeface="Times New Roman"/>
              </a:rPr>
              <a:t>(dos </a:t>
            </a:r>
            <a:r>
              <a:rPr sz="2600" spc="-5" dirty="0">
                <a:latin typeface="Times New Roman"/>
                <a:cs typeface="Times New Roman"/>
              </a:rPr>
              <a:t>internos y uno interinstitucional) y tres grupos de  investigación adscritos a otras dependencias de </a:t>
            </a:r>
            <a:r>
              <a:rPr sz="2600" dirty="0">
                <a:latin typeface="Times New Roman"/>
                <a:cs typeface="Times New Roman"/>
              </a:rPr>
              <a:t>la </a:t>
            </a:r>
            <a:r>
              <a:rPr sz="2600" spc="-5" dirty="0">
                <a:latin typeface="Times New Roman"/>
                <a:cs typeface="Times New Roman"/>
              </a:rPr>
              <a:t>Universidad con  participación </a:t>
            </a:r>
            <a:r>
              <a:rPr sz="2600" dirty="0">
                <a:latin typeface="Times New Roman"/>
                <a:cs typeface="Times New Roman"/>
              </a:rPr>
              <a:t>de </a:t>
            </a:r>
            <a:r>
              <a:rPr sz="2600" spc="-5" dirty="0">
                <a:latin typeface="Times New Roman"/>
                <a:cs typeface="Times New Roman"/>
              </a:rPr>
              <a:t>investigadores del</a:t>
            </a:r>
            <a:r>
              <a:rPr sz="2600" dirty="0">
                <a:latin typeface="Times New Roman"/>
                <a:cs typeface="Times New Roman"/>
              </a:rPr>
              <a:t> </a:t>
            </a:r>
            <a:r>
              <a:rPr sz="2600" dirty="0" err="1">
                <a:latin typeface="Times New Roman"/>
                <a:cs typeface="Times New Roman"/>
              </a:rPr>
              <a:t>Instituto</a:t>
            </a:r>
            <a:r>
              <a:rPr sz="2600" dirty="0" smtClean="0">
                <a:latin typeface="Times New Roman"/>
                <a:cs typeface="Times New Roman"/>
              </a:rPr>
              <a:t>.</a:t>
            </a:r>
            <a:endParaRPr lang="es-CO" sz="2600" dirty="0" smtClean="0">
              <a:latin typeface="Times New Roman"/>
              <a:cs typeface="Times New Roman"/>
            </a:endParaRPr>
          </a:p>
          <a:p>
            <a:pPr marL="12700" marR="6350" algn="just">
              <a:lnSpc>
                <a:spcPct val="143600"/>
              </a:lnSpc>
              <a:spcBef>
                <a:spcPts val="819"/>
              </a:spcBef>
            </a:pPr>
            <a:r>
              <a:rPr sz="2600" spc="-5" dirty="0" smtClean="0">
                <a:latin typeface="Times New Roman"/>
                <a:cs typeface="Times New Roman"/>
              </a:rPr>
              <a:t>A </a:t>
            </a:r>
            <a:r>
              <a:rPr sz="2600" spc="-5" dirty="0">
                <a:latin typeface="Times New Roman"/>
                <a:cs typeface="Times New Roman"/>
              </a:rPr>
              <a:t>continuación se relaciona la información de estos grupos, con </a:t>
            </a:r>
            <a:r>
              <a:rPr sz="2600" spc="-10" dirty="0">
                <a:latin typeface="Times New Roman"/>
                <a:cs typeface="Times New Roman"/>
              </a:rPr>
              <a:t>su  </a:t>
            </a:r>
            <a:r>
              <a:rPr sz="2600" spc="-5" dirty="0">
                <a:latin typeface="Times New Roman"/>
                <a:cs typeface="Times New Roman"/>
              </a:rPr>
              <a:t>clasificación en 2019 según la </a:t>
            </a:r>
            <a:r>
              <a:rPr sz="2600" spc="-5" dirty="0" err="1" smtClean="0">
                <a:latin typeface="Times New Roman"/>
                <a:cs typeface="Times New Roman"/>
              </a:rPr>
              <a:t>convocatoria</a:t>
            </a:r>
            <a:r>
              <a:rPr sz="2600" spc="-5" dirty="0" smtClean="0">
                <a:latin typeface="Times New Roman"/>
                <a:cs typeface="Times New Roman"/>
              </a:rPr>
              <a:t> </a:t>
            </a:r>
            <a:r>
              <a:rPr sz="2600" spc="-5" dirty="0">
                <a:latin typeface="Times New Roman"/>
                <a:cs typeface="Times New Roman"/>
              </a:rPr>
              <a:t>de reconocimiento y  medición </a:t>
            </a:r>
            <a:r>
              <a:rPr sz="2600" dirty="0">
                <a:latin typeface="Times New Roman"/>
                <a:cs typeface="Times New Roman"/>
              </a:rPr>
              <a:t>de </a:t>
            </a:r>
            <a:r>
              <a:rPr sz="2600" spc="-5" dirty="0">
                <a:latin typeface="Times New Roman"/>
                <a:cs typeface="Times New Roman"/>
              </a:rPr>
              <a:t>grupos de Colciencias</a:t>
            </a:r>
            <a:r>
              <a:rPr sz="2600" spc="5" dirty="0">
                <a:latin typeface="Times New Roman"/>
                <a:cs typeface="Times New Roman"/>
              </a:rPr>
              <a:t> </a:t>
            </a:r>
            <a:r>
              <a:rPr sz="2600" dirty="0">
                <a:latin typeface="Times New Roman"/>
                <a:cs typeface="Times New Roman"/>
              </a:rPr>
              <a:t>(833-2018).</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43913" y="1575561"/>
            <a:ext cx="2508885" cy="360680"/>
          </a:xfrm>
          <a:prstGeom prst="rect">
            <a:avLst/>
          </a:prstGeom>
        </p:spPr>
        <p:txBody>
          <a:bodyPr vert="horz" wrap="square" lIns="0" tIns="12065" rIns="0" bIns="0" rtlCol="0">
            <a:spAutoFit/>
          </a:bodyPr>
          <a:lstStyle/>
          <a:p>
            <a:pPr marL="12700">
              <a:lnSpc>
                <a:spcPct val="100000"/>
              </a:lnSpc>
              <a:spcBef>
                <a:spcPts val="95"/>
              </a:spcBef>
              <a:tabLst>
                <a:tab pos="454025" algn="l"/>
              </a:tabLst>
            </a:pPr>
            <a:r>
              <a:rPr sz="2200" dirty="0">
                <a:solidFill>
                  <a:srgbClr val="000000"/>
                </a:solidFill>
              </a:rPr>
              <a:t>a.	</a:t>
            </a:r>
            <a:r>
              <a:rPr sz="2200" spc="-5" dirty="0">
                <a:solidFill>
                  <a:srgbClr val="000000"/>
                </a:solidFill>
              </a:rPr>
              <a:t>Grupos</a:t>
            </a:r>
            <a:r>
              <a:rPr sz="2200" spc="-75" dirty="0">
                <a:solidFill>
                  <a:srgbClr val="000000"/>
                </a:solidFill>
              </a:rPr>
              <a:t> </a:t>
            </a:r>
            <a:r>
              <a:rPr sz="2200" dirty="0">
                <a:solidFill>
                  <a:srgbClr val="000000"/>
                </a:solidFill>
              </a:rPr>
              <a:t>internos:</a:t>
            </a:r>
            <a:endParaRPr sz="2200"/>
          </a:p>
        </p:txBody>
      </p:sp>
      <p:graphicFrame>
        <p:nvGraphicFramePr>
          <p:cNvPr id="3" name="object 3"/>
          <p:cNvGraphicFramePr>
            <a:graphicFrameLocks noGrp="1"/>
          </p:cNvGraphicFramePr>
          <p:nvPr>
            <p:extLst>
              <p:ext uri="{D42A27DB-BD31-4B8C-83A1-F6EECF244321}">
                <p14:modId xmlns:p14="http://schemas.microsoft.com/office/powerpoint/2010/main" val="4105016776"/>
              </p:ext>
            </p:extLst>
          </p:nvPr>
        </p:nvGraphicFramePr>
        <p:xfrm>
          <a:off x="685800" y="2228342"/>
          <a:ext cx="8610600" cy="4172457"/>
        </p:xfrm>
        <a:graphic>
          <a:graphicData uri="http://schemas.openxmlformats.org/drawingml/2006/table">
            <a:tbl>
              <a:tblPr firstRow="1" bandRow="1">
                <a:tableStyleId>{2D5ABB26-0587-4C30-8999-92F81FD0307C}</a:tableStyleId>
              </a:tblPr>
              <a:tblGrid>
                <a:gridCol w="2718310"/>
                <a:gridCol w="1728405"/>
                <a:gridCol w="4163885"/>
              </a:tblGrid>
              <a:tr h="520124">
                <a:tc>
                  <a:txBody>
                    <a:bodyPr/>
                    <a:lstStyle/>
                    <a:p>
                      <a:pPr marL="92710">
                        <a:lnSpc>
                          <a:spcPct val="100000"/>
                        </a:lnSpc>
                        <a:spcBef>
                          <a:spcPts val="275"/>
                        </a:spcBef>
                      </a:pPr>
                      <a:r>
                        <a:rPr sz="1600" b="1" spc="-10" dirty="0">
                          <a:latin typeface="Times New Roman"/>
                          <a:cs typeface="Times New Roman"/>
                        </a:rPr>
                        <a:t>Nombre</a:t>
                      </a:r>
                      <a:endParaRPr sz="1600" dirty="0">
                        <a:latin typeface="Times New Roman"/>
                        <a:cs typeface="Times New Roman"/>
                      </a:endParaRPr>
                    </a:p>
                  </a:txBody>
                  <a:tcPr marL="0" marR="0" marT="34925" marB="0">
                    <a:lnL w="12700">
                      <a:solidFill>
                        <a:srgbClr val="FFFFFF"/>
                      </a:solidFill>
                      <a:prstDash val="solid"/>
                    </a:lnL>
                    <a:lnR w="12700">
                      <a:solidFill>
                        <a:srgbClr val="FFFFFF"/>
                      </a:solidFill>
                      <a:prstDash val="solid"/>
                    </a:lnR>
                    <a:lnB w="53975">
                      <a:solidFill>
                        <a:srgbClr val="FFFFFF"/>
                      </a:solidFill>
                      <a:prstDash val="solid"/>
                    </a:lnB>
                    <a:solidFill>
                      <a:srgbClr val="A8D08D"/>
                    </a:solidFill>
                  </a:tcPr>
                </a:tc>
                <a:tc>
                  <a:txBody>
                    <a:bodyPr/>
                    <a:lstStyle/>
                    <a:p>
                      <a:pPr marL="102870">
                        <a:lnSpc>
                          <a:spcPct val="100000"/>
                        </a:lnSpc>
                        <a:spcBef>
                          <a:spcPts val="275"/>
                        </a:spcBef>
                      </a:pPr>
                      <a:r>
                        <a:rPr sz="1600" b="1" spc="-5" dirty="0">
                          <a:latin typeface="Times New Roman"/>
                          <a:cs typeface="Times New Roman"/>
                        </a:rPr>
                        <a:t>Clasificación</a:t>
                      </a:r>
                      <a:endParaRPr sz="1600" dirty="0">
                        <a:latin typeface="Times New Roman"/>
                        <a:cs typeface="Times New Roman"/>
                      </a:endParaRPr>
                    </a:p>
                  </a:txBody>
                  <a:tcPr marL="0" marR="0" marT="34925" marB="0">
                    <a:lnL w="12700">
                      <a:solidFill>
                        <a:srgbClr val="FFFFFF"/>
                      </a:solidFill>
                      <a:prstDash val="solid"/>
                    </a:lnL>
                    <a:lnR w="12700">
                      <a:solidFill>
                        <a:srgbClr val="FFFFFF"/>
                      </a:solidFill>
                      <a:prstDash val="solid"/>
                    </a:lnR>
                    <a:lnB w="53975">
                      <a:solidFill>
                        <a:srgbClr val="FFFFFF"/>
                      </a:solidFill>
                      <a:prstDash val="solid"/>
                    </a:lnB>
                    <a:solidFill>
                      <a:srgbClr val="A8D08D"/>
                    </a:solidFill>
                  </a:tcPr>
                </a:tc>
                <a:tc>
                  <a:txBody>
                    <a:bodyPr/>
                    <a:lstStyle/>
                    <a:p>
                      <a:pPr marL="91440">
                        <a:lnSpc>
                          <a:spcPct val="100000"/>
                        </a:lnSpc>
                        <a:spcBef>
                          <a:spcPts val="275"/>
                        </a:spcBef>
                      </a:pPr>
                      <a:r>
                        <a:rPr sz="1600" b="1" spc="-5" dirty="0">
                          <a:latin typeface="Times New Roman"/>
                          <a:cs typeface="Times New Roman"/>
                        </a:rPr>
                        <a:t>Coordinador </a:t>
                      </a:r>
                      <a:r>
                        <a:rPr sz="1600" b="1" dirty="0">
                          <a:latin typeface="Times New Roman"/>
                          <a:cs typeface="Times New Roman"/>
                        </a:rPr>
                        <a:t>–</a:t>
                      </a:r>
                      <a:r>
                        <a:rPr sz="1600" b="1" spc="-25" dirty="0">
                          <a:latin typeface="Times New Roman"/>
                          <a:cs typeface="Times New Roman"/>
                        </a:rPr>
                        <a:t> </a:t>
                      </a:r>
                      <a:r>
                        <a:rPr sz="1600" b="1" dirty="0">
                          <a:latin typeface="Times New Roman"/>
                          <a:cs typeface="Times New Roman"/>
                        </a:rPr>
                        <a:t>Líder</a:t>
                      </a:r>
                      <a:endParaRPr sz="1600">
                        <a:latin typeface="Times New Roman"/>
                        <a:cs typeface="Times New Roman"/>
                      </a:endParaRPr>
                    </a:p>
                  </a:txBody>
                  <a:tcPr marL="0" marR="0" marT="34925" marB="0">
                    <a:lnL w="12700">
                      <a:solidFill>
                        <a:srgbClr val="FFFFFF"/>
                      </a:solidFill>
                      <a:prstDash val="solid"/>
                    </a:lnL>
                    <a:lnR w="12700">
                      <a:solidFill>
                        <a:srgbClr val="FFFFFF"/>
                      </a:solidFill>
                      <a:prstDash val="solid"/>
                    </a:lnR>
                    <a:lnB w="53975">
                      <a:solidFill>
                        <a:srgbClr val="FFFFFF"/>
                      </a:solidFill>
                      <a:prstDash val="solid"/>
                    </a:lnB>
                    <a:solidFill>
                      <a:srgbClr val="A8D08D"/>
                    </a:solidFill>
                  </a:tcPr>
                </a:tc>
              </a:tr>
              <a:tr h="1201101">
                <a:tc>
                  <a:txBody>
                    <a:bodyPr/>
                    <a:lstStyle/>
                    <a:p>
                      <a:pPr marL="92710">
                        <a:lnSpc>
                          <a:spcPct val="100000"/>
                        </a:lnSpc>
                        <a:spcBef>
                          <a:spcPts val="400"/>
                        </a:spcBef>
                        <a:tabLst>
                          <a:tab pos="1478915" algn="l"/>
                        </a:tabLst>
                      </a:pPr>
                      <a:r>
                        <a:rPr sz="2000" spc="-5" dirty="0" err="1">
                          <a:latin typeface="Times New Roman"/>
                          <a:cs typeface="Times New Roman"/>
                        </a:rPr>
                        <a:t>Conocimiento</a:t>
                      </a:r>
                      <a:r>
                        <a:rPr sz="2000" spc="-5" dirty="0" smtClean="0">
                          <a:latin typeface="Times New Roman"/>
                          <a:cs typeface="Times New Roman"/>
                        </a:rPr>
                        <a:t>,</a:t>
                      </a:r>
                      <a:r>
                        <a:rPr lang="es-CO" sz="2000" spc="-5" dirty="0" smtClean="0">
                          <a:latin typeface="Times New Roman"/>
                          <a:cs typeface="Times New Roman"/>
                        </a:rPr>
                        <a:t> </a:t>
                      </a:r>
                      <a:r>
                        <a:rPr sz="2000" spc="-5" dirty="0" err="1" smtClean="0">
                          <a:latin typeface="Times New Roman"/>
                          <a:cs typeface="Times New Roman"/>
                        </a:rPr>
                        <a:t>Filosofía</a:t>
                      </a:r>
                      <a:r>
                        <a:rPr sz="2000" spc="-5" dirty="0">
                          <a:latin typeface="Times New Roman"/>
                          <a:cs typeface="Times New Roman"/>
                        </a:rPr>
                        <a:t>,</a:t>
                      </a:r>
                      <a:endParaRPr sz="2000" dirty="0">
                        <a:latin typeface="Times New Roman"/>
                        <a:cs typeface="Times New Roman"/>
                      </a:endParaRPr>
                    </a:p>
                    <a:p>
                      <a:pPr marL="92710">
                        <a:lnSpc>
                          <a:spcPct val="100000"/>
                        </a:lnSpc>
                        <a:spcBef>
                          <a:spcPts val="625"/>
                        </a:spcBef>
                      </a:pPr>
                      <a:r>
                        <a:rPr sz="2000" spc="-5" dirty="0">
                          <a:latin typeface="Times New Roman"/>
                          <a:cs typeface="Times New Roman"/>
                        </a:rPr>
                        <a:t>Ciencia, </a:t>
                      </a:r>
                      <a:r>
                        <a:rPr sz="2000" dirty="0">
                          <a:latin typeface="Times New Roman"/>
                          <a:cs typeface="Times New Roman"/>
                        </a:rPr>
                        <a:t>Historia y</a:t>
                      </a:r>
                      <a:r>
                        <a:rPr sz="2000" spc="-15" dirty="0">
                          <a:latin typeface="Times New Roman"/>
                          <a:cs typeface="Times New Roman"/>
                        </a:rPr>
                        <a:t> </a:t>
                      </a:r>
                      <a:r>
                        <a:rPr lang="es-CO" sz="2000" spc="-15" dirty="0" smtClean="0">
                          <a:latin typeface="Times New Roman"/>
                          <a:cs typeface="Times New Roman"/>
                        </a:rPr>
                        <a:t>S</a:t>
                      </a:r>
                      <a:r>
                        <a:rPr sz="2000" spc="-5" dirty="0" err="1" smtClean="0">
                          <a:latin typeface="Times New Roman"/>
                          <a:cs typeface="Times New Roman"/>
                        </a:rPr>
                        <a:t>ociedad</a:t>
                      </a:r>
                      <a:endParaRPr sz="2000" dirty="0">
                        <a:latin typeface="Times New Roman"/>
                        <a:cs typeface="Times New Roman"/>
                      </a:endParaRPr>
                    </a:p>
                  </a:txBody>
                  <a:tcPr marL="0" marR="0" marT="50800" marB="0" anchor="ctr">
                    <a:lnL w="12700">
                      <a:solidFill>
                        <a:srgbClr val="FFFFFF"/>
                      </a:solidFill>
                      <a:prstDash val="solid"/>
                    </a:lnL>
                    <a:lnR w="12700">
                      <a:solidFill>
                        <a:srgbClr val="FFFFFF"/>
                      </a:solidFill>
                      <a:prstDash val="solid"/>
                    </a:lnR>
                    <a:lnT w="53975">
                      <a:solidFill>
                        <a:srgbClr val="FFFFFF"/>
                      </a:solidFill>
                      <a:prstDash val="solid"/>
                    </a:lnT>
                    <a:lnB w="12700">
                      <a:solidFill>
                        <a:srgbClr val="FFFFFF"/>
                      </a:solidFill>
                      <a:prstDash val="solid"/>
                    </a:lnB>
                    <a:solidFill>
                      <a:schemeClr val="bg1">
                        <a:lumMod val="95000"/>
                      </a:schemeClr>
                    </a:solidFill>
                  </a:tcPr>
                </a:tc>
                <a:tc>
                  <a:txBody>
                    <a:bodyPr/>
                    <a:lstStyle/>
                    <a:p>
                      <a:pPr marL="102870" algn="ctr">
                        <a:lnSpc>
                          <a:spcPct val="100000"/>
                        </a:lnSpc>
                        <a:spcBef>
                          <a:spcPts val="400"/>
                        </a:spcBef>
                      </a:pPr>
                      <a:r>
                        <a:rPr sz="2000" dirty="0">
                          <a:latin typeface="Times New Roman"/>
                          <a:cs typeface="Times New Roman"/>
                        </a:rPr>
                        <a:t>A</a:t>
                      </a:r>
                    </a:p>
                  </a:txBody>
                  <a:tcPr marL="0" marR="0" marT="50800" marB="0" anchor="ctr">
                    <a:lnL w="12700">
                      <a:solidFill>
                        <a:srgbClr val="FFFFFF"/>
                      </a:solidFill>
                      <a:prstDash val="solid"/>
                    </a:lnL>
                    <a:lnR w="12700">
                      <a:solidFill>
                        <a:srgbClr val="FFFFFF"/>
                      </a:solidFill>
                      <a:prstDash val="solid"/>
                    </a:lnR>
                    <a:lnT w="53975">
                      <a:solidFill>
                        <a:srgbClr val="FFFFFF"/>
                      </a:solidFill>
                      <a:prstDash val="solid"/>
                    </a:lnT>
                    <a:lnB w="12700">
                      <a:solidFill>
                        <a:srgbClr val="FFFFFF"/>
                      </a:solidFill>
                      <a:prstDash val="solid"/>
                    </a:lnB>
                    <a:solidFill>
                      <a:schemeClr val="bg1">
                        <a:lumMod val="95000"/>
                      </a:schemeClr>
                    </a:solidFill>
                  </a:tcPr>
                </a:tc>
                <a:tc>
                  <a:txBody>
                    <a:bodyPr/>
                    <a:lstStyle/>
                    <a:p>
                      <a:pPr marL="91440">
                        <a:lnSpc>
                          <a:spcPct val="100000"/>
                        </a:lnSpc>
                        <a:spcBef>
                          <a:spcPts val="400"/>
                        </a:spcBef>
                      </a:pPr>
                      <a:r>
                        <a:rPr sz="2000" spc="-10" dirty="0">
                          <a:latin typeface="Times New Roman"/>
                          <a:cs typeface="Times New Roman"/>
                        </a:rPr>
                        <a:t>Jorge </a:t>
                      </a:r>
                      <a:r>
                        <a:rPr sz="2000" spc="-5" dirty="0">
                          <a:latin typeface="Times New Roman"/>
                          <a:cs typeface="Times New Roman"/>
                        </a:rPr>
                        <a:t>Antonio Mejía</a:t>
                      </a:r>
                      <a:r>
                        <a:rPr sz="2000" spc="-65" dirty="0">
                          <a:latin typeface="Times New Roman"/>
                          <a:cs typeface="Times New Roman"/>
                        </a:rPr>
                        <a:t> </a:t>
                      </a:r>
                      <a:r>
                        <a:rPr sz="2000" dirty="0">
                          <a:latin typeface="Times New Roman"/>
                          <a:cs typeface="Times New Roman"/>
                        </a:rPr>
                        <a:t>Escobar</a:t>
                      </a:r>
                    </a:p>
                  </a:txBody>
                  <a:tcPr marL="0" marR="0" marT="50800" marB="0" anchor="ctr">
                    <a:lnL w="12700">
                      <a:solidFill>
                        <a:srgbClr val="FFFFFF"/>
                      </a:solidFill>
                      <a:prstDash val="solid"/>
                    </a:lnL>
                    <a:lnR w="12700">
                      <a:solidFill>
                        <a:srgbClr val="FFFFFF"/>
                      </a:solidFill>
                      <a:prstDash val="solid"/>
                    </a:lnR>
                    <a:lnT w="53975">
                      <a:solidFill>
                        <a:srgbClr val="FFFFFF"/>
                      </a:solidFill>
                      <a:prstDash val="solid"/>
                    </a:lnT>
                    <a:lnB w="12700">
                      <a:solidFill>
                        <a:srgbClr val="FFFFFF"/>
                      </a:solidFill>
                      <a:prstDash val="solid"/>
                    </a:lnB>
                    <a:solidFill>
                      <a:schemeClr val="bg1">
                        <a:lumMod val="95000"/>
                      </a:schemeClr>
                    </a:solidFill>
                  </a:tcPr>
                </a:tc>
              </a:tr>
              <a:tr h="894388">
                <a:tc>
                  <a:txBody>
                    <a:bodyPr/>
                    <a:lstStyle/>
                    <a:p>
                      <a:pPr marL="92710">
                        <a:lnSpc>
                          <a:spcPct val="100000"/>
                        </a:lnSpc>
                        <a:spcBef>
                          <a:spcPts val="310"/>
                        </a:spcBef>
                      </a:pPr>
                      <a:r>
                        <a:rPr sz="2000" spc="-5" dirty="0">
                          <a:latin typeface="Times New Roman"/>
                          <a:cs typeface="Times New Roman"/>
                        </a:rPr>
                        <a:t>Filosofía</a:t>
                      </a:r>
                      <a:r>
                        <a:rPr sz="2000" spc="-10" dirty="0">
                          <a:latin typeface="Times New Roman"/>
                          <a:cs typeface="Times New Roman"/>
                        </a:rPr>
                        <a:t> </a:t>
                      </a:r>
                      <a:r>
                        <a:rPr sz="2000" spc="-5" dirty="0">
                          <a:latin typeface="Times New Roman"/>
                          <a:cs typeface="Times New Roman"/>
                        </a:rPr>
                        <a:t>Política</a:t>
                      </a:r>
                      <a:endParaRPr sz="2000" dirty="0">
                        <a:latin typeface="Times New Roman"/>
                        <a:cs typeface="Times New Roman"/>
                      </a:endParaRPr>
                    </a:p>
                  </a:txBody>
                  <a:tcPr marL="0" marR="0" marT="39370" marB="0" anchor="ctr">
                    <a:lnL w="12700">
                      <a:solidFill>
                        <a:srgbClr val="FFFFFF"/>
                      </a:solidFill>
                      <a:prstDash val="solid"/>
                    </a:lnL>
                    <a:lnR w="12700">
                      <a:solidFill>
                        <a:srgbClr val="FFFFFF"/>
                      </a:solidFill>
                      <a:prstDash val="solid"/>
                    </a:lnR>
                    <a:lnT w="12700">
                      <a:solidFill>
                        <a:srgbClr val="FFFFFF"/>
                      </a:solidFill>
                      <a:prstDash val="solid"/>
                    </a:lnT>
                    <a:lnB w="53975">
                      <a:solidFill>
                        <a:srgbClr val="FFFFFF"/>
                      </a:solidFill>
                      <a:prstDash val="solid"/>
                    </a:lnB>
                    <a:solidFill>
                      <a:schemeClr val="bg1">
                        <a:lumMod val="95000"/>
                      </a:schemeClr>
                    </a:solidFill>
                  </a:tcPr>
                </a:tc>
                <a:tc>
                  <a:txBody>
                    <a:bodyPr/>
                    <a:lstStyle/>
                    <a:p>
                      <a:pPr marL="102870" algn="ctr">
                        <a:lnSpc>
                          <a:spcPct val="100000"/>
                        </a:lnSpc>
                        <a:spcBef>
                          <a:spcPts val="310"/>
                        </a:spcBef>
                      </a:pPr>
                      <a:r>
                        <a:rPr sz="2000" dirty="0">
                          <a:latin typeface="Times New Roman"/>
                          <a:cs typeface="Times New Roman"/>
                        </a:rPr>
                        <a:t>C</a:t>
                      </a:r>
                    </a:p>
                  </a:txBody>
                  <a:tcPr marL="0" marR="0" marT="39370" marB="0" anchor="ctr">
                    <a:lnL w="12700">
                      <a:solidFill>
                        <a:srgbClr val="FFFFFF"/>
                      </a:solidFill>
                      <a:prstDash val="solid"/>
                    </a:lnL>
                    <a:lnR w="12700">
                      <a:solidFill>
                        <a:srgbClr val="FFFFFF"/>
                      </a:solidFill>
                      <a:prstDash val="solid"/>
                    </a:lnR>
                    <a:lnT w="12700">
                      <a:solidFill>
                        <a:srgbClr val="FFFFFF"/>
                      </a:solidFill>
                      <a:prstDash val="solid"/>
                    </a:lnT>
                    <a:lnB w="53975">
                      <a:solidFill>
                        <a:srgbClr val="FFFFFF"/>
                      </a:solidFill>
                      <a:prstDash val="solid"/>
                    </a:lnB>
                    <a:solidFill>
                      <a:schemeClr val="bg1">
                        <a:lumMod val="95000"/>
                      </a:schemeClr>
                    </a:solidFill>
                  </a:tcPr>
                </a:tc>
                <a:tc>
                  <a:txBody>
                    <a:bodyPr/>
                    <a:lstStyle/>
                    <a:p>
                      <a:pPr marL="91440">
                        <a:lnSpc>
                          <a:spcPct val="100000"/>
                        </a:lnSpc>
                        <a:spcBef>
                          <a:spcPts val="310"/>
                        </a:spcBef>
                      </a:pPr>
                      <a:r>
                        <a:rPr sz="2000" spc="-5" dirty="0">
                          <a:latin typeface="Times New Roman"/>
                          <a:cs typeface="Times New Roman"/>
                        </a:rPr>
                        <a:t>Francisco Cortés Rodas</a:t>
                      </a:r>
                      <a:endParaRPr sz="2000" dirty="0">
                        <a:latin typeface="Times New Roman"/>
                        <a:cs typeface="Times New Roman"/>
                      </a:endParaRPr>
                    </a:p>
                  </a:txBody>
                  <a:tcPr marL="0" marR="0" marT="39370" marB="0" anchor="ctr">
                    <a:lnL w="12700">
                      <a:solidFill>
                        <a:srgbClr val="FFFFFF"/>
                      </a:solidFill>
                      <a:prstDash val="solid"/>
                    </a:lnL>
                    <a:lnR w="12700">
                      <a:solidFill>
                        <a:srgbClr val="FFFFFF"/>
                      </a:solidFill>
                      <a:prstDash val="solid"/>
                    </a:lnR>
                    <a:lnT w="12700">
                      <a:solidFill>
                        <a:srgbClr val="FFFFFF"/>
                      </a:solidFill>
                      <a:prstDash val="solid"/>
                    </a:lnT>
                    <a:lnB w="53975">
                      <a:solidFill>
                        <a:srgbClr val="FFFFFF"/>
                      </a:solidFill>
                      <a:prstDash val="solid"/>
                    </a:lnB>
                    <a:solidFill>
                      <a:schemeClr val="bg1">
                        <a:lumMod val="95000"/>
                      </a:schemeClr>
                    </a:solidFill>
                  </a:tcPr>
                </a:tc>
              </a:tr>
              <a:tr h="1556844">
                <a:tc>
                  <a:txBody>
                    <a:bodyPr/>
                    <a:lstStyle/>
                    <a:p>
                      <a:pPr marL="92710">
                        <a:lnSpc>
                          <a:spcPct val="100000"/>
                        </a:lnSpc>
                        <a:spcBef>
                          <a:spcPts val="114"/>
                        </a:spcBef>
                      </a:pPr>
                      <a:r>
                        <a:rPr sz="2000" b="0" spc="-15" dirty="0">
                          <a:latin typeface="Times New Roman"/>
                          <a:cs typeface="Times New Roman"/>
                        </a:rPr>
                        <a:t>Teoría </a:t>
                      </a:r>
                      <a:r>
                        <a:rPr sz="2000" b="0" dirty="0">
                          <a:latin typeface="Times New Roman"/>
                          <a:cs typeface="Times New Roman"/>
                        </a:rPr>
                        <a:t>e </a:t>
                      </a:r>
                      <a:r>
                        <a:rPr sz="2000" b="0" spc="-5" dirty="0">
                          <a:latin typeface="Times New Roman"/>
                          <a:cs typeface="Times New Roman"/>
                        </a:rPr>
                        <a:t>Historia del Arte</a:t>
                      </a:r>
                      <a:r>
                        <a:rPr sz="2000" b="0" spc="225" dirty="0">
                          <a:latin typeface="Times New Roman"/>
                          <a:cs typeface="Times New Roman"/>
                        </a:rPr>
                        <a:t> </a:t>
                      </a:r>
                      <a:r>
                        <a:rPr sz="2000" b="0" spc="-5" dirty="0" smtClean="0">
                          <a:latin typeface="Times New Roman"/>
                          <a:cs typeface="Times New Roman"/>
                        </a:rPr>
                        <a:t>en</a:t>
                      </a:r>
                      <a:r>
                        <a:rPr lang="es-CO" sz="2000" b="0" spc="-5" dirty="0" smtClean="0">
                          <a:latin typeface="Times New Roman"/>
                          <a:cs typeface="Times New Roman"/>
                        </a:rPr>
                        <a:t> </a:t>
                      </a:r>
                      <a:r>
                        <a:rPr sz="2000" b="0" dirty="0" smtClean="0">
                          <a:latin typeface="Times New Roman"/>
                          <a:cs typeface="Times New Roman"/>
                        </a:rPr>
                        <a:t>Colombia</a:t>
                      </a:r>
                      <a:r>
                        <a:rPr lang="es-CO" sz="2000" b="0" dirty="0" smtClean="0">
                          <a:latin typeface="Times New Roman"/>
                          <a:cs typeface="Times New Roman"/>
                        </a:rPr>
                        <a:t> </a:t>
                      </a:r>
                      <a:endParaRPr sz="2000" dirty="0">
                        <a:latin typeface="Times New Roman"/>
                        <a:cs typeface="Times New Roman"/>
                      </a:endParaRPr>
                    </a:p>
                    <a:p>
                      <a:pPr marL="92710">
                        <a:lnSpc>
                          <a:spcPct val="100000"/>
                        </a:lnSpc>
                        <a:spcBef>
                          <a:spcPts val="5"/>
                        </a:spcBef>
                      </a:pPr>
                      <a:r>
                        <a:rPr sz="2000" b="1" spc="-5" dirty="0" smtClean="0">
                          <a:latin typeface="Times New Roman"/>
                          <a:cs typeface="Times New Roman"/>
                        </a:rPr>
                        <a:t>[</a:t>
                      </a:r>
                      <a:r>
                        <a:rPr lang="es-CO" sz="2000" b="1" spc="-5" dirty="0" smtClean="0">
                          <a:latin typeface="Times New Roman"/>
                          <a:cs typeface="Times New Roman"/>
                        </a:rPr>
                        <a:t>Grupo</a:t>
                      </a:r>
                      <a:r>
                        <a:rPr lang="es-CO" sz="2000" b="1" spc="-5" baseline="0" dirty="0" smtClean="0">
                          <a:latin typeface="Times New Roman"/>
                          <a:cs typeface="Times New Roman"/>
                        </a:rPr>
                        <a:t> c</a:t>
                      </a:r>
                      <a:r>
                        <a:rPr sz="2000" b="1" spc="-5" dirty="0" smtClean="0">
                          <a:latin typeface="Times New Roman"/>
                          <a:cs typeface="Times New Roman"/>
                        </a:rPr>
                        <a:t>on </a:t>
                      </a:r>
                      <a:r>
                        <a:rPr sz="2000" b="1" dirty="0">
                          <a:latin typeface="Times New Roman"/>
                          <a:cs typeface="Times New Roman"/>
                        </a:rPr>
                        <a:t>la </a:t>
                      </a:r>
                      <a:r>
                        <a:rPr sz="2000" b="1" spc="-5" dirty="0">
                          <a:latin typeface="Times New Roman"/>
                          <a:cs typeface="Times New Roman"/>
                        </a:rPr>
                        <a:t>Facultad </a:t>
                      </a:r>
                      <a:r>
                        <a:rPr sz="2000" b="1" dirty="0">
                          <a:latin typeface="Times New Roman"/>
                          <a:cs typeface="Times New Roman"/>
                        </a:rPr>
                        <a:t>de</a:t>
                      </a:r>
                      <a:r>
                        <a:rPr sz="2000" b="1" spc="-85" dirty="0">
                          <a:latin typeface="Times New Roman"/>
                          <a:cs typeface="Times New Roman"/>
                        </a:rPr>
                        <a:t> </a:t>
                      </a:r>
                      <a:r>
                        <a:rPr sz="2000" b="1" spc="-5" dirty="0">
                          <a:latin typeface="Times New Roman"/>
                          <a:cs typeface="Times New Roman"/>
                        </a:rPr>
                        <a:t>Artes]</a:t>
                      </a:r>
                      <a:endParaRPr sz="2000" dirty="0">
                        <a:latin typeface="Times New Roman"/>
                        <a:cs typeface="Times New Roman"/>
                      </a:endParaRPr>
                    </a:p>
                  </a:txBody>
                  <a:tcPr marL="0" marR="0" marT="14604" marB="0" anchor="ctr">
                    <a:lnT w="53975">
                      <a:solidFill>
                        <a:srgbClr val="FFFFFF"/>
                      </a:solidFill>
                      <a:prstDash val="solid"/>
                    </a:lnT>
                    <a:solidFill>
                      <a:schemeClr val="bg1">
                        <a:lumMod val="95000"/>
                      </a:schemeClr>
                    </a:solidFill>
                  </a:tcPr>
                </a:tc>
                <a:tc>
                  <a:txBody>
                    <a:bodyPr/>
                    <a:lstStyle/>
                    <a:p>
                      <a:pPr marL="45720" algn="ctr">
                        <a:lnSpc>
                          <a:spcPct val="100000"/>
                        </a:lnSpc>
                        <a:spcBef>
                          <a:spcPts val="830"/>
                        </a:spcBef>
                      </a:pPr>
                      <a:r>
                        <a:rPr sz="2000" dirty="0" smtClean="0">
                          <a:latin typeface="Times New Roman"/>
                          <a:cs typeface="Times New Roman"/>
                        </a:rPr>
                        <a:t>A</a:t>
                      </a:r>
                      <a:endParaRPr sz="2000" dirty="0">
                        <a:latin typeface="Times New Roman"/>
                        <a:cs typeface="Times New Roman"/>
                      </a:endParaRPr>
                    </a:p>
                  </a:txBody>
                  <a:tcPr marL="0" marR="0" marT="0" marB="0" anchor="ctr">
                    <a:lnT w="53975">
                      <a:solidFill>
                        <a:srgbClr val="FFFFFF"/>
                      </a:solidFill>
                      <a:prstDash val="solid"/>
                    </a:lnT>
                    <a:solidFill>
                      <a:schemeClr val="bg1">
                        <a:lumMod val="95000"/>
                      </a:schemeClr>
                    </a:solidFill>
                  </a:tcPr>
                </a:tc>
                <a:tc>
                  <a:txBody>
                    <a:bodyPr/>
                    <a:lstStyle/>
                    <a:p>
                      <a:pPr>
                        <a:lnSpc>
                          <a:spcPct val="100000"/>
                        </a:lnSpc>
                        <a:spcBef>
                          <a:spcPts val="20"/>
                        </a:spcBef>
                      </a:pPr>
                      <a:endParaRPr sz="2000" dirty="0">
                        <a:latin typeface="Times New Roman"/>
                        <a:cs typeface="Times New Roman"/>
                      </a:endParaRPr>
                    </a:p>
                    <a:p>
                      <a:pPr marL="68580">
                        <a:lnSpc>
                          <a:spcPct val="100000"/>
                        </a:lnSpc>
                      </a:pPr>
                      <a:r>
                        <a:rPr sz="2000" spc="-5" dirty="0">
                          <a:latin typeface="Times New Roman"/>
                          <a:cs typeface="Times New Roman"/>
                        </a:rPr>
                        <a:t>Carlos Mario</a:t>
                      </a:r>
                      <a:r>
                        <a:rPr sz="2000" spc="-30" dirty="0">
                          <a:latin typeface="Times New Roman"/>
                          <a:cs typeface="Times New Roman"/>
                        </a:rPr>
                        <a:t> </a:t>
                      </a:r>
                      <a:r>
                        <a:rPr sz="2000" spc="-25" dirty="0">
                          <a:latin typeface="Times New Roman"/>
                          <a:cs typeface="Times New Roman"/>
                        </a:rPr>
                        <a:t>Vanegas</a:t>
                      </a:r>
                      <a:endParaRPr sz="2000" dirty="0">
                        <a:latin typeface="Times New Roman"/>
                        <a:cs typeface="Times New Roman"/>
                      </a:endParaRPr>
                    </a:p>
                  </a:txBody>
                  <a:tcPr marL="0" marR="0" marT="2540" marB="0" anchor="ctr">
                    <a:lnT w="53975">
                      <a:solidFill>
                        <a:srgbClr val="FFFFFF"/>
                      </a:solidFill>
                      <a:prstDash val="solid"/>
                    </a:lnT>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43913" y="1313434"/>
            <a:ext cx="3811904" cy="360680"/>
          </a:xfrm>
          <a:prstGeom prst="rect">
            <a:avLst/>
          </a:prstGeom>
        </p:spPr>
        <p:txBody>
          <a:bodyPr vert="horz" wrap="square" lIns="0" tIns="12065" rIns="0" bIns="0" rtlCol="0">
            <a:spAutoFit/>
          </a:bodyPr>
          <a:lstStyle/>
          <a:p>
            <a:pPr marL="12700">
              <a:lnSpc>
                <a:spcPct val="100000"/>
              </a:lnSpc>
              <a:spcBef>
                <a:spcPts val="95"/>
              </a:spcBef>
              <a:tabLst>
                <a:tab pos="454025" algn="l"/>
              </a:tabLst>
            </a:pPr>
            <a:r>
              <a:rPr sz="2200" spc="-5" dirty="0">
                <a:solidFill>
                  <a:srgbClr val="000000"/>
                </a:solidFill>
              </a:rPr>
              <a:t>b.	Grupos</a:t>
            </a:r>
            <a:r>
              <a:rPr sz="2200" spc="-10" dirty="0">
                <a:solidFill>
                  <a:srgbClr val="000000"/>
                </a:solidFill>
              </a:rPr>
              <a:t> </a:t>
            </a:r>
            <a:r>
              <a:rPr sz="2200" spc="-5" dirty="0">
                <a:solidFill>
                  <a:srgbClr val="000000"/>
                </a:solidFill>
              </a:rPr>
              <a:t>interinstitucionales:</a:t>
            </a:r>
            <a:endParaRPr sz="2200"/>
          </a:p>
        </p:txBody>
      </p:sp>
      <p:graphicFrame>
        <p:nvGraphicFramePr>
          <p:cNvPr id="6" name="Tabla 5"/>
          <p:cNvGraphicFramePr>
            <a:graphicFrameLocks noGrp="1"/>
          </p:cNvGraphicFramePr>
          <p:nvPr>
            <p:extLst>
              <p:ext uri="{D42A27DB-BD31-4B8C-83A1-F6EECF244321}">
                <p14:modId xmlns:p14="http://schemas.microsoft.com/office/powerpoint/2010/main" val="541803496"/>
              </p:ext>
            </p:extLst>
          </p:nvPr>
        </p:nvGraphicFramePr>
        <p:xfrm>
          <a:off x="533400" y="2209800"/>
          <a:ext cx="9220200" cy="3505200"/>
        </p:xfrm>
        <a:graphic>
          <a:graphicData uri="http://schemas.openxmlformats.org/drawingml/2006/table">
            <a:tbl>
              <a:tblPr firstRow="1" bandRow="1">
                <a:tableStyleId>{5C22544A-7EE6-4342-B048-85BDC9FD1C3A}</a:tableStyleId>
              </a:tblPr>
              <a:tblGrid>
                <a:gridCol w="2663613"/>
                <a:gridCol w="1639147"/>
                <a:gridCol w="3278293"/>
                <a:gridCol w="1639147"/>
              </a:tblGrid>
              <a:tr h="804039">
                <a:tc>
                  <a:txBody>
                    <a:bodyPr/>
                    <a:lstStyle/>
                    <a:p>
                      <a:pPr marL="92710">
                        <a:lnSpc>
                          <a:spcPct val="100000"/>
                        </a:lnSpc>
                        <a:spcBef>
                          <a:spcPts val="275"/>
                        </a:spcBef>
                      </a:pPr>
                      <a:r>
                        <a:rPr sz="1600" b="1" spc="-10" dirty="0">
                          <a:solidFill>
                            <a:schemeClr val="tx1"/>
                          </a:solidFill>
                          <a:latin typeface="Times New Roman" panose="02020603050405020304" pitchFamily="18" charset="0"/>
                          <a:cs typeface="Times New Roman" panose="02020603050405020304" pitchFamily="18" charset="0"/>
                        </a:rPr>
                        <a:t>Nombre</a:t>
                      </a:r>
                      <a:endParaRPr sz="1600" dirty="0">
                        <a:solidFill>
                          <a:schemeClr val="tx1"/>
                        </a:solidFill>
                        <a:latin typeface="Times New Roman" panose="02020603050405020304" pitchFamily="18" charset="0"/>
                        <a:cs typeface="Times New Roman" panose="02020603050405020304" pitchFamily="18" charset="0"/>
                      </a:endParaRPr>
                    </a:p>
                  </a:txBody>
                  <a:tcPr marL="0" marR="0" marT="34925" marB="0">
                    <a:solidFill>
                      <a:schemeClr val="accent3">
                        <a:lumMod val="60000"/>
                        <a:lumOff val="40000"/>
                      </a:schemeClr>
                    </a:solidFill>
                  </a:tcPr>
                </a:tc>
                <a:tc>
                  <a:txBody>
                    <a:bodyPr/>
                    <a:lstStyle/>
                    <a:p>
                      <a:pPr marL="90805">
                        <a:lnSpc>
                          <a:spcPct val="100000"/>
                        </a:lnSpc>
                        <a:spcBef>
                          <a:spcPts val="275"/>
                        </a:spcBef>
                      </a:pPr>
                      <a:r>
                        <a:rPr sz="1600" b="1" spc="-5" dirty="0">
                          <a:solidFill>
                            <a:schemeClr val="tx1"/>
                          </a:solidFill>
                          <a:latin typeface="Times New Roman" panose="02020603050405020304" pitchFamily="18" charset="0"/>
                          <a:cs typeface="Times New Roman" panose="02020603050405020304" pitchFamily="18" charset="0"/>
                        </a:rPr>
                        <a:t>Clasificación</a:t>
                      </a:r>
                      <a:endParaRPr sz="1600" dirty="0">
                        <a:solidFill>
                          <a:schemeClr val="tx1"/>
                        </a:solidFill>
                        <a:latin typeface="Times New Roman" panose="02020603050405020304" pitchFamily="18" charset="0"/>
                        <a:cs typeface="Times New Roman" panose="02020603050405020304" pitchFamily="18" charset="0"/>
                      </a:endParaRPr>
                    </a:p>
                  </a:txBody>
                  <a:tcPr marL="0" marR="0" marT="34925" marB="0">
                    <a:solidFill>
                      <a:schemeClr val="accent3">
                        <a:lumMod val="60000"/>
                        <a:lumOff val="40000"/>
                      </a:schemeClr>
                    </a:solidFill>
                  </a:tcPr>
                </a:tc>
                <a:tc>
                  <a:txBody>
                    <a:bodyPr/>
                    <a:lstStyle/>
                    <a:p>
                      <a:pPr marL="90805">
                        <a:lnSpc>
                          <a:spcPct val="100000"/>
                        </a:lnSpc>
                        <a:spcBef>
                          <a:spcPts val="275"/>
                        </a:spcBef>
                      </a:pPr>
                      <a:r>
                        <a:rPr sz="1600" b="1" dirty="0">
                          <a:solidFill>
                            <a:schemeClr val="tx1"/>
                          </a:solidFill>
                          <a:latin typeface="Times New Roman" panose="02020603050405020304" pitchFamily="18" charset="0"/>
                          <a:cs typeface="Times New Roman" panose="02020603050405020304" pitchFamily="18" charset="0"/>
                        </a:rPr>
                        <a:t>Líder /</a:t>
                      </a:r>
                      <a:r>
                        <a:rPr sz="1600" b="1" spc="-25" dirty="0">
                          <a:solidFill>
                            <a:schemeClr val="tx1"/>
                          </a:solidFill>
                          <a:latin typeface="Times New Roman" panose="02020603050405020304" pitchFamily="18" charset="0"/>
                          <a:cs typeface="Times New Roman" panose="02020603050405020304" pitchFamily="18" charset="0"/>
                        </a:rPr>
                        <a:t> </a:t>
                      </a:r>
                      <a:r>
                        <a:rPr sz="1600" b="1" spc="-5" dirty="0">
                          <a:solidFill>
                            <a:schemeClr val="tx1"/>
                          </a:solidFill>
                          <a:latin typeface="Times New Roman" panose="02020603050405020304" pitchFamily="18" charset="0"/>
                          <a:cs typeface="Times New Roman" panose="02020603050405020304" pitchFamily="18" charset="0"/>
                        </a:rPr>
                        <a:t>Contacto</a:t>
                      </a:r>
                      <a:endParaRPr sz="1600" dirty="0">
                        <a:solidFill>
                          <a:schemeClr val="tx1"/>
                        </a:solidFill>
                        <a:latin typeface="Times New Roman" panose="02020603050405020304" pitchFamily="18" charset="0"/>
                        <a:cs typeface="Times New Roman" panose="02020603050405020304" pitchFamily="18" charset="0"/>
                      </a:endParaRPr>
                    </a:p>
                    <a:p>
                      <a:pPr marL="90805">
                        <a:lnSpc>
                          <a:spcPct val="100000"/>
                        </a:lnSpc>
                        <a:spcBef>
                          <a:spcPts val="635"/>
                        </a:spcBef>
                      </a:pPr>
                      <a:r>
                        <a:rPr sz="1600" b="1" spc="-5" dirty="0">
                          <a:solidFill>
                            <a:schemeClr val="tx1"/>
                          </a:solidFill>
                          <a:latin typeface="Times New Roman" panose="02020603050405020304" pitchFamily="18" charset="0"/>
                          <a:cs typeface="Times New Roman" panose="02020603050405020304" pitchFamily="18" charset="0"/>
                        </a:rPr>
                        <a:t>UdeA</a:t>
                      </a:r>
                      <a:endParaRPr sz="1600" dirty="0">
                        <a:solidFill>
                          <a:schemeClr val="tx1"/>
                        </a:solidFill>
                        <a:latin typeface="Times New Roman" panose="02020603050405020304" pitchFamily="18" charset="0"/>
                        <a:cs typeface="Times New Roman" panose="02020603050405020304" pitchFamily="18" charset="0"/>
                      </a:endParaRPr>
                    </a:p>
                  </a:txBody>
                  <a:tcPr marL="0" marR="0" marT="34925" marB="0">
                    <a:solidFill>
                      <a:schemeClr val="accent3">
                        <a:lumMod val="60000"/>
                        <a:lumOff val="40000"/>
                      </a:schemeClr>
                    </a:solidFill>
                  </a:tcPr>
                </a:tc>
                <a:tc>
                  <a:txBody>
                    <a:bodyPr/>
                    <a:lstStyle/>
                    <a:p>
                      <a:pPr marL="90805">
                        <a:lnSpc>
                          <a:spcPct val="100000"/>
                        </a:lnSpc>
                        <a:spcBef>
                          <a:spcPts val="275"/>
                        </a:spcBef>
                      </a:pPr>
                      <a:r>
                        <a:rPr sz="1600" b="1" spc="-5" dirty="0">
                          <a:solidFill>
                            <a:schemeClr val="tx1"/>
                          </a:solidFill>
                          <a:latin typeface="Times New Roman" panose="02020603050405020304" pitchFamily="18" charset="0"/>
                          <a:cs typeface="Times New Roman" panose="02020603050405020304" pitchFamily="18" charset="0"/>
                        </a:rPr>
                        <a:t>Instituciones</a:t>
                      </a:r>
                      <a:r>
                        <a:rPr sz="1600" b="1" spc="-10" dirty="0">
                          <a:solidFill>
                            <a:schemeClr val="tx1"/>
                          </a:solidFill>
                          <a:latin typeface="Times New Roman" panose="02020603050405020304" pitchFamily="18" charset="0"/>
                          <a:cs typeface="Times New Roman" panose="02020603050405020304" pitchFamily="18" charset="0"/>
                        </a:rPr>
                        <a:t> </a:t>
                      </a:r>
                      <a:r>
                        <a:rPr sz="1600" b="1" dirty="0">
                          <a:solidFill>
                            <a:schemeClr val="tx1"/>
                          </a:solidFill>
                          <a:latin typeface="Times New Roman" panose="02020603050405020304" pitchFamily="18" charset="0"/>
                          <a:cs typeface="Times New Roman" panose="02020603050405020304" pitchFamily="18" charset="0"/>
                        </a:rPr>
                        <a:t>asociadas</a:t>
                      </a:r>
                      <a:endParaRPr sz="1600" dirty="0">
                        <a:solidFill>
                          <a:schemeClr val="tx1"/>
                        </a:solidFill>
                        <a:latin typeface="Times New Roman" panose="02020603050405020304" pitchFamily="18" charset="0"/>
                        <a:cs typeface="Times New Roman" panose="02020603050405020304" pitchFamily="18" charset="0"/>
                      </a:endParaRPr>
                    </a:p>
                  </a:txBody>
                  <a:tcPr marL="0" marR="0" marT="34925" marB="0">
                    <a:solidFill>
                      <a:schemeClr val="accent3">
                        <a:lumMod val="60000"/>
                        <a:lumOff val="40000"/>
                      </a:schemeClr>
                    </a:solidFill>
                  </a:tcPr>
                </a:tc>
              </a:tr>
              <a:tr h="2701161">
                <a:tc>
                  <a:txBody>
                    <a:bodyPr/>
                    <a:lstStyle/>
                    <a:p>
                      <a:pPr algn="ctr"/>
                      <a:r>
                        <a:rPr lang="es-CO" sz="2000" b="0" dirty="0" smtClean="0">
                          <a:latin typeface="Times New Roman" panose="02020603050405020304" pitchFamily="18" charset="0"/>
                          <a:cs typeface="Times New Roman" panose="02020603050405020304" pitchFamily="18" charset="0"/>
                        </a:rPr>
                        <a:t>La hermenéutica en la</a:t>
                      </a:r>
                      <a:r>
                        <a:rPr lang="es-CO" sz="2000" b="0" baseline="0" dirty="0" smtClean="0">
                          <a:latin typeface="Times New Roman" panose="02020603050405020304" pitchFamily="18" charset="0"/>
                          <a:cs typeface="Times New Roman" panose="02020603050405020304" pitchFamily="18" charset="0"/>
                        </a:rPr>
                        <a:t> discusión filosófica contemporánea  </a:t>
                      </a:r>
                      <a:endParaRPr lang="es-CO" sz="2000" b="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a:txBody>
                    <a:bodyPr/>
                    <a:lstStyle/>
                    <a:p>
                      <a:pPr algn="ctr"/>
                      <a:r>
                        <a:rPr lang="es-CO" sz="2000" b="0" dirty="0" smtClean="0">
                          <a:latin typeface="Times New Roman" panose="02020603050405020304" pitchFamily="18" charset="0"/>
                          <a:cs typeface="Times New Roman" panose="02020603050405020304" pitchFamily="18" charset="0"/>
                        </a:rPr>
                        <a:t> A</a:t>
                      </a:r>
                      <a:endParaRPr lang="es-CO" sz="2000" b="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a:txBody>
                    <a:bodyPr/>
                    <a:lstStyle/>
                    <a:p>
                      <a:pPr algn="ctr"/>
                      <a:r>
                        <a:rPr lang="es-CO" sz="2000" b="0" dirty="0" smtClean="0">
                          <a:latin typeface="Times New Roman" panose="02020603050405020304" pitchFamily="18" charset="0"/>
                          <a:cs typeface="Times New Roman" panose="02020603050405020304" pitchFamily="18" charset="0"/>
                        </a:rPr>
                        <a:t>Luis Eduardo Gama </a:t>
                      </a:r>
                    </a:p>
                    <a:p>
                      <a:pPr algn="ctr"/>
                      <a:r>
                        <a:rPr lang="es-CO" sz="2000" b="0" dirty="0" smtClean="0">
                          <a:latin typeface="Times New Roman" panose="02020603050405020304" pitchFamily="18" charset="0"/>
                          <a:cs typeface="Times New Roman" panose="02020603050405020304" pitchFamily="18" charset="0"/>
                        </a:rPr>
                        <a:t>(UNAL)</a:t>
                      </a:r>
                    </a:p>
                    <a:p>
                      <a:pPr algn="ctr"/>
                      <a:endParaRPr lang="es-CO" sz="2000" b="0" dirty="0" smtClean="0">
                        <a:latin typeface="Times New Roman" panose="02020603050405020304" pitchFamily="18" charset="0"/>
                        <a:cs typeface="Times New Roman" panose="02020603050405020304" pitchFamily="18" charset="0"/>
                      </a:endParaRPr>
                    </a:p>
                    <a:p>
                      <a:pPr algn="ctr"/>
                      <a:r>
                        <a:rPr lang="es-CO" sz="2000" b="0" dirty="0" smtClean="0">
                          <a:latin typeface="Times New Roman" panose="02020603050405020304" pitchFamily="18" charset="0"/>
                          <a:cs typeface="Times New Roman" panose="02020603050405020304" pitchFamily="18" charset="0"/>
                        </a:rPr>
                        <a:t>Andrés Francisco</a:t>
                      </a:r>
                      <a:r>
                        <a:rPr lang="es-CO" sz="2000" b="0" baseline="0" dirty="0" smtClean="0">
                          <a:latin typeface="Times New Roman" panose="02020603050405020304" pitchFamily="18" charset="0"/>
                          <a:cs typeface="Times New Roman" panose="02020603050405020304" pitchFamily="18" charset="0"/>
                        </a:rPr>
                        <a:t> Contreras Sánchez </a:t>
                      </a:r>
                    </a:p>
                    <a:p>
                      <a:pPr algn="ctr"/>
                      <a:r>
                        <a:rPr lang="es-CO" sz="2000" b="0" baseline="0" dirty="0" smtClean="0">
                          <a:latin typeface="Times New Roman" panose="02020603050405020304" pitchFamily="18" charset="0"/>
                          <a:cs typeface="Times New Roman" panose="02020603050405020304" pitchFamily="18" charset="0"/>
                        </a:rPr>
                        <a:t>(UDEA)</a:t>
                      </a:r>
                      <a:endParaRPr lang="es-CO" sz="2000" b="0" dirty="0" smtClean="0">
                        <a:latin typeface="Times New Roman" panose="02020603050405020304" pitchFamily="18" charset="0"/>
                        <a:cs typeface="Times New Roman" panose="02020603050405020304" pitchFamily="18" charset="0"/>
                      </a:endParaRPr>
                    </a:p>
                    <a:p>
                      <a:pPr algn="ctr"/>
                      <a:endParaRPr lang="es-CO" sz="2000" b="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c>
                  <a:txBody>
                    <a:bodyPr/>
                    <a:lstStyle/>
                    <a:p>
                      <a:pPr algn="ctr"/>
                      <a:r>
                        <a:rPr lang="es-CO" sz="2000" b="0" dirty="0" smtClean="0">
                          <a:latin typeface="Times New Roman" panose="02020603050405020304" pitchFamily="18" charset="0"/>
                          <a:cs typeface="Times New Roman" panose="02020603050405020304" pitchFamily="18" charset="0"/>
                        </a:rPr>
                        <a:t>Universidad Nacional de Colombia</a:t>
                      </a:r>
                      <a:r>
                        <a:rPr lang="es-CO" sz="2000" b="0" baseline="0" dirty="0" smtClean="0">
                          <a:latin typeface="Times New Roman" panose="02020603050405020304" pitchFamily="18" charset="0"/>
                          <a:cs typeface="Times New Roman" panose="02020603050405020304" pitchFamily="18" charset="0"/>
                        </a:rPr>
                        <a:t> </a:t>
                      </a:r>
                    </a:p>
                    <a:p>
                      <a:pPr algn="ctr"/>
                      <a:endParaRPr lang="es-CO" sz="2000" b="0" baseline="0" dirty="0" smtClean="0">
                        <a:latin typeface="Times New Roman" panose="02020603050405020304" pitchFamily="18" charset="0"/>
                        <a:cs typeface="Times New Roman" panose="02020603050405020304" pitchFamily="18" charset="0"/>
                      </a:endParaRPr>
                    </a:p>
                    <a:p>
                      <a:pPr algn="ctr"/>
                      <a:r>
                        <a:rPr lang="es-CO" sz="2000" b="0" baseline="0" dirty="0" smtClean="0">
                          <a:latin typeface="Times New Roman" panose="02020603050405020304" pitchFamily="18" charset="0"/>
                          <a:cs typeface="Times New Roman" panose="02020603050405020304" pitchFamily="18" charset="0"/>
                        </a:rPr>
                        <a:t>Universidad de Antioquia </a:t>
                      </a:r>
                      <a:endParaRPr lang="es-CO" sz="2000" b="0" dirty="0">
                        <a:latin typeface="Times New Roman" panose="02020603050405020304" pitchFamily="18" charset="0"/>
                        <a:cs typeface="Times New Roman" panose="02020603050405020304" pitchFamily="18" charset="0"/>
                      </a:endParaRPr>
                    </a:p>
                  </a:txBody>
                  <a:tcPr anchor="ctr">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08085499"/>
              </p:ext>
            </p:extLst>
          </p:nvPr>
        </p:nvGraphicFramePr>
        <p:xfrm>
          <a:off x="914400" y="2514600"/>
          <a:ext cx="8594217" cy="3884660"/>
        </p:xfrm>
        <a:graphic>
          <a:graphicData uri="http://schemas.openxmlformats.org/drawingml/2006/table">
            <a:tbl>
              <a:tblPr firstRow="1" bandRow="1">
                <a:tableStyleId>{2D5ABB26-0587-4C30-8999-92F81FD0307C}</a:tableStyleId>
              </a:tblPr>
              <a:tblGrid>
                <a:gridCol w="3470257"/>
                <a:gridCol w="2107357"/>
                <a:gridCol w="3016603"/>
              </a:tblGrid>
              <a:tr h="985718">
                <a:tc>
                  <a:txBody>
                    <a:bodyPr/>
                    <a:lstStyle/>
                    <a:p>
                      <a:pPr marL="63500">
                        <a:lnSpc>
                          <a:spcPts val="2565"/>
                        </a:lnSpc>
                      </a:pPr>
                      <a:r>
                        <a:rPr sz="2200" b="1" spc="-15" dirty="0">
                          <a:latin typeface="Times New Roman"/>
                          <a:cs typeface="Times New Roman"/>
                        </a:rPr>
                        <a:t>Nombre</a:t>
                      </a:r>
                      <a:endParaRPr sz="2200" dirty="0">
                        <a:latin typeface="Times New Roman"/>
                        <a:cs typeface="Times New Roman"/>
                      </a:endParaRPr>
                    </a:p>
                  </a:txBody>
                  <a:tcPr marL="0" marR="0" marT="0" marB="0" anchor="ctr">
                    <a:lnR w="12700">
                      <a:solidFill>
                        <a:srgbClr val="FFFFFF"/>
                      </a:solidFill>
                      <a:prstDash val="solid"/>
                    </a:lnR>
                    <a:solidFill>
                      <a:srgbClr val="A8D08D"/>
                    </a:solidFill>
                  </a:tcPr>
                </a:tc>
                <a:tc>
                  <a:txBody>
                    <a:bodyPr/>
                    <a:lstStyle/>
                    <a:p>
                      <a:pPr marL="67945">
                        <a:lnSpc>
                          <a:spcPts val="2565"/>
                        </a:lnSpc>
                      </a:pPr>
                      <a:r>
                        <a:rPr sz="2200" b="1" spc="-5" dirty="0">
                          <a:latin typeface="Times New Roman"/>
                          <a:cs typeface="Times New Roman"/>
                        </a:rPr>
                        <a:t>Clasificación</a:t>
                      </a:r>
                      <a:endParaRPr sz="2200" dirty="0">
                        <a:latin typeface="Times New Roman"/>
                        <a:cs typeface="Times New Roman"/>
                      </a:endParaRPr>
                    </a:p>
                  </a:txBody>
                  <a:tcPr marL="0" marR="0" marT="0" marB="0" anchor="ctr">
                    <a:lnL w="12700">
                      <a:solidFill>
                        <a:srgbClr val="FFFFFF"/>
                      </a:solidFill>
                      <a:prstDash val="solid"/>
                    </a:lnL>
                    <a:lnR w="19050">
                      <a:solidFill>
                        <a:srgbClr val="FFFFFF"/>
                      </a:solidFill>
                      <a:prstDash val="solid"/>
                    </a:lnR>
                    <a:solidFill>
                      <a:srgbClr val="A8D08D"/>
                    </a:solidFill>
                  </a:tcPr>
                </a:tc>
                <a:tc>
                  <a:txBody>
                    <a:bodyPr/>
                    <a:lstStyle/>
                    <a:p>
                      <a:pPr marL="67310">
                        <a:lnSpc>
                          <a:spcPts val="2565"/>
                        </a:lnSpc>
                      </a:pPr>
                      <a:r>
                        <a:rPr sz="2200" b="1" spc="-5" dirty="0">
                          <a:latin typeface="Times New Roman"/>
                          <a:cs typeface="Times New Roman"/>
                        </a:rPr>
                        <a:t>Contacto </a:t>
                      </a:r>
                      <a:r>
                        <a:rPr sz="2200" b="1" spc="-10" dirty="0">
                          <a:latin typeface="Times New Roman"/>
                          <a:cs typeface="Times New Roman"/>
                        </a:rPr>
                        <a:t>Instituto</a:t>
                      </a:r>
                      <a:endParaRPr sz="2200" dirty="0">
                        <a:latin typeface="Times New Roman"/>
                        <a:cs typeface="Times New Roman"/>
                      </a:endParaRPr>
                    </a:p>
                  </a:txBody>
                  <a:tcPr marL="0" marR="0" marT="0" marB="0" anchor="ctr">
                    <a:lnL w="19050">
                      <a:solidFill>
                        <a:srgbClr val="FFFFFF"/>
                      </a:solidFill>
                      <a:prstDash val="solid"/>
                    </a:lnL>
                    <a:solidFill>
                      <a:srgbClr val="A8D08D"/>
                    </a:solidFill>
                  </a:tcPr>
                </a:tc>
              </a:tr>
              <a:tr h="1506871">
                <a:tc>
                  <a:txBody>
                    <a:bodyPr/>
                    <a:lstStyle/>
                    <a:p>
                      <a:pPr marL="63500" algn="ctr">
                        <a:lnSpc>
                          <a:spcPct val="100000"/>
                        </a:lnSpc>
                        <a:spcBef>
                          <a:spcPts val="234"/>
                        </a:spcBef>
                        <a:tabLst>
                          <a:tab pos="622935" algn="l"/>
                          <a:tab pos="939165" algn="l"/>
                          <a:tab pos="1929764" algn="l"/>
                          <a:tab pos="2430780" algn="l"/>
                          <a:tab pos="3263900" algn="l"/>
                        </a:tabLst>
                      </a:pPr>
                      <a:r>
                        <a:rPr sz="2000" spc="-5" dirty="0">
                          <a:latin typeface="Times New Roman"/>
                          <a:cs typeface="Times New Roman"/>
                        </a:rPr>
                        <a:t>Grupo	</a:t>
                      </a:r>
                      <a:r>
                        <a:rPr sz="2000" dirty="0" smtClean="0">
                          <a:latin typeface="Times New Roman"/>
                          <a:cs typeface="Times New Roman"/>
                        </a:rPr>
                        <a:t>de</a:t>
                      </a:r>
                      <a:r>
                        <a:rPr lang="es-CO" sz="2000" dirty="0" smtClean="0">
                          <a:latin typeface="Times New Roman"/>
                          <a:cs typeface="Times New Roman"/>
                        </a:rPr>
                        <a:t> </a:t>
                      </a:r>
                      <a:r>
                        <a:rPr sz="2000" spc="-5" dirty="0" err="1" smtClean="0">
                          <a:latin typeface="Times New Roman"/>
                          <a:cs typeface="Times New Roman"/>
                        </a:rPr>
                        <a:t>Investigación</a:t>
                      </a:r>
                      <a:r>
                        <a:rPr lang="es-CO" sz="2000" spc="-5" baseline="0" dirty="0" smtClean="0">
                          <a:latin typeface="Times New Roman"/>
                          <a:cs typeface="Times New Roman"/>
                        </a:rPr>
                        <a:t> </a:t>
                      </a:r>
                      <a:r>
                        <a:rPr sz="2000" spc="-5" dirty="0" err="1" smtClean="0">
                          <a:latin typeface="Times New Roman"/>
                          <a:cs typeface="Times New Roman"/>
                        </a:rPr>
                        <a:t>sobre</a:t>
                      </a:r>
                      <a:r>
                        <a:rPr lang="es-CO" sz="2000" spc="-5" baseline="0" dirty="0" smtClean="0">
                          <a:latin typeface="Times New Roman"/>
                          <a:cs typeface="Times New Roman"/>
                        </a:rPr>
                        <a:t> </a:t>
                      </a:r>
                      <a:r>
                        <a:rPr sz="2000" spc="-5" dirty="0" err="1" smtClean="0">
                          <a:latin typeface="Times New Roman"/>
                          <a:cs typeface="Times New Roman"/>
                        </a:rPr>
                        <a:t>Formación</a:t>
                      </a:r>
                      <a:r>
                        <a:rPr lang="es-CO" sz="2000" spc="-5" dirty="0" smtClean="0">
                          <a:latin typeface="Times New Roman"/>
                          <a:cs typeface="Times New Roman"/>
                        </a:rPr>
                        <a:t> </a:t>
                      </a:r>
                      <a:r>
                        <a:rPr sz="2000" dirty="0" smtClean="0">
                          <a:latin typeface="Times New Roman"/>
                          <a:cs typeface="Times New Roman"/>
                        </a:rPr>
                        <a:t>y</a:t>
                      </a:r>
                      <a:r>
                        <a:rPr lang="es-CO" sz="2000" dirty="0" smtClean="0">
                          <a:latin typeface="Times New Roman"/>
                          <a:cs typeface="Times New Roman"/>
                        </a:rPr>
                        <a:t> </a:t>
                      </a:r>
                      <a:r>
                        <a:rPr sz="2000" spc="-5" dirty="0" err="1" smtClean="0">
                          <a:latin typeface="Times New Roman"/>
                          <a:cs typeface="Times New Roman"/>
                        </a:rPr>
                        <a:t>Antropología</a:t>
                      </a:r>
                      <a:r>
                        <a:rPr sz="2000" spc="-5" dirty="0" smtClean="0">
                          <a:latin typeface="Times New Roman"/>
                          <a:cs typeface="Times New Roman"/>
                        </a:rPr>
                        <a:t> </a:t>
                      </a:r>
                      <a:r>
                        <a:rPr sz="2000" spc="-5" dirty="0">
                          <a:latin typeface="Times New Roman"/>
                          <a:cs typeface="Times New Roman"/>
                        </a:rPr>
                        <a:t>Pedagógica </a:t>
                      </a:r>
                      <a:r>
                        <a:rPr sz="2000" dirty="0">
                          <a:latin typeface="Times New Roman"/>
                          <a:cs typeface="Times New Roman"/>
                        </a:rPr>
                        <a:t>e </a:t>
                      </a:r>
                      <a:r>
                        <a:rPr sz="2000" spc="-5" dirty="0">
                          <a:latin typeface="Times New Roman"/>
                          <a:cs typeface="Times New Roman"/>
                        </a:rPr>
                        <a:t>Histórica</a:t>
                      </a:r>
                      <a:r>
                        <a:rPr sz="2000" spc="10" dirty="0">
                          <a:latin typeface="Times New Roman"/>
                          <a:cs typeface="Times New Roman"/>
                        </a:rPr>
                        <a:t> </a:t>
                      </a:r>
                      <a:r>
                        <a:rPr sz="2000" spc="-5" dirty="0">
                          <a:latin typeface="Times New Roman"/>
                          <a:cs typeface="Times New Roman"/>
                        </a:rPr>
                        <a:t>-</a:t>
                      </a:r>
                      <a:r>
                        <a:rPr sz="2000" b="1" spc="-5" dirty="0">
                          <a:latin typeface="Times New Roman"/>
                          <a:cs typeface="Times New Roman"/>
                        </a:rPr>
                        <a:t>FORMAPH</a:t>
                      </a:r>
                      <a:r>
                        <a:rPr sz="2000" spc="-5" dirty="0">
                          <a:latin typeface="Times New Roman"/>
                          <a:cs typeface="Times New Roman"/>
                        </a:rPr>
                        <a:t>-</a:t>
                      </a:r>
                      <a:endParaRPr sz="2000" dirty="0">
                        <a:latin typeface="Times New Roman"/>
                        <a:cs typeface="Times New Roman"/>
                      </a:endParaRPr>
                    </a:p>
                    <a:p>
                      <a:pPr marL="63500" algn="ctr">
                        <a:lnSpc>
                          <a:spcPct val="100000"/>
                        </a:lnSpc>
                        <a:spcBef>
                          <a:spcPts val="665"/>
                        </a:spcBef>
                      </a:pPr>
                      <a:r>
                        <a:rPr sz="2000" b="1" spc="-5" dirty="0">
                          <a:latin typeface="Times New Roman"/>
                          <a:cs typeface="Times New Roman"/>
                        </a:rPr>
                        <a:t>[Facultad </a:t>
                      </a:r>
                      <a:r>
                        <a:rPr sz="2000" b="1" dirty="0">
                          <a:latin typeface="Times New Roman"/>
                          <a:cs typeface="Times New Roman"/>
                        </a:rPr>
                        <a:t>de</a:t>
                      </a:r>
                      <a:r>
                        <a:rPr sz="2000" b="1" spc="-5" dirty="0">
                          <a:latin typeface="Times New Roman"/>
                          <a:cs typeface="Times New Roman"/>
                        </a:rPr>
                        <a:t> Educación]</a:t>
                      </a:r>
                      <a:endParaRPr sz="2000" dirty="0">
                        <a:latin typeface="Times New Roman"/>
                        <a:cs typeface="Times New Roman"/>
                      </a:endParaRPr>
                    </a:p>
                  </a:txBody>
                  <a:tcPr marL="0" marR="0" marT="29844" marB="0" anchor="ctr">
                    <a:lnR w="12700">
                      <a:solidFill>
                        <a:srgbClr val="FFFFFF"/>
                      </a:solidFill>
                      <a:prstDash val="solid"/>
                    </a:lnR>
                    <a:lnB w="12700">
                      <a:solidFill>
                        <a:srgbClr val="FFFFFF"/>
                      </a:solidFill>
                      <a:prstDash val="solid"/>
                    </a:lnB>
                    <a:solidFill>
                      <a:srgbClr val="F1F1F1"/>
                    </a:solidFill>
                  </a:tcPr>
                </a:tc>
                <a:tc>
                  <a:txBody>
                    <a:bodyPr/>
                    <a:lstStyle/>
                    <a:p>
                      <a:pPr marL="67945" algn="ctr">
                        <a:lnSpc>
                          <a:spcPct val="100000"/>
                        </a:lnSpc>
                        <a:spcBef>
                          <a:spcPts val="665"/>
                        </a:spcBef>
                      </a:pPr>
                      <a:r>
                        <a:rPr sz="2000" dirty="0">
                          <a:latin typeface="Times New Roman"/>
                          <a:cs typeface="Times New Roman"/>
                        </a:rPr>
                        <a:t>A</a:t>
                      </a:r>
                    </a:p>
                  </a:txBody>
                  <a:tcPr marL="0" marR="0" marT="84455" marB="0" anchor="ctr">
                    <a:lnL w="12700">
                      <a:solidFill>
                        <a:srgbClr val="FFFFFF"/>
                      </a:solidFill>
                      <a:prstDash val="solid"/>
                    </a:lnL>
                    <a:lnR w="19050">
                      <a:solidFill>
                        <a:srgbClr val="FFFFFF"/>
                      </a:solidFill>
                      <a:prstDash val="solid"/>
                    </a:lnR>
                    <a:lnB w="12700">
                      <a:solidFill>
                        <a:srgbClr val="FFFFFF"/>
                      </a:solidFill>
                      <a:prstDash val="solid"/>
                    </a:lnB>
                    <a:solidFill>
                      <a:srgbClr val="F1F1F1"/>
                    </a:solidFill>
                  </a:tcPr>
                </a:tc>
                <a:tc>
                  <a:txBody>
                    <a:bodyPr/>
                    <a:lstStyle/>
                    <a:p>
                      <a:pPr algn="ctr">
                        <a:lnSpc>
                          <a:spcPct val="100000"/>
                        </a:lnSpc>
                      </a:pPr>
                      <a:endParaRPr sz="2000" dirty="0">
                        <a:latin typeface="Times New Roman"/>
                        <a:cs typeface="Times New Roman"/>
                      </a:endParaRPr>
                    </a:p>
                    <a:p>
                      <a:pPr marL="67310" algn="ctr">
                        <a:lnSpc>
                          <a:spcPct val="100000"/>
                        </a:lnSpc>
                        <a:spcBef>
                          <a:spcPts val="800"/>
                        </a:spcBef>
                      </a:pPr>
                      <a:r>
                        <a:rPr sz="2000" spc="-5" dirty="0">
                          <a:latin typeface="Times New Roman"/>
                          <a:cs typeface="Times New Roman"/>
                        </a:rPr>
                        <a:t>Diana Melisa Paredes</a:t>
                      </a:r>
                      <a:r>
                        <a:rPr sz="2000" spc="-10" dirty="0">
                          <a:latin typeface="Times New Roman"/>
                          <a:cs typeface="Times New Roman"/>
                        </a:rPr>
                        <a:t> </a:t>
                      </a:r>
                      <a:r>
                        <a:rPr sz="2000" dirty="0">
                          <a:latin typeface="Times New Roman"/>
                          <a:cs typeface="Times New Roman"/>
                        </a:rPr>
                        <a:t>Oviedo</a:t>
                      </a:r>
                    </a:p>
                  </a:txBody>
                  <a:tcPr marL="0" marR="0" marT="0" marB="0" anchor="ctr">
                    <a:lnL w="19050">
                      <a:solidFill>
                        <a:srgbClr val="FFFFFF"/>
                      </a:solidFill>
                      <a:prstDash val="solid"/>
                    </a:lnL>
                    <a:lnB w="12700">
                      <a:solidFill>
                        <a:srgbClr val="FFFFFF"/>
                      </a:solidFill>
                      <a:prstDash val="solid"/>
                    </a:lnB>
                    <a:solidFill>
                      <a:srgbClr val="F1F1F1"/>
                    </a:solidFill>
                  </a:tcPr>
                </a:tc>
              </a:tr>
              <a:tr h="1256198">
                <a:tc>
                  <a:txBody>
                    <a:bodyPr/>
                    <a:lstStyle/>
                    <a:p>
                      <a:pPr marL="63500" algn="ctr">
                        <a:lnSpc>
                          <a:spcPct val="100000"/>
                        </a:lnSpc>
                        <a:spcBef>
                          <a:spcPts val="10"/>
                        </a:spcBef>
                      </a:pPr>
                      <a:r>
                        <a:rPr sz="2000" spc="-5" dirty="0">
                          <a:latin typeface="Times New Roman"/>
                          <a:cs typeface="Times New Roman"/>
                        </a:rPr>
                        <a:t>Cultura, violencia, </a:t>
                      </a:r>
                      <a:r>
                        <a:rPr sz="2000" dirty="0">
                          <a:latin typeface="Times New Roman"/>
                          <a:cs typeface="Times New Roman"/>
                        </a:rPr>
                        <a:t>y</a:t>
                      </a:r>
                      <a:r>
                        <a:rPr sz="2000" spc="5" dirty="0">
                          <a:latin typeface="Times New Roman"/>
                          <a:cs typeface="Times New Roman"/>
                        </a:rPr>
                        <a:t> </a:t>
                      </a:r>
                      <a:r>
                        <a:rPr sz="2000" spc="-5" dirty="0">
                          <a:latin typeface="Times New Roman"/>
                          <a:cs typeface="Times New Roman"/>
                        </a:rPr>
                        <a:t>territorio</a:t>
                      </a:r>
                      <a:endParaRPr sz="2000" dirty="0">
                        <a:latin typeface="Times New Roman"/>
                        <a:cs typeface="Times New Roman"/>
                      </a:endParaRPr>
                    </a:p>
                    <a:p>
                      <a:pPr marL="63500" algn="ctr">
                        <a:lnSpc>
                          <a:spcPct val="100000"/>
                        </a:lnSpc>
                      </a:pPr>
                      <a:r>
                        <a:rPr sz="2000" b="1" dirty="0" smtClean="0">
                          <a:latin typeface="Times New Roman"/>
                          <a:cs typeface="Times New Roman"/>
                        </a:rPr>
                        <a:t>[</a:t>
                      </a:r>
                      <a:r>
                        <a:rPr sz="2000" b="1" dirty="0">
                          <a:latin typeface="Times New Roman"/>
                          <a:cs typeface="Times New Roman"/>
                        </a:rPr>
                        <a:t>Instituto </a:t>
                      </a:r>
                      <a:r>
                        <a:rPr sz="2000" b="1" spc="-5" dirty="0">
                          <a:latin typeface="Times New Roman"/>
                          <a:cs typeface="Times New Roman"/>
                        </a:rPr>
                        <a:t>de </a:t>
                      </a:r>
                      <a:r>
                        <a:rPr sz="2000" b="1" dirty="0">
                          <a:latin typeface="Times New Roman"/>
                          <a:cs typeface="Times New Roman"/>
                        </a:rPr>
                        <a:t>Estudios</a:t>
                      </a:r>
                      <a:r>
                        <a:rPr sz="2000" b="1" spc="-5" dirty="0">
                          <a:latin typeface="Times New Roman"/>
                          <a:cs typeface="Times New Roman"/>
                        </a:rPr>
                        <a:t> Regionales]</a:t>
                      </a:r>
                      <a:endParaRPr sz="2000" dirty="0">
                        <a:latin typeface="Times New Roman"/>
                        <a:cs typeface="Times New Roman"/>
                      </a:endParaRPr>
                    </a:p>
                  </a:txBody>
                  <a:tcPr marL="0" marR="0" marT="1270" marB="0" anchor="ctr">
                    <a:lnR w="12700">
                      <a:solidFill>
                        <a:srgbClr val="FFFFFF"/>
                      </a:solidFill>
                      <a:prstDash val="solid"/>
                    </a:lnR>
                    <a:lnT w="12700">
                      <a:solidFill>
                        <a:srgbClr val="FFFFFF"/>
                      </a:solidFill>
                      <a:prstDash val="solid"/>
                    </a:lnT>
                    <a:solidFill>
                      <a:srgbClr val="F1F1F1"/>
                    </a:solidFill>
                  </a:tcPr>
                </a:tc>
                <a:tc>
                  <a:txBody>
                    <a:bodyPr/>
                    <a:lstStyle/>
                    <a:p>
                      <a:pPr marL="67945" algn="ctr">
                        <a:lnSpc>
                          <a:spcPct val="100000"/>
                        </a:lnSpc>
                      </a:pPr>
                      <a:r>
                        <a:rPr sz="2000" dirty="0" smtClean="0">
                          <a:latin typeface="Times New Roman"/>
                          <a:cs typeface="Times New Roman"/>
                        </a:rPr>
                        <a:t>B</a:t>
                      </a:r>
                      <a:endParaRPr sz="2000" dirty="0">
                        <a:latin typeface="Times New Roman"/>
                        <a:cs typeface="Times New Roman"/>
                      </a:endParaRPr>
                    </a:p>
                  </a:txBody>
                  <a:tcPr marL="0" marR="0" marT="0" marB="0" anchor="ctr">
                    <a:lnL w="12700">
                      <a:solidFill>
                        <a:srgbClr val="FFFFFF"/>
                      </a:solidFill>
                      <a:prstDash val="solid"/>
                    </a:lnL>
                    <a:lnR w="19050">
                      <a:solidFill>
                        <a:srgbClr val="FFFFFF"/>
                      </a:solidFill>
                      <a:prstDash val="solid"/>
                    </a:lnR>
                    <a:lnT w="12700">
                      <a:solidFill>
                        <a:srgbClr val="FFFFFF"/>
                      </a:solidFill>
                      <a:prstDash val="solid"/>
                    </a:lnT>
                    <a:solidFill>
                      <a:srgbClr val="F1F1F1"/>
                    </a:solidFill>
                  </a:tcPr>
                </a:tc>
                <a:tc>
                  <a:txBody>
                    <a:bodyPr/>
                    <a:lstStyle/>
                    <a:p>
                      <a:pPr marL="67310" algn="ctr">
                        <a:lnSpc>
                          <a:spcPct val="100000"/>
                        </a:lnSpc>
                      </a:pPr>
                      <a:r>
                        <a:rPr sz="2000" spc="-5" dirty="0" err="1" smtClean="0">
                          <a:latin typeface="Times New Roman"/>
                          <a:cs typeface="Times New Roman"/>
                        </a:rPr>
                        <a:t>Liliana</a:t>
                      </a:r>
                      <a:r>
                        <a:rPr sz="2000" spc="-5" dirty="0" smtClean="0">
                          <a:latin typeface="Times New Roman"/>
                          <a:cs typeface="Times New Roman"/>
                        </a:rPr>
                        <a:t> </a:t>
                      </a:r>
                      <a:r>
                        <a:rPr sz="2000" dirty="0">
                          <a:latin typeface="Times New Roman"/>
                          <a:cs typeface="Times New Roman"/>
                        </a:rPr>
                        <a:t>Cecilia </a:t>
                      </a:r>
                      <a:r>
                        <a:rPr sz="2000" spc="-5" dirty="0">
                          <a:latin typeface="Times New Roman"/>
                          <a:cs typeface="Times New Roman"/>
                        </a:rPr>
                        <a:t>Molina</a:t>
                      </a:r>
                      <a:r>
                        <a:rPr sz="2000" spc="-20" dirty="0">
                          <a:latin typeface="Times New Roman"/>
                          <a:cs typeface="Times New Roman"/>
                        </a:rPr>
                        <a:t> </a:t>
                      </a:r>
                      <a:r>
                        <a:rPr sz="2000" dirty="0">
                          <a:latin typeface="Times New Roman"/>
                          <a:cs typeface="Times New Roman"/>
                        </a:rPr>
                        <a:t>González</a:t>
                      </a:r>
                    </a:p>
                  </a:txBody>
                  <a:tcPr marL="0" marR="0" marT="5715" marB="0" anchor="ctr">
                    <a:lnL w="19050">
                      <a:solidFill>
                        <a:srgbClr val="FFFFFF"/>
                      </a:solidFill>
                      <a:prstDash val="solid"/>
                    </a:lnL>
                    <a:lnT w="12700">
                      <a:solidFill>
                        <a:srgbClr val="FFFFFF"/>
                      </a:solidFill>
                      <a:prstDash val="solid"/>
                    </a:lnT>
                    <a:solidFill>
                      <a:srgbClr val="F1F1F1"/>
                    </a:solidFill>
                  </a:tcPr>
                </a:tc>
              </a:tr>
            </a:tbl>
          </a:graphicData>
        </a:graphic>
      </p:graphicFrame>
      <p:sp>
        <p:nvSpPr>
          <p:cNvPr id="3" name="object 3"/>
          <p:cNvSpPr txBox="1"/>
          <p:nvPr/>
        </p:nvSpPr>
        <p:spPr>
          <a:xfrm>
            <a:off x="990600" y="1447800"/>
            <a:ext cx="7823834" cy="987835"/>
          </a:xfrm>
          <a:prstGeom prst="rect">
            <a:avLst/>
          </a:prstGeom>
        </p:spPr>
        <p:txBody>
          <a:bodyPr vert="horz" wrap="square" lIns="0" tIns="12700" rIns="0" bIns="0" rtlCol="0">
            <a:spAutoFit/>
          </a:bodyPr>
          <a:lstStyle/>
          <a:p>
            <a:pPr marL="12700" marR="5080">
              <a:lnSpc>
                <a:spcPct val="143600"/>
              </a:lnSpc>
              <a:spcBef>
                <a:spcPts val="100"/>
              </a:spcBef>
              <a:tabLst>
                <a:tab pos="454025" algn="l"/>
              </a:tabLst>
            </a:pPr>
            <a:r>
              <a:rPr sz="2200" spc="-5" dirty="0" smtClean="0">
                <a:latin typeface="Times New Roman"/>
                <a:cs typeface="Times New Roman"/>
              </a:rPr>
              <a:t>c.</a:t>
            </a:r>
            <a:r>
              <a:rPr lang="es-CO" sz="2200" spc="-5" dirty="0" smtClean="0">
                <a:latin typeface="Times New Roman"/>
                <a:cs typeface="Times New Roman"/>
              </a:rPr>
              <a:t> </a:t>
            </a:r>
            <a:r>
              <a:rPr lang="es-ES" sz="2200" spc="-5" dirty="0" smtClean="0">
                <a:latin typeface="Times New Roman"/>
                <a:cs typeface="Times New Roman"/>
              </a:rPr>
              <a:t>Participación </a:t>
            </a:r>
            <a:r>
              <a:rPr lang="es-ES" sz="2200" spc="-5" dirty="0">
                <a:latin typeface="Times New Roman"/>
                <a:cs typeface="Times New Roman"/>
              </a:rPr>
              <a:t>de investigadores  del </a:t>
            </a:r>
            <a:r>
              <a:rPr lang="es-ES" sz="2200" spc="-5" dirty="0" smtClean="0">
                <a:latin typeface="Times New Roman"/>
                <a:cs typeface="Times New Roman"/>
              </a:rPr>
              <a:t>Instituto en g</a:t>
            </a:r>
            <a:r>
              <a:rPr sz="2200" spc="-5" dirty="0" err="1" smtClean="0">
                <a:latin typeface="Times New Roman"/>
                <a:cs typeface="Times New Roman"/>
              </a:rPr>
              <a:t>rupos</a:t>
            </a:r>
            <a:r>
              <a:rPr sz="2200" spc="-5" dirty="0" smtClean="0">
                <a:latin typeface="Times New Roman"/>
                <a:cs typeface="Times New Roman"/>
              </a:rPr>
              <a:t> </a:t>
            </a:r>
            <a:r>
              <a:rPr sz="2200" spc="-5" dirty="0">
                <a:latin typeface="Times New Roman"/>
                <a:cs typeface="Times New Roman"/>
              </a:rPr>
              <a:t>de </a:t>
            </a:r>
            <a:r>
              <a:rPr sz="2200" spc="-5" dirty="0" err="1">
                <a:latin typeface="Times New Roman"/>
                <a:cs typeface="Times New Roman"/>
              </a:rPr>
              <a:t>otras</a:t>
            </a:r>
            <a:r>
              <a:rPr sz="2200" spc="-5" dirty="0">
                <a:latin typeface="Times New Roman"/>
                <a:cs typeface="Times New Roman"/>
              </a:rPr>
              <a:t> </a:t>
            </a:r>
            <a:r>
              <a:rPr sz="2200" spc="-5" dirty="0" err="1" smtClean="0">
                <a:latin typeface="Times New Roman"/>
                <a:cs typeface="Times New Roman"/>
              </a:rPr>
              <a:t>dependencias</a:t>
            </a:r>
            <a:r>
              <a:rPr lang="es-CO" sz="2200" spc="-5" dirty="0" smtClean="0">
                <a:latin typeface="Times New Roman"/>
                <a:cs typeface="Times New Roman"/>
              </a:rPr>
              <a:t> de la Universidad</a:t>
            </a:r>
            <a:r>
              <a:rPr sz="2200" spc="-5" dirty="0" smtClean="0">
                <a:latin typeface="Times New Roman"/>
                <a:cs typeface="Times New Roman"/>
              </a:rPr>
              <a:t>.</a:t>
            </a:r>
            <a:endParaRPr sz="2200" dirty="0">
              <a:latin typeface="Times New Roman"/>
              <a:cs typeface="Times New Roman"/>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86460" y="1311910"/>
            <a:ext cx="8277859" cy="360680"/>
          </a:xfrm>
          <a:prstGeom prst="rect">
            <a:avLst/>
          </a:prstGeom>
        </p:spPr>
        <p:txBody>
          <a:bodyPr vert="horz" wrap="square" lIns="0" tIns="12065" rIns="0" bIns="0" rtlCol="0">
            <a:spAutoFit/>
          </a:bodyPr>
          <a:lstStyle/>
          <a:p>
            <a:pPr marL="12700">
              <a:lnSpc>
                <a:spcPct val="100000"/>
              </a:lnSpc>
              <a:spcBef>
                <a:spcPts val="95"/>
              </a:spcBef>
            </a:pPr>
            <a:r>
              <a:rPr sz="2200" spc="-5" dirty="0">
                <a:solidFill>
                  <a:srgbClr val="000000"/>
                </a:solidFill>
              </a:rPr>
              <a:t>Otros</a:t>
            </a:r>
            <a:r>
              <a:rPr sz="2200" spc="-125" dirty="0">
                <a:solidFill>
                  <a:srgbClr val="000000"/>
                </a:solidFill>
              </a:rPr>
              <a:t> </a:t>
            </a:r>
            <a:r>
              <a:rPr sz="2200" spc="-5" dirty="0">
                <a:solidFill>
                  <a:srgbClr val="000000"/>
                </a:solidFill>
              </a:rPr>
              <a:t>grupos</a:t>
            </a:r>
            <a:r>
              <a:rPr sz="2200" spc="-105" dirty="0">
                <a:solidFill>
                  <a:srgbClr val="000000"/>
                </a:solidFill>
              </a:rPr>
              <a:t> </a:t>
            </a:r>
            <a:r>
              <a:rPr sz="2200" spc="-5" dirty="0">
                <a:solidFill>
                  <a:srgbClr val="000000"/>
                </a:solidFill>
              </a:rPr>
              <a:t>inscritos</a:t>
            </a:r>
            <a:r>
              <a:rPr sz="2200" spc="-110" dirty="0">
                <a:solidFill>
                  <a:srgbClr val="000000"/>
                </a:solidFill>
              </a:rPr>
              <a:t> </a:t>
            </a:r>
            <a:r>
              <a:rPr sz="2200" spc="-5" dirty="0">
                <a:solidFill>
                  <a:srgbClr val="000000"/>
                </a:solidFill>
              </a:rPr>
              <a:t>en</a:t>
            </a:r>
            <a:r>
              <a:rPr sz="2200" spc="-125" dirty="0">
                <a:solidFill>
                  <a:srgbClr val="000000"/>
                </a:solidFill>
              </a:rPr>
              <a:t> </a:t>
            </a:r>
            <a:r>
              <a:rPr sz="2200" dirty="0">
                <a:solidFill>
                  <a:srgbClr val="000000"/>
                </a:solidFill>
              </a:rPr>
              <a:t>la</a:t>
            </a:r>
            <a:r>
              <a:rPr sz="2200" spc="-114" dirty="0">
                <a:solidFill>
                  <a:srgbClr val="000000"/>
                </a:solidFill>
              </a:rPr>
              <a:t> </a:t>
            </a:r>
            <a:r>
              <a:rPr sz="2200" spc="-5" dirty="0">
                <a:solidFill>
                  <a:srgbClr val="000000"/>
                </a:solidFill>
              </a:rPr>
              <a:t>Vicerrectoría</a:t>
            </a:r>
            <a:r>
              <a:rPr sz="2200" spc="-114" dirty="0">
                <a:solidFill>
                  <a:srgbClr val="000000"/>
                </a:solidFill>
              </a:rPr>
              <a:t> </a:t>
            </a:r>
            <a:r>
              <a:rPr sz="2200" spc="-5" dirty="0">
                <a:solidFill>
                  <a:srgbClr val="000000"/>
                </a:solidFill>
              </a:rPr>
              <a:t>de</a:t>
            </a:r>
            <a:r>
              <a:rPr sz="2200" spc="-130" dirty="0">
                <a:solidFill>
                  <a:srgbClr val="000000"/>
                </a:solidFill>
              </a:rPr>
              <a:t> </a:t>
            </a:r>
            <a:r>
              <a:rPr sz="2200" spc="-5" dirty="0">
                <a:solidFill>
                  <a:srgbClr val="000000"/>
                </a:solidFill>
              </a:rPr>
              <a:t>Investigación</a:t>
            </a:r>
            <a:r>
              <a:rPr sz="2200" spc="-120" dirty="0">
                <a:solidFill>
                  <a:srgbClr val="000000"/>
                </a:solidFill>
              </a:rPr>
              <a:t> </a:t>
            </a:r>
            <a:r>
              <a:rPr sz="2200" spc="-5" dirty="0">
                <a:solidFill>
                  <a:srgbClr val="000000"/>
                </a:solidFill>
              </a:rPr>
              <a:t>de</a:t>
            </a:r>
            <a:r>
              <a:rPr sz="2200" spc="-125" dirty="0">
                <a:solidFill>
                  <a:srgbClr val="000000"/>
                </a:solidFill>
              </a:rPr>
              <a:t> </a:t>
            </a:r>
            <a:r>
              <a:rPr sz="2200" spc="-5" dirty="0">
                <a:solidFill>
                  <a:srgbClr val="000000"/>
                </a:solidFill>
              </a:rPr>
              <a:t>la</a:t>
            </a:r>
            <a:r>
              <a:rPr sz="2200" spc="-120" dirty="0">
                <a:solidFill>
                  <a:srgbClr val="000000"/>
                </a:solidFill>
              </a:rPr>
              <a:t> </a:t>
            </a:r>
            <a:r>
              <a:rPr sz="2200" spc="-5" dirty="0">
                <a:solidFill>
                  <a:srgbClr val="000000"/>
                </a:solidFill>
              </a:rPr>
              <a:t>UdeA.</a:t>
            </a:r>
            <a:endParaRPr sz="2200"/>
          </a:p>
        </p:txBody>
      </p:sp>
      <p:graphicFrame>
        <p:nvGraphicFramePr>
          <p:cNvPr id="3" name="object 3"/>
          <p:cNvGraphicFramePr>
            <a:graphicFrameLocks noGrp="1"/>
          </p:cNvGraphicFramePr>
          <p:nvPr>
            <p:extLst>
              <p:ext uri="{D42A27DB-BD31-4B8C-83A1-F6EECF244321}">
                <p14:modId xmlns:p14="http://schemas.microsoft.com/office/powerpoint/2010/main" val="239824323"/>
              </p:ext>
            </p:extLst>
          </p:nvPr>
        </p:nvGraphicFramePr>
        <p:xfrm>
          <a:off x="911352" y="2304542"/>
          <a:ext cx="8613648" cy="3410458"/>
        </p:xfrm>
        <a:graphic>
          <a:graphicData uri="http://schemas.openxmlformats.org/drawingml/2006/table">
            <a:tbl>
              <a:tblPr firstRow="1" bandRow="1">
                <a:tableStyleId>{2D5ABB26-0587-4C30-8999-92F81FD0307C}</a:tableStyleId>
              </a:tblPr>
              <a:tblGrid>
                <a:gridCol w="3753372"/>
                <a:gridCol w="4860276"/>
              </a:tblGrid>
              <a:tr h="661385">
                <a:tc>
                  <a:txBody>
                    <a:bodyPr/>
                    <a:lstStyle/>
                    <a:p>
                      <a:pPr marL="63500" algn="ctr">
                        <a:lnSpc>
                          <a:spcPct val="100000"/>
                        </a:lnSpc>
                      </a:pPr>
                      <a:r>
                        <a:rPr sz="2000" b="1" spc="-10" dirty="0">
                          <a:latin typeface="Times New Roman"/>
                          <a:cs typeface="Times New Roman"/>
                        </a:rPr>
                        <a:t>Nombre</a:t>
                      </a:r>
                      <a:endParaRPr sz="2000" dirty="0">
                        <a:latin typeface="Times New Roman"/>
                        <a:cs typeface="Times New Roman"/>
                      </a:endParaRPr>
                    </a:p>
                  </a:txBody>
                  <a:tcPr marL="0" marR="0" marT="0" marB="0" anchor="ctr">
                    <a:lnR w="12700">
                      <a:solidFill>
                        <a:srgbClr val="FFFFFF"/>
                      </a:solidFill>
                      <a:prstDash val="solid"/>
                    </a:lnR>
                    <a:lnB w="38100">
                      <a:solidFill>
                        <a:srgbClr val="FFFFFF"/>
                      </a:solidFill>
                      <a:prstDash val="solid"/>
                    </a:lnB>
                    <a:solidFill>
                      <a:srgbClr val="A8D08D"/>
                    </a:solidFill>
                  </a:tcPr>
                </a:tc>
                <a:tc>
                  <a:txBody>
                    <a:bodyPr/>
                    <a:lstStyle/>
                    <a:p>
                      <a:pPr marL="67945" algn="ctr">
                        <a:lnSpc>
                          <a:spcPct val="100000"/>
                        </a:lnSpc>
                      </a:pPr>
                      <a:r>
                        <a:rPr sz="2000" b="1" spc="-5" dirty="0">
                          <a:latin typeface="Times New Roman"/>
                          <a:cs typeface="Times New Roman"/>
                        </a:rPr>
                        <a:t>Coordinador</a:t>
                      </a:r>
                      <a:endParaRPr sz="2000" dirty="0">
                        <a:latin typeface="Times New Roman"/>
                        <a:cs typeface="Times New Roman"/>
                      </a:endParaRPr>
                    </a:p>
                  </a:txBody>
                  <a:tcPr marL="0" marR="0" marT="0" marB="0" anchor="ctr">
                    <a:lnL w="12700">
                      <a:solidFill>
                        <a:srgbClr val="FFFFFF"/>
                      </a:solidFill>
                      <a:prstDash val="solid"/>
                    </a:lnL>
                    <a:lnB w="38100">
                      <a:solidFill>
                        <a:srgbClr val="FFFFFF"/>
                      </a:solidFill>
                      <a:prstDash val="solid"/>
                    </a:lnB>
                    <a:solidFill>
                      <a:srgbClr val="A8D08D"/>
                    </a:solidFill>
                  </a:tcPr>
                </a:tc>
              </a:tr>
              <a:tr h="1697957">
                <a:tc>
                  <a:txBody>
                    <a:bodyPr/>
                    <a:lstStyle/>
                    <a:p>
                      <a:pPr marL="63500" algn="ctr">
                        <a:lnSpc>
                          <a:spcPct val="100000"/>
                        </a:lnSpc>
                      </a:pPr>
                      <a:r>
                        <a:rPr sz="2000" dirty="0" smtClean="0">
                          <a:latin typeface="Times New Roman"/>
                          <a:cs typeface="Times New Roman"/>
                        </a:rPr>
                        <a:t>Ética</a:t>
                      </a:r>
                      <a:endParaRPr sz="2000" dirty="0">
                        <a:latin typeface="Times New Roman"/>
                        <a:cs typeface="Times New Roman"/>
                      </a:endParaRPr>
                    </a:p>
                  </a:txBody>
                  <a:tcPr marL="0" marR="0" marT="0" marB="0" anchor="ctr">
                    <a:lnR w="12700">
                      <a:solidFill>
                        <a:srgbClr val="FFFFFF"/>
                      </a:solidFill>
                      <a:prstDash val="solid"/>
                    </a:lnR>
                    <a:lnT w="38100">
                      <a:solidFill>
                        <a:srgbClr val="FFFFFF"/>
                      </a:solidFill>
                      <a:prstDash val="solid"/>
                    </a:lnT>
                    <a:lnB w="38100">
                      <a:solidFill>
                        <a:srgbClr val="FFFFFF"/>
                      </a:solidFill>
                      <a:prstDash val="solid"/>
                    </a:lnB>
                    <a:solidFill>
                      <a:srgbClr val="F1F1F1"/>
                    </a:solidFill>
                  </a:tcPr>
                </a:tc>
                <a:tc>
                  <a:txBody>
                    <a:bodyPr/>
                    <a:lstStyle/>
                    <a:p>
                      <a:pPr marL="67945" algn="ctr">
                        <a:lnSpc>
                          <a:spcPct val="100000"/>
                        </a:lnSpc>
                        <a:spcBef>
                          <a:spcPts val="110"/>
                        </a:spcBef>
                      </a:pPr>
                      <a:r>
                        <a:rPr sz="2000" spc="-5" dirty="0">
                          <a:latin typeface="Times New Roman"/>
                          <a:cs typeface="Times New Roman"/>
                        </a:rPr>
                        <a:t>Paula </a:t>
                      </a:r>
                      <a:r>
                        <a:rPr sz="2000" dirty="0">
                          <a:latin typeface="Times New Roman"/>
                          <a:cs typeface="Times New Roman"/>
                        </a:rPr>
                        <a:t>Cristina </a:t>
                      </a:r>
                      <a:r>
                        <a:rPr sz="2000" spc="-5" dirty="0">
                          <a:latin typeface="Times New Roman"/>
                          <a:cs typeface="Times New Roman"/>
                        </a:rPr>
                        <a:t>Mira</a:t>
                      </a:r>
                      <a:endParaRPr sz="2000" dirty="0">
                        <a:latin typeface="Times New Roman"/>
                        <a:cs typeface="Times New Roman"/>
                      </a:endParaRPr>
                    </a:p>
                    <a:p>
                      <a:pPr algn="ctr">
                        <a:lnSpc>
                          <a:spcPct val="100000"/>
                        </a:lnSpc>
                      </a:pPr>
                      <a:endParaRPr sz="2000" dirty="0">
                        <a:latin typeface="Times New Roman"/>
                        <a:cs typeface="Times New Roman"/>
                      </a:endParaRPr>
                    </a:p>
                    <a:p>
                      <a:pPr marL="67945" algn="ctr">
                        <a:lnSpc>
                          <a:spcPct val="100000"/>
                        </a:lnSpc>
                      </a:pPr>
                      <a:r>
                        <a:rPr sz="2000" spc="-5" dirty="0">
                          <a:latin typeface="Times New Roman"/>
                          <a:cs typeface="Times New Roman"/>
                        </a:rPr>
                        <a:t>Sergio </a:t>
                      </a:r>
                      <a:r>
                        <a:rPr sz="2000" dirty="0">
                          <a:latin typeface="Times New Roman"/>
                          <a:cs typeface="Times New Roman"/>
                        </a:rPr>
                        <a:t>Muñoz</a:t>
                      </a:r>
                      <a:r>
                        <a:rPr sz="2000" spc="5" dirty="0">
                          <a:latin typeface="Times New Roman"/>
                          <a:cs typeface="Times New Roman"/>
                        </a:rPr>
                        <a:t> </a:t>
                      </a:r>
                      <a:r>
                        <a:rPr sz="2000" spc="-5" dirty="0">
                          <a:latin typeface="Times New Roman"/>
                          <a:cs typeface="Times New Roman"/>
                        </a:rPr>
                        <a:t>Fonnegra</a:t>
                      </a:r>
                      <a:endParaRPr sz="2000" dirty="0">
                        <a:latin typeface="Times New Roman"/>
                        <a:cs typeface="Times New Roman"/>
                      </a:endParaRPr>
                    </a:p>
                  </a:txBody>
                  <a:tcPr marL="0" marR="0" marT="13970" marB="0" anchor="ctr">
                    <a:lnL w="12700">
                      <a:solidFill>
                        <a:srgbClr val="FFFFFF"/>
                      </a:solidFill>
                      <a:prstDash val="solid"/>
                    </a:lnL>
                    <a:lnT w="38100">
                      <a:solidFill>
                        <a:srgbClr val="FFFFFF"/>
                      </a:solidFill>
                      <a:prstDash val="solid"/>
                    </a:lnT>
                    <a:lnB w="38100">
                      <a:solidFill>
                        <a:srgbClr val="FFFFFF"/>
                      </a:solidFill>
                      <a:prstDash val="solid"/>
                    </a:lnB>
                    <a:solidFill>
                      <a:srgbClr val="F1F1F1"/>
                    </a:solidFill>
                  </a:tcPr>
                </a:tc>
              </a:tr>
              <a:tr h="1051116">
                <a:tc>
                  <a:txBody>
                    <a:bodyPr/>
                    <a:lstStyle/>
                    <a:p>
                      <a:pPr marL="63500" algn="ctr">
                        <a:lnSpc>
                          <a:spcPct val="100000"/>
                        </a:lnSpc>
                        <a:spcBef>
                          <a:spcPts val="110"/>
                        </a:spcBef>
                      </a:pPr>
                      <a:r>
                        <a:rPr sz="2000" spc="-5" dirty="0">
                          <a:latin typeface="Times New Roman"/>
                          <a:cs typeface="Times New Roman"/>
                        </a:rPr>
                        <a:t>Investigaciones Filosóficas </a:t>
                      </a:r>
                      <a:r>
                        <a:rPr sz="2000" dirty="0">
                          <a:latin typeface="Times New Roman"/>
                          <a:cs typeface="Times New Roman"/>
                        </a:rPr>
                        <a:t>y Sociales </a:t>
                      </a:r>
                      <a:r>
                        <a:rPr sz="2000" spc="-5" dirty="0">
                          <a:latin typeface="Times New Roman"/>
                          <a:cs typeface="Times New Roman"/>
                        </a:rPr>
                        <a:t>sobre el </a:t>
                      </a:r>
                      <a:r>
                        <a:rPr sz="2000" dirty="0">
                          <a:latin typeface="Times New Roman"/>
                          <a:cs typeface="Times New Roman"/>
                        </a:rPr>
                        <a:t>cuerpo</a:t>
                      </a:r>
                      <a:r>
                        <a:rPr sz="2000" spc="290" dirty="0">
                          <a:latin typeface="Times New Roman"/>
                          <a:cs typeface="Times New Roman"/>
                        </a:rPr>
                        <a:t> </a:t>
                      </a:r>
                      <a:r>
                        <a:rPr sz="2000" dirty="0">
                          <a:latin typeface="Times New Roman"/>
                          <a:cs typeface="Times New Roman"/>
                        </a:rPr>
                        <a:t>–</a:t>
                      </a:r>
                    </a:p>
                    <a:p>
                      <a:pPr marL="63500" algn="ctr">
                        <a:lnSpc>
                          <a:spcPct val="100000"/>
                        </a:lnSpc>
                        <a:spcBef>
                          <a:spcPts val="630"/>
                        </a:spcBef>
                      </a:pPr>
                      <a:r>
                        <a:rPr sz="2000" spc="-10" dirty="0">
                          <a:latin typeface="Times New Roman"/>
                          <a:cs typeface="Times New Roman"/>
                        </a:rPr>
                        <a:t>Ifsc</a:t>
                      </a:r>
                      <a:endParaRPr sz="2000" dirty="0">
                        <a:latin typeface="Times New Roman"/>
                        <a:cs typeface="Times New Roman"/>
                      </a:endParaRPr>
                    </a:p>
                  </a:txBody>
                  <a:tcPr marL="0" marR="0" marT="13970" marB="0" anchor="ctr">
                    <a:lnR w="12700">
                      <a:solidFill>
                        <a:srgbClr val="FFFFFF"/>
                      </a:solidFill>
                      <a:prstDash val="solid"/>
                    </a:lnR>
                    <a:lnT w="38100">
                      <a:solidFill>
                        <a:srgbClr val="FFFFFF"/>
                      </a:solidFill>
                      <a:prstDash val="solid"/>
                    </a:lnT>
                    <a:solidFill>
                      <a:srgbClr val="F1F1F1"/>
                    </a:solidFill>
                  </a:tcPr>
                </a:tc>
                <a:tc>
                  <a:txBody>
                    <a:bodyPr/>
                    <a:lstStyle/>
                    <a:p>
                      <a:pPr marL="67945" algn="ctr">
                        <a:lnSpc>
                          <a:spcPct val="100000"/>
                        </a:lnSpc>
                        <a:spcBef>
                          <a:spcPts val="1145"/>
                        </a:spcBef>
                      </a:pPr>
                      <a:r>
                        <a:rPr sz="2000" spc="-5" dirty="0">
                          <a:latin typeface="Times New Roman"/>
                          <a:cs typeface="Times New Roman"/>
                        </a:rPr>
                        <a:t>Andrés</a:t>
                      </a:r>
                      <a:r>
                        <a:rPr sz="2000" spc="-10" dirty="0">
                          <a:latin typeface="Times New Roman"/>
                          <a:cs typeface="Times New Roman"/>
                        </a:rPr>
                        <a:t> </a:t>
                      </a:r>
                      <a:r>
                        <a:rPr sz="2000" spc="-5" dirty="0" err="1" smtClean="0">
                          <a:latin typeface="Times New Roman"/>
                          <a:cs typeface="Times New Roman"/>
                        </a:rPr>
                        <a:t>Saldarriaga</a:t>
                      </a:r>
                      <a:r>
                        <a:rPr lang="es-CO" sz="2000" spc="-5" dirty="0" smtClean="0">
                          <a:latin typeface="Times New Roman"/>
                          <a:cs typeface="Times New Roman"/>
                        </a:rPr>
                        <a:t> M.</a:t>
                      </a:r>
                      <a:endParaRPr sz="2000" dirty="0">
                        <a:latin typeface="Times New Roman"/>
                        <a:cs typeface="Times New Roman"/>
                      </a:endParaRPr>
                    </a:p>
                  </a:txBody>
                  <a:tcPr marL="0" marR="0" marT="145415" marB="0" anchor="ctr">
                    <a:lnL w="12700">
                      <a:solidFill>
                        <a:srgbClr val="FFFFFF"/>
                      </a:solidFill>
                      <a:prstDash val="solid"/>
                    </a:lnL>
                    <a:lnT w="38100">
                      <a:solidFill>
                        <a:srgbClr val="FFFFFF"/>
                      </a:solidFill>
                      <a:prstDash val="solid"/>
                    </a:lnT>
                    <a:solidFill>
                      <a:srgbClr val="F1F1F1"/>
                    </a:solidFill>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43913" y="1313434"/>
            <a:ext cx="5664200" cy="360680"/>
          </a:xfrm>
          <a:prstGeom prst="rect">
            <a:avLst/>
          </a:prstGeom>
        </p:spPr>
        <p:txBody>
          <a:bodyPr vert="horz" wrap="square" lIns="0" tIns="12065" rIns="0" bIns="0" rtlCol="0">
            <a:spAutoFit/>
          </a:bodyPr>
          <a:lstStyle/>
          <a:p>
            <a:pPr marL="12700">
              <a:lnSpc>
                <a:spcPct val="100000"/>
              </a:lnSpc>
              <a:spcBef>
                <a:spcPts val="95"/>
              </a:spcBef>
              <a:tabLst>
                <a:tab pos="454025" algn="l"/>
              </a:tabLst>
            </a:pPr>
            <a:r>
              <a:rPr sz="2200" dirty="0">
                <a:solidFill>
                  <a:srgbClr val="000000"/>
                </a:solidFill>
              </a:rPr>
              <a:t>1.	</a:t>
            </a:r>
            <a:r>
              <a:rPr sz="2200" spc="-5" dirty="0">
                <a:solidFill>
                  <a:srgbClr val="000000"/>
                </a:solidFill>
              </a:rPr>
              <a:t>Investigadores reconocidos por</a:t>
            </a:r>
            <a:r>
              <a:rPr sz="2200" spc="50" dirty="0">
                <a:solidFill>
                  <a:srgbClr val="000000"/>
                </a:solidFill>
              </a:rPr>
              <a:t> </a:t>
            </a:r>
            <a:r>
              <a:rPr sz="2200" spc="-5" dirty="0">
                <a:solidFill>
                  <a:srgbClr val="000000"/>
                </a:solidFill>
              </a:rPr>
              <a:t>Colciencias.</a:t>
            </a:r>
            <a:endParaRPr sz="2200"/>
          </a:p>
        </p:txBody>
      </p:sp>
      <p:sp>
        <p:nvSpPr>
          <p:cNvPr id="3" name="object 3"/>
          <p:cNvSpPr txBox="1"/>
          <p:nvPr/>
        </p:nvSpPr>
        <p:spPr>
          <a:xfrm>
            <a:off x="838200" y="1689354"/>
            <a:ext cx="8285480" cy="936154"/>
          </a:xfrm>
          <a:prstGeom prst="rect">
            <a:avLst/>
          </a:prstGeom>
        </p:spPr>
        <p:txBody>
          <a:bodyPr vert="horz" wrap="square" lIns="0" tIns="12700" rIns="0" bIns="0" rtlCol="0">
            <a:spAutoFit/>
          </a:bodyPr>
          <a:lstStyle/>
          <a:p>
            <a:pPr marL="12700" marR="5080">
              <a:spcBef>
                <a:spcPts val="100"/>
              </a:spcBef>
            </a:pPr>
            <a:r>
              <a:rPr sz="2000" spc="-5" dirty="0">
                <a:latin typeface="Times New Roman"/>
                <a:cs typeface="Times New Roman"/>
              </a:rPr>
              <a:t>De acuerdo con </a:t>
            </a:r>
            <a:r>
              <a:rPr sz="2000" dirty="0">
                <a:latin typeface="Times New Roman"/>
                <a:cs typeface="Times New Roman"/>
              </a:rPr>
              <a:t>la </a:t>
            </a:r>
            <a:r>
              <a:rPr sz="2000" spc="-5" dirty="0">
                <a:latin typeface="Times New Roman"/>
                <a:cs typeface="Times New Roman"/>
              </a:rPr>
              <a:t>Convocatoria </a:t>
            </a:r>
            <a:r>
              <a:rPr sz="2000" dirty="0">
                <a:latin typeface="Times New Roman"/>
                <a:cs typeface="Times New Roman"/>
              </a:rPr>
              <a:t>de </a:t>
            </a:r>
            <a:r>
              <a:rPr sz="2000" spc="-5" dirty="0">
                <a:latin typeface="Times New Roman"/>
                <a:cs typeface="Times New Roman"/>
              </a:rPr>
              <a:t>Reconocimiento </a:t>
            </a:r>
            <a:r>
              <a:rPr sz="2000" dirty="0">
                <a:latin typeface="Times New Roman"/>
                <a:cs typeface="Times New Roman"/>
              </a:rPr>
              <a:t>de </a:t>
            </a:r>
            <a:r>
              <a:rPr sz="2000" spc="-5" dirty="0">
                <a:latin typeface="Times New Roman"/>
                <a:cs typeface="Times New Roman"/>
              </a:rPr>
              <a:t>Investigadores </a:t>
            </a:r>
            <a:r>
              <a:rPr sz="2000" dirty="0">
                <a:latin typeface="Times New Roman"/>
                <a:cs typeface="Times New Roman"/>
              </a:rPr>
              <a:t>de </a:t>
            </a:r>
            <a:r>
              <a:rPr sz="2000" spc="-5" dirty="0">
                <a:latin typeface="Times New Roman"/>
                <a:cs typeface="Times New Roman"/>
              </a:rPr>
              <a:t>Colciencias </a:t>
            </a:r>
            <a:r>
              <a:rPr sz="2000" spc="5" dirty="0">
                <a:latin typeface="Times New Roman"/>
                <a:cs typeface="Times New Roman"/>
              </a:rPr>
              <a:t>(833- </a:t>
            </a:r>
            <a:r>
              <a:rPr sz="2000" dirty="0">
                <a:latin typeface="Times New Roman"/>
                <a:cs typeface="Times New Roman"/>
              </a:rPr>
              <a:t>de 2019) la </a:t>
            </a:r>
            <a:r>
              <a:rPr sz="2000" spc="-5" dirty="0">
                <a:latin typeface="Times New Roman"/>
                <a:cs typeface="Times New Roman"/>
              </a:rPr>
              <a:t>siguiente es </a:t>
            </a:r>
            <a:r>
              <a:rPr sz="2000" dirty="0">
                <a:latin typeface="Times New Roman"/>
                <a:cs typeface="Times New Roman"/>
              </a:rPr>
              <a:t>la lista de  </a:t>
            </a:r>
            <a:r>
              <a:rPr sz="2000" spc="-5" dirty="0">
                <a:latin typeface="Times New Roman"/>
                <a:cs typeface="Times New Roman"/>
              </a:rPr>
              <a:t>investigadores del Instituto </a:t>
            </a:r>
            <a:r>
              <a:rPr sz="2000" dirty="0">
                <a:latin typeface="Times New Roman"/>
                <a:cs typeface="Times New Roman"/>
              </a:rPr>
              <a:t>de </a:t>
            </a:r>
            <a:r>
              <a:rPr sz="2000" spc="-5" dirty="0">
                <a:latin typeface="Times New Roman"/>
                <a:cs typeface="Times New Roman"/>
              </a:rPr>
              <a:t>Filosofía, </a:t>
            </a:r>
            <a:r>
              <a:rPr sz="2000" dirty="0">
                <a:latin typeface="Times New Roman"/>
                <a:cs typeface="Times New Roman"/>
              </a:rPr>
              <a:t>clasificados por</a:t>
            </a:r>
            <a:r>
              <a:rPr sz="2000" spc="25" dirty="0">
                <a:latin typeface="Times New Roman"/>
                <a:cs typeface="Times New Roman"/>
              </a:rPr>
              <a:t> </a:t>
            </a:r>
            <a:r>
              <a:rPr sz="2000" spc="-5" dirty="0">
                <a:latin typeface="Times New Roman"/>
                <a:cs typeface="Times New Roman"/>
              </a:rPr>
              <a:t>categoría:</a:t>
            </a:r>
            <a:endParaRPr sz="2000" dirty="0">
              <a:latin typeface="Times New Roman"/>
              <a:cs typeface="Times New Roman"/>
            </a:endParaRPr>
          </a:p>
        </p:txBody>
      </p:sp>
      <p:graphicFrame>
        <p:nvGraphicFramePr>
          <p:cNvPr id="4" name="object 4"/>
          <p:cNvGraphicFramePr>
            <a:graphicFrameLocks noGrp="1"/>
          </p:cNvGraphicFramePr>
          <p:nvPr>
            <p:extLst>
              <p:ext uri="{D42A27DB-BD31-4B8C-83A1-F6EECF244321}">
                <p14:modId xmlns:p14="http://schemas.microsoft.com/office/powerpoint/2010/main" val="939780017"/>
              </p:ext>
            </p:extLst>
          </p:nvPr>
        </p:nvGraphicFramePr>
        <p:xfrm>
          <a:off x="533400" y="2971800"/>
          <a:ext cx="9067801" cy="4429633"/>
        </p:xfrm>
        <a:graphic>
          <a:graphicData uri="http://schemas.openxmlformats.org/drawingml/2006/table">
            <a:tbl>
              <a:tblPr firstRow="1" bandRow="1">
                <a:tableStyleId>{2D5ABB26-0587-4C30-8999-92F81FD0307C}</a:tableStyleId>
              </a:tblPr>
              <a:tblGrid>
                <a:gridCol w="3689729"/>
                <a:gridCol w="2222602"/>
                <a:gridCol w="3155470"/>
              </a:tblGrid>
              <a:tr h="493254">
                <a:tc>
                  <a:txBody>
                    <a:bodyPr/>
                    <a:lstStyle/>
                    <a:p>
                      <a:pPr marL="69850" algn="ctr">
                        <a:lnSpc>
                          <a:spcPct val="100000"/>
                        </a:lnSpc>
                        <a:spcBef>
                          <a:spcPts val="35"/>
                        </a:spcBef>
                      </a:pPr>
                      <a:r>
                        <a:rPr sz="1600" b="1" spc="-10" dirty="0">
                          <a:latin typeface="Times New Roman"/>
                          <a:cs typeface="Times New Roman"/>
                        </a:rPr>
                        <a:t>Profesor</a:t>
                      </a:r>
                      <a:endParaRPr sz="1600" dirty="0">
                        <a:latin typeface="Times New Roman"/>
                        <a:cs typeface="Times New Roman"/>
                      </a:endParaRPr>
                    </a:p>
                  </a:txBody>
                  <a:tcPr marL="0" marR="0" marT="4445" marB="0" anchor="ctr">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solidFill>
                      <a:srgbClr val="A8D08D"/>
                    </a:solidFill>
                  </a:tcPr>
                </a:tc>
                <a:tc>
                  <a:txBody>
                    <a:bodyPr/>
                    <a:lstStyle/>
                    <a:p>
                      <a:pPr marL="68580" algn="ctr">
                        <a:lnSpc>
                          <a:spcPct val="100000"/>
                        </a:lnSpc>
                        <a:spcBef>
                          <a:spcPts val="35"/>
                        </a:spcBef>
                      </a:pPr>
                      <a:r>
                        <a:rPr sz="1600" b="1" spc="-5" dirty="0">
                          <a:latin typeface="Times New Roman"/>
                          <a:cs typeface="Times New Roman"/>
                        </a:rPr>
                        <a:t>Categoría</a:t>
                      </a:r>
                      <a:endParaRPr sz="1600">
                        <a:latin typeface="Times New Roman"/>
                        <a:cs typeface="Times New Roman"/>
                      </a:endParaRPr>
                    </a:p>
                  </a:txBody>
                  <a:tcPr marL="0" marR="0" marT="4445" marB="0" anchor="ctr">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solidFill>
                      <a:srgbClr val="A8D08D"/>
                    </a:solidFill>
                  </a:tcPr>
                </a:tc>
                <a:tc>
                  <a:txBody>
                    <a:bodyPr/>
                    <a:lstStyle/>
                    <a:p>
                      <a:pPr marL="67945" algn="ctr">
                        <a:lnSpc>
                          <a:spcPct val="100000"/>
                        </a:lnSpc>
                        <a:spcBef>
                          <a:spcPts val="35"/>
                        </a:spcBef>
                      </a:pPr>
                      <a:r>
                        <a:rPr sz="1600" b="1" spc="-10" dirty="0">
                          <a:latin typeface="Times New Roman"/>
                          <a:cs typeface="Times New Roman"/>
                        </a:rPr>
                        <a:t>Vigencia</a:t>
                      </a:r>
                      <a:endParaRPr sz="1600">
                        <a:latin typeface="Times New Roman"/>
                        <a:cs typeface="Times New Roman"/>
                      </a:endParaRPr>
                    </a:p>
                  </a:txBody>
                  <a:tcPr marL="0" marR="0" marT="4445" marB="0" anchor="ctr">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solidFill>
                      <a:srgbClr val="A8D08D"/>
                    </a:solidFill>
                  </a:tcPr>
                </a:tc>
              </a:tr>
              <a:tr h="725172">
                <a:tc>
                  <a:txBody>
                    <a:bodyPr/>
                    <a:lstStyle/>
                    <a:p>
                      <a:pPr marL="969010" indent="-442595" algn="l">
                        <a:lnSpc>
                          <a:spcPct val="100000"/>
                        </a:lnSpc>
                        <a:spcBef>
                          <a:spcPts val="95"/>
                        </a:spcBef>
                        <a:buFont typeface="Symbol"/>
                        <a:buChar char=""/>
                        <a:tabLst>
                          <a:tab pos="969010" algn="l"/>
                          <a:tab pos="969644" algn="l"/>
                        </a:tabLst>
                      </a:pPr>
                      <a:r>
                        <a:rPr sz="2000" spc="-10" dirty="0">
                          <a:latin typeface="Times New Roman"/>
                          <a:cs typeface="Times New Roman"/>
                        </a:rPr>
                        <a:t>Jorge </a:t>
                      </a:r>
                      <a:r>
                        <a:rPr sz="2000" spc="-5" dirty="0">
                          <a:latin typeface="Times New Roman"/>
                          <a:cs typeface="Times New Roman"/>
                        </a:rPr>
                        <a:t>Antonio </a:t>
                      </a:r>
                      <a:r>
                        <a:rPr sz="2000" spc="-5" dirty="0" err="1" smtClean="0">
                          <a:latin typeface="Times New Roman"/>
                          <a:cs typeface="Times New Roman"/>
                        </a:rPr>
                        <a:t>Mejía</a:t>
                      </a:r>
                      <a:r>
                        <a:rPr lang="es-CO" sz="2000" spc="-5" dirty="0" smtClean="0">
                          <a:latin typeface="Times New Roman"/>
                          <a:cs typeface="Times New Roman"/>
                        </a:rPr>
                        <a:t> </a:t>
                      </a:r>
                      <a:r>
                        <a:rPr sz="2000" dirty="0" smtClean="0">
                          <a:latin typeface="Times New Roman"/>
                          <a:cs typeface="Times New Roman"/>
                        </a:rPr>
                        <a:t>E</a:t>
                      </a:r>
                      <a:r>
                        <a:rPr lang="es-CO" sz="2000" dirty="0" smtClean="0">
                          <a:latin typeface="Times New Roman"/>
                          <a:cs typeface="Times New Roman"/>
                        </a:rPr>
                        <a:t>.</a:t>
                      </a:r>
                      <a:endParaRPr sz="2000" dirty="0">
                        <a:latin typeface="Times New Roman"/>
                        <a:cs typeface="Times New Roman"/>
                      </a:endParaRPr>
                    </a:p>
                  </a:txBody>
                  <a:tcPr marL="0" marR="0" marT="12065" marB="0" anchor="ctr">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solidFill>
                      <a:srgbClr val="F1F1F1"/>
                    </a:solidFill>
                  </a:tcPr>
                </a:tc>
                <a:tc>
                  <a:txBody>
                    <a:bodyPr/>
                    <a:lstStyle/>
                    <a:p>
                      <a:pPr marL="68580" algn="ctr">
                        <a:lnSpc>
                          <a:spcPct val="100000"/>
                        </a:lnSpc>
                        <a:spcBef>
                          <a:spcPts val="10"/>
                        </a:spcBef>
                      </a:pPr>
                      <a:r>
                        <a:rPr sz="2000" spc="-5" dirty="0">
                          <a:latin typeface="Times New Roman"/>
                          <a:cs typeface="Times New Roman"/>
                        </a:rPr>
                        <a:t>Investigador Emérito</a:t>
                      </a:r>
                      <a:endParaRPr sz="2000" dirty="0">
                        <a:latin typeface="Times New Roman"/>
                        <a:cs typeface="Times New Roman"/>
                      </a:endParaRPr>
                    </a:p>
                  </a:txBody>
                  <a:tcPr marL="0" marR="0" marT="1270" marB="0" anchor="ctr">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solidFill>
                      <a:srgbClr val="F1F1F1"/>
                    </a:solidFill>
                  </a:tcPr>
                </a:tc>
                <a:tc>
                  <a:txBody>
                    <a:bodyPr/>
                    <a:lstStyle/>
                    <a:p>
                      <a:pPr marL="67945" algn="ctr">
                        <a:lnSpc>
                          <a:spcPct val="100000"/>
                        </a:lnSpc>
                        <a:spcBef>
                          <a:spcPts val="10"/>
                        </a:spcBef>
                      </a:pPr>
                      <a:r>
                        <a:rPr sz="2000" spc="-10" dirty="0">
                          <a:latin typeface="Times New Roman"/>
                          <a:cs typeface="Times New Roman"/>
                        </a:rPr>
                        <a:t>Vitalicio</a:t>
                      </a:r>
                      <a:endParaRPr sz="2000" dirty="0">
                        <a:latin typeface="Times New Roman"/>
                        <a:cs typeface="Times New Roman"/>
                      </a:endParaRPr>
                    </a:p>
                  </a:txBody>
                  <a:tcPr marL="0" marR="0" marT="1270" marB="0" anchor="ctr">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solidFill>
                      <a:srgbClr val="F1F1F1"/>
                    </a:solidFill>
                  </a:tcPr>
                </a:tc>
              </a:tr>
              <a:tr h="3211207">
                <a:tc>
                  <a:txBody>
                    <a:bodyPr/>
                    <a:lstStyle/>
                    <a:p>
                      <a:pPr marL="969010" indent="-442595" algn="l">
                        <a:lnSpc>
                          <a:spcPct val="100000"/>
                        </a:lnSpc>
                        <a:spcBef>
                          <a:spcPts val="85"/>
                        </a:spcBef>
                        <a:buFont typeface="Symbol"/>
                        <a:buChar char=""/>
                        <a:tabLst>
                          <a:tab pos="969010" algn="l"/>
                          <a:tab pos="969644" algn="l"/>
                        </a:tabLst>
                      </a:pPr>
                      <a:r>
                        <a:rPr sz="1800" spc="-5" dirty="0">
                          <a:latin typeface="Times New Roman"/>
                          <a:cs typeface="Times New Roman"/>
                        </a:rPr>
                        <a:t>Francisco </a:t>
                      </a:r>
                      <a:r>
                        <a:rPr sz="1800" spc="-5" dirty="0" smtClean="0">
                          <a:latin typeface="Times New Roman"/>
                          <a:cs typeface="Times New Roman"/>
                        </a:rPr>
                        <a:t>Lu</a:t>
                      </a:r>
                      <a:r>
                        <a:rPr lang="es-CO" sz="1800" spc="-5" dirty="0" smtClean="0">
                          <a:latin typeface="Times New Roman"/>
                          <a:cs typeface="Times New Roman"/>
                        </a:rPr>
                        <a:t>i</a:t>
                      </a:r>
                      <a:r>
                        <a:rPr sz="1800" spc="-5" dirty="0" smtClean="0">
                          <a:latin typeface="Times New Roman"/>
                          <a:cs typeface="Times New Roman"/>
                        </a:rPr>
                        <a:t>s </a:t>
                      </a:r>
                      <a:r>
                        <a:rPr sz="1800" spc="-5" dirty="0">
                          <a:latin typeface="Times New Roman"/>
                          <a:cs typeface="Times New Roman"/>
                        </a:rPr>
                        <a:t>Cortés</a:t>
                      </a:r>
                      <a:r>
                        <a:rPr sz="1800" spc="10" dirty="0">
                          <a:latin typeface="Times New Roman"/>
                          <a:cs typeface="Times New Roman"/>
                        </a:rPr>
                        <a:t> </a:t>
                      </a:r>
                      <a:r>
                        <a:rPr sz="1800" spc="-5" dirty="0">
                          <a:latin typeface="Times New Roman"/>
                          <a:cs typeface="Times New Roman"/>
                        </a:rPr>
                        <a:t>Rodas</a:t>
                      </a:r>
                      <a:endParaRPr sz="1800" dirty="0">
                        <a:latin typeface="Times New Roman"/>
                        <a:cs typeface="Times New Roman"/>
                      </a:endParaRPr>
                    </a:p>
                    <a:p>
                      <a:pPr marL="969010" indent="-442595" algn="l">
                        <a:lnSpc>
                          <a:spcPct val="100000"/>
                        </a:lnSpc>
                        <a:spcBef>
                          <a:spcPts val="715"/>
                        </a:spcBef>
                        <a:buFont typeface="Symbol"/>
                        <a:buChar char=""/>
                        <a:tabLst>
                          <a:tab pos="969010" algn="l"/>
                          <a:tab pos="969644" algn="l"/>
                        </a:tabLst>
                      </a:pPr>
                      <a:r>
                        <a:rPr sz="1800" spc="-5" dirty="0">
                          <a:latin typeface="Times New Roman"/>
                          <a:cs typeface="Times New Roman"/>
                        </a:rPr>
                        <a:t>Ana María</a:t>
                      </a:r>
                      <a:r>
                        <a:rPr sz="1800" spc="-20" dirty="0">
                          <a:latin typeface="Times New Roman"/>
                          <a:cs typeface="Times New Roman"/>
                        </a:rPr>
                        <a:t> </a:t>
                      </a:r>
                      <a:r>
                        <a:rPr sz="1800" dirty="0">
                          <a:latin typeface="Times New Roman"/>
                          <a:cs typeface="Times New Roman"/>
                        </a:rPr>
                        <a:t>Rabe</a:t>
                      </a:r>
                    </a:p>
                    <a:p>
                      <a:pPr marL="969010" indent="-442595" algn="l">
                        <a:lnSpc>
                          <a:spcPct val="100000"/>
                        </a:lnSpc>
                        <a:spcBef>
                          <a:spcPts val="725"/>
                        </a:spcBef>
                        <a:buFont typeface="Symbol"/>
                        <a:buChar char=""/>
                        <a:tabLst>
                          <a:tab pos="969010" algn="l"/>
                          <a:tab pos="969644" algn="l"/>
                        </a:tabLst>
                      </a:pPr>
                      <a:r>
                        <a:rPr sz="1800" spc="-5" dirty="0">
                          <a:latin typeface="Times New Roman"/>
                          <a:cs typeface="Times New Roman"/>
                        </a:rPr>
                        <a:t>Andrés Francisco</a:t>
                      </a:r>
                      <a:r>
                        <a:rPr sz="1800" dirty="0">
                          <a:latin typeface="Times New Roman"/>
                          <a:cs typeface="Times New Roman"/>
                        </a:rPr>
                        <a:t> </a:t>
                      </a:r>
                      <a:r>
                        <a:rPr sz="1800" spc="-5" dirty="0">
                          <a:latin typeface="Times New Roman"/>
                          <a:cs typeface="Times New Roman"/>
                        </a:rPr>
                        <a:t>Contreras</a:t>
                      </a:r>
                      <a:endParaRPr sz="1800" dirty="0">
                        <a:latin typeface="Times New Roman"/>
                        <a:cs typeface="Times New Roman"/>
                      </a:endParaRPr>
                    </a:p>
                    <a:p>
                      <a:pPr marL="969010" indent="-442595" algn="l">
                        <a:lnSpc>
                          <a:spcPct val="100000"/>
                        </a:lnSpc>
                        <a:spcBef>
                          <a:spcPts val="705"/>
                        </a:spcBef>
                        <a:buFont typeface="Symbol"/>
                        <a:buChar char=""/>
                        <a:tabLst>
                          <a:tab pos="969010" algn="l"/>
                          <a:tab pos="969644" algn="l"/>
                        </a:tabLst>
                      </a:pPr>
                      <a:r>
                        <a:rPr sz="1800" spc="-5" dirty="0">
                          <a:latin typeface="Times New Roman"/>
                          <a:cs typeface="Times New Roman"/>
                        </a:rPr>
                        <a:t>Liliana </a:t>
                      </a:r>
                      <a:r>
                        <a:rPr sz="1800" dirty="0">
                          <a:latin typeface="Times New Roman"/>
                          <a:cs typeface="Times New Roman"/>
                        </a:rPr>
                        <a:t>Cecilia</a:t>
                      </a:r>
                      <a:r>
                        <a:rPr sz="1800" spc="-85" dirty="0">
                          <a:latin typeface="Times New Roman"/>
                          <a:cs typeface="Times New Roman"/>
                        </a:rPr>
                        <a:t> </a:t>
                      </a:r>
                      <a:r>
                        <a:rPr sz="1800" dirty="0">
                          <a:latin typeface="Times New Roman"/>
                          <a:cs typeface="Times New Roman"/>
                        </a:rPr>
                        <a:t>Molina</a:t>
                      </a:r>
                    </a:p>
                    <a:p>
                      <a:pPr marL="969010" indent="-442595" algn="l">
                        <a:lnSpc>
                          <a:spcPct val="100000"/>
                        </a:lnSpc>
                        <a:spcBef>
                          <a:spcPts val="725"/>
                        </a:spcBef>
                        <a:buFont typeface="Symbol"/>
                        <a:buChar char=""/>
                        <a:tabLst>
                          <a:tab pos="969010" algn="l"/>
                          <a:tab pos="969644" algn="l"/>
                        </a:tabLst>
                      </a:pPr>
                      <a:r>
                        <a:rPr sz="1800" spc="-5" dirty="0">
                          <a:latin typeface="Times New Roman"/>
                          <a:cs typeface="Times New Roman"/>
                        </a:rPr>
                        <a:t>Carlos Mario</a:t>
                      </a:r>
                      <a:r>
                        <a:rPr sz="1800" spc="-35" dirty="0">
                          <a:latin typeface="Times New Roman"/>
                          <a:cs typeface="Times New Roman"/>
                        </a:rPr>
                        <a:t> </a:t>
                      </a:r>
                      <a:r>
                        <a:rPr sz="1800" spc="-5" dirty="0">
                          <a:latin typeface="Times New Roman"/>
                          <a:cs typeface="Times New Roman"/>
                        </a:rPr>
                        <a:t>Vanegas</a:t>
                      </a:r>
                      <a:endParaRPr sz="1800" dirty="0">
                        <a:latin typeface="Times New Roman"/>
                        <a:cs typeface="Times New Roman"/>
                      </a:endParaRPr>
                    </a:p>
                    <a:p>
                      <a:pPr marL="969010" indent="-442595" algn="l">
                        <a:lnSpc>
                          <a:spcPct val="100000"/>
                        </a:lnSpc>
                        <a:spcBef>
                          <a:spcPts val="715"/>
                        </a:spcBef>
                        <a:buFont typeface="Symbol"/>
                        <a:buChar char=""/>
                        <a:tabLst>
                          <a:tab pos="969010" algn="l"/>
                          <a:tab pos="969644" algn="l"/>
                        </a:tabLst>
                      </a:pPr>
                      <a:r>
                        <a:rPr sz="1800" spc="-5" dirty="0">
                          <a:latin typeface="Times New Roman"/>
                          <a:cs typeface="Times New Roman"/>
                        </a:rPr>
                        <a:t>Carlos Andrés</a:t>
                      </a:r>
                      <a:r>
                        <a:rPr sz="1800" spc="-60" dirty="0">
                          <a:latin typeface="Times New Roman"/>
                          <a:cs typeface="Times New Roman"/>
                        </a:rPr>
                        <a:t> </a:t>
                      </a:r>
                      <a:r>
                        <a:rPr sz="1800" dirty="0">
                          <a:latin typeface="Times New Roman"/>
                          <a:cs typeface="Times New Roman"/>
                        </a:rPr>
                        <a:t>Garzón</a:t>
                      </a:r>
                    </a:p>
                    <a:p>
                      <a:pPr marL="969010" indent="-442595" algn="l">
                        <a:lnSpc>
                          <a:spcPct val="100000"/>
                        </a:lnSpc>
                        <a:spcBef>
                          <a:spcPts val="710"/>
                        </a:spcBef>
                        <a:buFont typeface="Symbol"/>
                        <a:buChar char=""/>
                        <a:tabLst>
                          <a:tab pos="969010" algn="l"/>
                          <a:tab pos="969644" algn="l"/>
                        </a:tabLst>
                      </a:pPr>
                      <a:r>
                        <a:rPr sz="1800" spc="-5" dirty="0">
                          <a:latin typeface="Times New Roman"/>
                          <a:cs typeface="Times New Roman"/>
                        </a:rPr>
                        <a:t>Víctor Hugo</a:t>
                      </a:r>
                      <a:r>
                        <a:rPr sz="1800" dirty="0">
                          <a:latin typeface="Times New Roman"/>
                          <a:cs typeface="Times New Roman"/>
                        </a:rPr>
                        <a:t> Chica</a:t>
                      </a:r>
                    </a:p>
                    <a:p>
                      <a:pPr marL="969010" indent="-442595" algn="l">
                        <a:lnSpc>
                          <a:spcPct val="100000"/>
                        </a:lnSpc>
                        <a:spcBef>
                          <a:spcPts val="720"/>
                        </a:spcBef>
                        <a:buFont typeface="Symbol"/>
                        <a:buChar char=""/>
                        <a:tabLst>
                          <a:tab pos="969010" algn="l"/>
                          <a:tab pos="969644" algn="l"/>
                        </a:tabLst>
                      </a:pPr>
                      <a:r>
                        <a:rPr sz="1800" dirty="0">
                          <a:latin typeface="Times New Roman"/>
                          <a:cs typeface="Times New Roman"/>
                        </a:rPr>
                        <a:t>Claudia</a:t>
                      </a:r>
                      <a:r>
                        <a:rPr sz="1800" spc="-10" dirty="0">
                          <a:latin typeface="Times New Roman"/>
                          <a:cs typeface="Times New Roman"/>
                        </a:rPr>
                        <a:t> </a:t>
                      </a:r>
                      <a:r>
                        <a:rPr sz="1800" spc="-5" dirty="0">
                          <a:latin typeface="Times New Roman"/>
                          <a:cs typeface="Times New Roman"/>
                        </a:rPr>
                        <a:t>Fonnegra</a:t>
                      </a:r>
                      <a:endParaRPr sz="1800" dirty="0">
                        <a:latin typeface="Times New Roman"/>
                        <a:cs typeface="Times New Roman"/>
                      </a:endParaRPr>
                    </a:p>
                  </a:txBody>
                  <a:tcPr marL="0" marR="0" marT="10795" marB="0" anchor="ctr">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solidFill>
                      <a:srgbClr val="F1F1F1"/>
                    </a:solidFill>
                  </a:tcPr>
                </a:tc>
                <a:tc>
                  <a:txBody>
                    <a:bodyPr/>
                    <a:lstStyle/>
                    <a:p>
                      <a:pPr marL="68580" algn="ctr">
                        <a:lnSpc>
                          <a:spcPct val="100000"/>
                        </a:lnSpc>
                      </a:pPr>
                      <a:r>
                        <a:rPr sz="2000" spc="-5" dirty="0">
                          <a:latin typeface="Times New Roman"/>
                          <a:cs typeface="Times New Roman"/>
                        </a:rPr>
                        <a:t>Investigadores</a:t>
                      </a:r>
                      <a:r>
                        <a:rPr sz="2000" spc="-10" dirty="0">
                          <a:latin typeface="Times New Roman"/>
                          <a:cs typeface="Times New Roman"/>
                        </a:rPr>
                        <a:t> </a:t>
                      </a:r>
                      <a:r>
                        <a:rPr sz="2000" dirty="0">
                          <a:latin typeface="Times New Roman"/>
                          <a:cs typeface="Times New Roman"/>
                        </a:rPr>
                        <a:t>Junior</a:t>
                      </a:r>
                    </a:p>
                  </a:txBody>
                  <a:tcPr marL="0" marR="0" marT="0" marB="0" anchor="ctr">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solidFill>
                      <a:srgbClr val="F1F1F1"/>
                    </a:solidFill>
                  </a:tcPr>
                </a:tc>
                <a:tc>
                  <a:txBody>
                    <a:bodyPr/>
                    <a:lstStyle/>
                    <a:p>
                      <a:pPr marL="67945" algn="ctr">
                        <a:lnSpc>
                          <a:spcPct val="100000"/>
                        </a:lnSpc>
                      </a:pPr>
                      <a:r>
                        <a:rPr sz="2000" spc="-5" dirty="0">
                          <a:latin typeface="Times New Roman"/>
                          <a:cs typeface="Times New Roman"/>
                        </a:rPr>
                        <a:t>Hasta</a:t>
                      </a:r>
                      <a:r>
                        <a:rPr sz="2000" spc="120" dirty="0">
                          <a:latin typeface="Times New Roman"/>
                          <a:cs typeface="Times New Roman"/>
                        </a:rPr>
                        <a:t> </a:t>
                      </a:r>
                      <a:r>
                        <a:rPr sz="2000" dirty="0">
                          <a:latin typeface="Times New Roman"/>
                          <a:cs typeface="Times New Roman"/>
                        </a:rPr>
                        <a:t>la</a:t>
                      </a:r>
                      <a:r>
                        <a:rPr sz="2000" spc="120" dirty="0">
                          <a:latin typeface="Times New Roman"/>
                          <a:cs typeface="Times New Roman"/>
                        </a:rPr>
                        <a:t> </a:t>
                      </a:r>
                      <a:r>
                        <a:rPr sz="2000" spc="-5" dirty="0">
                          <a:latin typeface="Times New Roman"/>
                          <a:cs typeface="Times New Roman"/>
                        </a:rPr>
                        <a:t>publicación</a:t>
                      </a:r>
                      <a:r>
                        <a:rPr sz="2000" spc="125" dirty="0">
                          <a:latin typeface="Times New Roman"/>
                          <a:cs typeface="Times New Roman"/>
                        </a:rPr>
                        <a:t> </a:t>
                      </a:r>
                      <a:r>
                        <a:rPr sz="2000" dirty="0">
                          <a:latin typeface="Times New Roman"/>
                          <a:cs typeface="Times New Roman"/>
                        </a:rPr>
                        <a:t>de</a:t>
                      </a:r>
                      <a:r>
                        <a:rPr sz="2000" spc="130" dirty="0">
                          <a:latin typeface="Times New Roman"/>
                          <a:cs typeface="Times New Roman"/>
                        </a:rPr>
                        <a:t> </a:t>
                      </a:r>
                      <a:r>
                        <a:rPr sz="2000" dirty="0">
                          <a:latin typeface="Times New Roman"/>
                          <a:cs typeface="Times New Roman"/>
                        </a:rPr>
                        <a:t>los</a:t>
                      </a:r>
                      <a:r>
                        <a:rPr sz="2000" spc="125" dirty="0">
                          <a:latin typeface="Times New Roman"/>
                          <a:cs typeface="Times New Roman"/>
                        </a:rPr>
                        <a:t> </a:t>
                      </a:r>
                      <a:r>
                        <a:rPr sz="2000" spc="-5" dirty="0">
                          <a:latin typeface="Times New Roman"/>
                          <a:cs typeface="Times New Roman"/>
                        </a:rPr>
                        <a:t>resultados</a:t>
                      </a:r>
                      <a:r>
                        <a:rPr sz="2000" spc="125" dirty="0">
                          <a:latin typeface="Times New Roman"/>
                          <a:cs typeface="Times New Roman"/>
                        </a:rPr>
                        <a:t> </a:t>
                      </a:r>
                      <a:r>
                        <a:rPr sz="2000" dirty="0">
                          <a:latin typeface="Times New Roman"/>
                          <a:cs typeface="Times New Roman"/>
                        </a:rPr>
                        <a:t>de</a:t>
                      </a:r>
                      <a:r>
                        <a:rPr sz="2000" spc="120" dirty="0">
                          <a:latin typeface="Times New Roman"/>
                          <a:cs typeface="Times New Roman"/>
                        </a:rPr>
                        <a:t> </a:t>
                      </a:r>
                      <a:r>
                        <a:rPr sz="2000" dirty="0" smtClean="0">
                          <a:latin typeface="Times New Roman"/>
                          <a:cs typeface="Times New Roman"/>
                        </a:rPr>
                        <a:t>la</a:t>
                      </a:r>
                      <a:r>
                        <a:rPr lang="es-CO" sz="2000" dirty="0" smtClean="0">
                          <a:latin typeface="Times New Roman"/>
                          <a:cs typeface="Times New Roman"/>
                        </a:rPr>
                        <a:t> </a:t>
                      </a:r>
                      <a:r>
                        <a:rPr sz="2000" spc="-5" dirty="0" err="1" smtClean="0">
                          <a:latin typeface="Times New Roman"/>
                          <a:cs typeface="Times New Roman"/>
                        </a:rPr>
                        <a:t>siguiente</a:t>
                      </a:r>
                      <a:r>
                        <a:rPr sz="2000" spc="-10" dirty="0" smtClean="0">
                          <a:latin typeface="Times New Roman"/>
                          <a:cs typeface="Times New Roman"/>
                        </a:rPr>
                        <a:t> </a:t>
                      </a:r>
                      <a:r>
                        <a:rPr sz="2000" dirty="0">
                          <a:latin typeface="Times New Roman"/>
                          <a:cs typeface="Times New Roman"/>
                        </a:rPr>
                        <a:t>convocatoria</a:t>
                      </a:r>
                    </a:p>
                  </a:txBody>
                  <a:tcPr marL="0" marR="0" marT="0" marB="0" anchor="ctr">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86460" y="1304290"/>
            <a:ext cx="5050790" cy="452120"/>
          </a:xfrm>
          <a:prstGeom prst="rect">
            <a:avLst/>
          </a:prstGeom>
        </p:spPr>
        <p:txBody>
          <a:bodyPr vert="horz" wrap="square" lIns="0" tIns="12065" rIns="0" bIns="0" rtlCol="0">
            <a:spAutoFit/>
          </a:bodyPr>
          <a:lstStyle/>
          <a:p>
            <a:pPr marL="12700">
              <a:lnSpc>
                <a:spcPct val="100000"/>
              </a:lnSpc>
              <a:spcBef>
                <a:spcPts val="95"/>
              </a:spcBef>
            </a:pPr>
            <a:r>
              <a:rPr sz="2800" b="0" spc="-5" dirty="0">
                <a:solidFill>
                  <a:srgbClr val="000000"/>
                </a:solidFill>
                <a:latin typeface="Times New Roman"/>
                <a:cs typeface="Times New Roman"/>
              </a:rPr>
              <a:t>Y </a:t>
            </a:r>
            <a:r>
              <a:rPr sz="2800" b="0" spc="-10" dirty="0">
                <a:solidFill>
                  <a:srgbClr val="000000"/>
                </a:solidFill>
                <a:latin typeface="Times New Roman"/>
                <a:cs typeface="Times New Roman"/>
              </a:rPr>
              <a:t>con </a:t>
            </a:r>
            <a:r>
              <a:rPr sz="2800" b="0" spc="-5" dirty="0">
                <a:solidFill>
                  <a:srgbClr val="000000"/>
                </a:solidFill>
                <a:latin typeface="Times New Roman"/>
                <a:cs typeface="Times New Roman"/>
              </a:rPr>
              <a:t>32 estudiantes de</a:t>
            </a:r>
            <a:r>
              <a:rPr sz="2800" b="0" spc="40" dirty="0">
                <a:solidFill>
                  <a:srgbClr val="000000"/>
                </a:solidFill>
                <a:latin typeface="Times New Roman"/>
                <a:cs typeface="Times New Roman"/>
              </a:rPr>
              <a:t> </a:t>
            </a:r>
            <a:r>
              <a:rPr sz="2800" b="0" spc="-5" dirty="0">
                <a:solidFill>
                  <a:srgbClr val="000000"/>
                </a:solidFill>
                <a:latin typeface="Times New Roman"/>
                <a:cs typeface="Times New Roman"/>
              </a:rPr>
              <a:t>posgrados:</a:t>
            </a:r>
            <a:endParaRPr sz="2800">
              <a:latin typeface="Times New Roman"/>
              <a:cs typeface="Times New Roman"/>
            </a:endParaRPr>
          </a:p>
        </p:txBody>
      </p:sp>
      <p:graphicFrame>
        <p:nvGraphicFramePr>
          <p:cNvPr id="3" name="object 3"/>
          <p:cNvGraphicFramePr>
            <a:graphicFrameLocks noGrp="1"/>
          </p:cNvGraphicFramePr>
          <p:nvPr>
            <p:extLst>
              <p:ext uri="{D42A27DB-BD31-4B8C-83A1-F6EECF244321}">
                <p14:modId xmlns:p14="http://schemas.microsoft.com/office/powerpoint/2010/main" val="253602280"/>
              </p:ext>
            </p:extLst>
          </p:nvPr>
        </p:nvGraphicFramePr>
        <p:xfrm>
          <a:off x="899160" y="2774314"/>
          <a:ext cx="8369934" cy="1853437"/>
        </p:xfrm>
        <a:graphic>
          <a:graphicData uri="http://schemas.openxmlformats.org/drawingml/2006/table">
            <a:tbl>
              <a:tblPr firstRow="1" bandRow="1">
                <a:tableStyleId>{2D5ABB26-0587-4C30-8999-92F81FD0307C}</a:tableStyleId>
              </a:tblPr>
              <a:tblGrid>
                <a:gridCol w="3778885"/>
                <a:gridCol w="4591049"/>
              </a:tblGrid>
              <a:tr h="1232916">
                <a:tc>
                  <a:txBody>
                    <a:bodyPr/>
                    <a:lstStyle/>
                    <a:p>
                      <a:pPr marL="69850">
                        <a:lnSpc>
                          <a:spcPts val="3165"/>
                        </a:lnSpc>
                      </a:pPr>
                      <a:r>
                        <a:rPr sz="2800" spc="-5" dirty="0" err="1" smtClean="0">
                          <a:latin typeface="Times New Roman"/>
                          <a:cs typeface="Times New Roman"/>
                        </a:rPr>
                        <a:t>Doctorado</a:t>
                      </a:r>
                      <a:r>
                        <a:rPr lang="es-CO" sz="2800" spc="-5" dirty="0" smtClean="0">
                          <a:latin typeface="Times New Roman"/>
                          <a:cs typeface="Times New Roman"/>
                        </a:rPr>
                        <a:t> en Filosofía</a:t>
                      </a:r>
                      <a:endParaRPr sz="28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gn="ctr">
                        <a:lnSpc>
                          <a:spcPts val="3165"/>
                        </a:lnSpc>
                      </a:pPr>
                      <a:r>
                        <a:rPr sz="2800" dirty="0">
                          <a:latin typeface="Times New Roman"/>
                          <a:cs typeface="Times New Roman"/>
                        </a:rPr>
                        <a:t>17</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r h="620521">
                <a:tc>
                  <a:txBody>
                    <a:bodyPr/>
                    <a:lstStyle/>
                    <a:p>
                      <a:pPr marL="69850">
                        <a:lnSpc>
                          <a:spcPts val="3165"/>
                        </a:lnSpc>
                      </a:pPr>
                      <a:r>
                        <a:rPr sz="2800" spc="-5" dirty="0" err="1" smtClean="0">
                          <a:latin typeface="Times New Roman"/>
                          <a:cs typeface="Times New Roman"/>
                        </a:rPr>
                        <a:t>Maestría</a:t>
                      </a:r>
                      <a:r>
                        <a:rPr lang="es-CO" sz="2800" spc="-5" dirty="0" smtClean="0">
                          <a:latin typeface="Times New Roman"/>
                          <a:cs typeface="Times New Roman"/>
                        </a:rPr>
                        <a:t> en Filosofía</a:t>
                      </a:r>
                      <a:endParaRPr sz="28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gn="ctr">
                        <a:lnSpc>
                          <a:spcPts val="3165"/>
                        </a:lnSpc>
                      </a:pPr>
                      <a:r>
                        <a:rPr sz="2800" dirty="0">
                          <a:latin typeface="Times New Roman"/>
                          <a:cs typeface="Times New Roman"/>
                        </a:rPr>
                        <a:t>15</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800" y="1166520"/>
            <a:ext cx="9220199" cy="689932"/>
          </a:xfrm>
          <a:prstGeom prst="rect">
            <a:avLst/>
          </a:prstGeom>
        </p:spPr>
        <p:txBody>
          <a:bodyPr vert="horz" wrap="square" lIns="0" tIns="12700" rIns="0" bIns="0" rtlCol="0">
            <a:spAutoFit/>
          </a:bodyPr>
          <a:lstStyle/>
          <a:p>
            <a:pPr marL="12700" marR="5080" algn="just">
              <a:spcBef>
                <a:spcPts val="100"/>
              </a:spcBef>
            </a:pPr>
            <a:r>
              <a:rPr sz="2200" dirty="0">
                <a:solidFill>
                  <a:srgbClr val="000000"/>
                </a:solidFill>
              </a:rPr>
              <a:t>2. </a:t>
            </a:r>
            <a:r>
              <a:rPr sz="2200" spc="-5" dirty="0">
                <a:solidFill>
                  <a:srgbClr val="000000"/>
                </a:solidFill>
              </a:rPr>
              <a:t>Proyectos de Investigación </a:t>
            </a:r>
            <a:r>
              <a:rPr sz="2200" i="1" spc="-5" dirty="0">
                <a:solidFill>
                  <a:srgbClr val="000000"/>
                </a:solidFill>
                <a:latin typeface="Times New Roman"/>
                <a:cs typeface="Times New Roman"/>
              </a:rPr>
              <a:t>en ejecución</a:t>
            </a:r>
            <a:r>
              <a:rPr sz="2200" spc="-5" dirty="0">
                <a:solidFill>
                  <a:srgbClr val="000000"/>
                </a:solidFill>
              </a:rPr>
              <a:t>, </a:t>
            </a:r>
            <a:r>
              <a:rPr sz="2200" i="1" spc="-5" dirty="0">
                <a:solidFill>
                  <a:srgbClr val="000000"/>
                </a:solidFill>
                <a:latin typeface="Times New Roman"/>
                <a:cs typeface="Times New Roman"/>
              </a:rPr>
              <a:t>finalizados, avalados  </a:t>
            </a:r>
            <a:r>
              <a:rPr sz="2200" spc="-5" dirty="0">
                <a:solidFill>
                  <a:srgbClr val="000000"/>
                </a:solidFill>
              </a:rPr>
              <a:t>y </a:t>
            </a:r>
            <a:r>
              <a:rPr sz="2200" i="1" spc="-5" dirty="0">
                <a:solidFill>
                  <a:srgbClr val="000000"/>
                </a:solidFill>
                <a:latin typeface="Times New Roman"/>
                <a:cs typeface="Times New Roman"/>
              </a:rPr>
              <a:t>pendientes de revisión técnica </a:t>
            </a:r>
            <a:r>
              <a:rPr sz="2200" spc="-5" dirty="0">
                <a:solidFill>
                  <a:srgbClr val="000000"/>
                </a:solidFill>
              </a:rPr>
              <a:t>durante el 2019, de acuerdo con la  plataforma</a:t>
            </a:r>
            <a:r>
              <a:rPr sz="2200" dirty="0">
                <a:solidFill>
                  <a:srgbClr val="000000"/>
                </a:solidFill>
              </a:rPr>
              <a:t> </a:t>
            </a:r>
            <a:r>
              <a:rPr sz="2200" spc="-5" dirty="0">
                <a:solidFill>
                  <a:srgbClr val="000000"/>
                </a:solidFill>
              </a:rPr>
              <a:t>SIIU.</a:t>
            </a:r>
            <a:endParaRPr sz="2200" dirty="0">
              <a:latin typeface="Times New Roman"/>
              <a:cs typeface="Times New Roman"/>
            </a:endParaRPr>
          </a:p>
        </p:txBody>
      </p:sp>
      <p:graphicFrame>
        <p:nvGraphicFramePr>
          <p:cNvPr id="3" name="object 3"/>
          <p:cNvGraphicFramePr>
            <a:graphicFrameLocks noGrp="1"/>
          </p:cNvGraphicFramePr>
          <p:nvPr>
            <p:extLst>
              <p:ext uri="{D42A27DB-BD31-4B8C-83A1-F6EECF244321}">
                <p14:modId xmlns:p14="http://schemas.microsoft.com/office/powerpoint/2010/main" val="4189593300"/>
              </p:ext>
            </p:extLst>
          </p:nvPr>
        </p:nvGraphicFramePr>
        <p:xfrm>
          <a:off x="457199" y="2057400"/>
          <a:ext cx="9372601" cy="4724400"/>
        </p:xfrm>
        <a:graphic>
          <a:graphicData uri="http://schemas.openxmlformats.org/drawingml/2006/table">
            <a:tbl>
              <a:tblPr firstRow="1" bandRow="1">
                <a:tableStyleId>{2D5ABB26-0587-4C30-8999-92F81FD0307C}</a:tableStyleId>
              </a:tblPr>
              <a:tblGrid>
                <a:gridCol w="838200"/>
                <a:gridCol w="1066289"/>
                <a:gridCol w="762512"/>
                <a:gridCol w="685800"/>
                <a:gridCol w="762000"/>
                <a:gridCol w="1447800"/>
                <a:gridCol w="1143000"/>
                <a:gridCol w="1524000"/>
                <a:gridCol w="1143000"/>
              </a:tblGrid>
              <a:tr h="1557100">
                <a:tc>
                  <a:txBody>
                    <a:bodyPr/>
                    <a:lstStyle/>
                    <a:p>
                      <a:pPr marL="69850">
                        <a:lnSpc>
                          <a:spcPct val="100000"/>
                        </a:lnSpc>
                      </a:pPr>
                      <a:r>
                        <a:rPr sz="1600" b="1" spc="-5" dirty="0">
                          <a:latin typeface="Times New Roman"/>
                          <a:cs typeface="Times New Roman"/>
                        </a:rPr>
                        <a:t>Código</a:t>
                      </a:r>
                      <a:endParaRPr sz="1600" dirty="0">
                        <a:latin typeface="Times New Roman"/>
                        <a:cs typeface="Times New Roman"/>
                      </a:endParaRPr>
                    </a:p>
                    <a:p>
                      <a:pPr marL="69850" marR="110489">
                        <a:lnSpc>
                          <a:spcPct val="100000"/>
                        </a:lnSpc>
                        <a:spcBef>
                          <a:spcPts val="5"/>
                        </a:spcBef>
                      </a:pPr>
                      <a:r>
                        <a:rPr sz="1600" b="1" spc="-5" dirty="0" smtClean="0">
                          <a:latin typeface="Times New Roman"/>
                          <a:cs typeface="Times New Roman"/>
                        </a:rPr>
                        <a:t>del  </a:t>
                      </a:r>
                      <a:r>
                        <a:rPr sz="1600" b="1" dirty="0" err="1" smtClean="0">
                          <a:latin typeface="Times New Roman"/>
                          <a:cs typeface="Times New Roman"/>
                        </a:rPr>
                        <a:t>p</a:t>
                      </a:r>
                      <a:r>
                        <a:rPr sz="1600" b="1" spc="-5" dirty="0" err="1" smtClean="0">
                          <a:latin typeface="Times New Roman"/>
                          <a:cs typeface="Times New Roman"/>
                        </a:rPr>
                        <a:t>r</a:t>
                      </a:r>
                      <a:r>
                        <a:rPr sz="1600" b="1" dirty="0" err="1" smtClean="0">
                          <a:latin typeface="Times New Roman"/>
                          <a:cs typeface="Times New Roman"/>
                        </a:rPr>
                        <a:t>oy</a:t>
                      </a:r>
                      <a:r>
                        <a:rPr sz="1600" b="1" spc="-5" dirty="0" err="1" smtClean="0">
                          <a:latin typeface="Times New Roman"/>
                          <a:cs typeface="Times New Roman"/>
                        </a:rPr>
                        <a:t>e</a:t>
                      </a:r>
                      <a:r>
                        <a:rPr sz="1600" b="1" dirty="0" err="1" smtClean="0">
                          <a:latin typeface="Times New Roman"/>
                          <a:cs typeface="Times New Roman"/>
                        </a:rPr>
                        <a:t>c</a:t>
                      </a:r>
                      <a:r>
                        <a:rPr lang="es-CO" sz="1600" b="1" dirty="0" err="1" smtClean="0">
                          <a:latin typeface="Times New Roman"/>
                          <a:cs typeface="Times New Roman"/>
                        </a:rPr>
                        <a:t>to</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8580">
                        <a:lnSpc>
                          <a:spcPct val="100000"/>
                        </a:lnSpc>
                      </a:pPr>
                      <a:r>
                        <a:rPr sz="1600" b="1" spc="-5" dirty="0">
                          <a:latin typeface="Times New Roman"/>
                          <a:cs typeface="Times New Roman"/>
                        </a:rPr>
                        <a:t>Nombre</a:t>
                      </a:r>
                      <a:r>
                        <a:rPr sz="1600" b="1" spc="35" dirty="0">
                          <a:latin typeface="Times New Roman"/>
                          <a:cs typeface="Times New Roman"/>
                        </a:rPr>
                        <a:t> </a:t>
                      </a:r>
                      <a:r>
                        <a:rPr sz="1600" b="1" spc="-5" dirty="0">
                          <a:latin typeface="Times New Roman"/>
                          <a:cs typeface="Times New Roman"/>
                        </a:rPr>
                        <a:t>del</a:t>
                      </a:r>
                      <a:endParaRPr sz="1600" dirty="0">
                        <a:latin typeface="Times New Roman"/>
                        <a:cs typeface="Times New Roman"/>
                      </a:endParaRPr>
                    </a:p>
                    <a:p>
                      <a:pPr marL="68580">
                        <a:lnSpc>
                          <a:spcPct val="100000"/>
                        </a:lnSpc>
                        <a:spcBef>
                          <a:spcPts val="635"/>
                        </a:spcBef>
                      </a:pPr>
                      <a:r>
                        <a:rPr sz="1600" b="1" spc="-5" dirty="0">
                          <a:latin typeface="Times New Roman"/>
                          <a:cs typeface="Times New Roman"/>
                        </a:rPr>
                        <a:t>Proyecto</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9850">
                        <a:lnSpc>
                          <a:spcPct val="100000"/>
                        </a:lnSpc>
                      </a:pPr>
                      <a:r>
                        <a:rPr sz="1600" b="1" spc="-5" dirty="0">
                          <a:latin typeface="Times New Roman"/>
                          <a:cs typeface="Times New Roman"/>
                        </a:rPr>
                        <a:t>Estado</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7945">
                        <a:lnSpc>
                          <a:spcPct val="100000"/>
                        </a:lnSpc>
                      </a:pPr>
                      <a:r>
                        <a:rPr sz="1600" b="1" spc="-5" dirty="0">
                          <a:latin typeface="Times New Roman"/>
                          <a:cs typeface="Times New Roman"/>
                        </a:rPr>
                        <a:t>Fecha</a:t>
                      </a:r>
                      <a:endParaRPr sz="1600" dirty="0">
                        <a:latin typeface="Times New Roman"/>
                        <a:cs typeface="Times New Roman"/>
                      </a:endParaRPr>
                    </a:p>
                    <a:p>
                      <a:pPr marL="67945">
                        <a:lnSpc>
                          <a:spcPct val="100000"/>
                        </a:lnSpc>
                        <a:spcBef>
                          <a:spcPts val="635"/>
                        </a:spcBef>
                      </a:pPr>
                      <a:r>
                        <a:rPr sz="1600" b="1" dirty="0">
                          <a:latin typeface="Times New Roman"/>
                          <a:cs typeface="Times New Roman"/>
                        </a:rPr>
                        <a:t>inicio</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9850">
                        <a:lnSpc>
                          <a:spcPct val="100000"/>
                        </a:lnSpc>
                      </a:pPr>
                      <a:r>
                        <a:rPr sz="1600" b="1" spc="-5" dirty="0">
                          <a:latin typeface="Times New Roman"/>
                          <a:cs typeface="Times New Roman"/>
                        </a:rPr>
                        <a:t>Fecha</a:t>
                      </a:r>
                      <a:endParaRPr sz="1600" b="1" dirty="0">
                        <a:latin typeface="Times New Roman"/>
                        <a:cs typeface="Times New Roman"/>
                      </a:endParaRPr>
                    </a:p>
                    <a:p>
                      <a:pPr marL="69850" marR="99695">
                        <a:lnSpc>
                          <a:spcPct val="100000"/>
                        </a:lnSpc>
                        <a:spcBef>
                          <a:spcPts val="10"/>
                        </a:spcBef>
                      </a:pPr>
                      <a:r>
                        <a:rPr lang="es-CO" sz="1600" b="1" dirty="0" smtClean="0">
                          <a:latin typeface="Times New Roman"/>
                          <a:cs typeface="Times New Roman"/>
                        </a:rPr>
                        <a:t>Final</a:t>
                      </a:r>
                      <a:endParaRPr sz="1600" b="1"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7945">
                        <a:lnSpc>
                          <a:spcPct val="100000"/>
                        </a:lnSpc>
                      </a:pPr>
                      <a:r>
                        <a:rPr sz="1600" b="1" spc="-5" dirty="0" err="1" smtClean="0">
                          <a:latin typeface="Times New Roman"/>
                          <a:cs typeface="Times New Roman"/>
                        </a:rPr>
                        <a:t>Convocatori</a:t>
                      </a:r>
                      <a:r>
                        <a:rPr lang="es-CO" sz="1600" b="0" spc="0" dirty="0" smtClean="0">
                          <a:latin typeface="Times New Roman"/>
                          <a:cs typeface="Times New Roman"/>
                        </a:rPr>
                        <a:t>a</a:t>
                      </a:r>
                      <a:r>
                        <a:rPr sz="1600" b="1" dirty="0" smtClean="0">
                          <a:latin typeface="Times New Roman"/>
                          <a:cs typeface="Times New Roman"/>
                        </a:rPr>
                        <a:t> </a:t>
                      </a:r>
                      <a:r>
                        <a:rPr sz="1600" b="1" dirty="0">
                          <a:latin typeface="Times New Roman"/>
                          <a:cs typeface="Times New Roman"/>
                        </a:rPr>
                        <a:t>o </a:t>
                      </a:r>
                      <a:r>
                        <a:rPr sz="1600" b="1" spc="-5" dirty="0">
                          <a:latin typeface="Times New Roman"/>
                          <a:cs typeface="Times New Roman"/>
                        </a:rPr>
                        <a:t>proceso  de</a:t>
                      </a:r>
                      <a:r>
                        <a:rPr sz="1600" b="1" spc="-35" dirty="0">
                          <a:latin typeface="Times New Roman"/>
                          <a:cs typeface="Times New Roman"/>
                        </a:rPr>
                        <a:t> </a:t>
                      </a:r>
                      <a:r>
                        <a:rPr sz="1600" b="1" spc="-5" dirty="0">
                          <a:latin typeface="Times New Roman"/>
                          <a:cs typeface="Times New Roman"/>
                        </a:rPr>
                        <a:t>selección</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7945">
                        <a:lnSpc>
                          <a:spcPct val="100000"/>
                        </a:lnSpc>
                      </a:pPr>
                      <a:r>
                        <a:rPr sz="1600" b="1" spc="-5" dirty="0" err="1" smtClean="0">
                          <a:latin typeface="Times New Roman"/>
                          <a:cs typeface="Times New Roman"/>
                        </a:rPr>
                        <a:t>Responsabl</a:t>
                      </a:r>
                      <a:r>
                        <a:rPr lang="es-CO" sz="1600" b="1" spc="-5" dirty="0" smtClean="0">
                          <a:latin typeface="Times New Roman"/>
                          <a:cs typeface="Times New Roman"/>
                        </a:rPr>
                        <a:t>e</a:t>
                      </a:r>
                      <a:r>
                        <a:rPr sz="1600" b="1" dirty="0" smtClean="0">
                          <a:latin typeface="Times New Roman"/>
                          <a:cs typeface="Times New Roman"/>
                        </a:rPr>
                        <a:t> </a:t>
                      </a:r>
                      <a:r>
                        <a:rPr sz="1600" b="1" dirty="0">
                          <a:latin typeface="Times New Roman"/>
                          <a:cs typeface="Times New Roman"/>
                        </a:rPr>
                        <a:t>/ </a:t>
                      </a:r>
                      <a:r>
                        <a:rPr sz="1600" b="1" spc="-5" dirty="0">
                          <a:latin typeface="Times New Roman"/>
                          <a:cs typeface="Times New Roman"/>
                        </a:rPr>
                        <a:t>IP </a:t>
                      </a:r>
                      <a:r>
                        <a:rPr sz="1600" b="1" dirty="0">
                          <a:latin typeface="Times New Roman"/>
                          <a:cs typeface="Times New Roman"/>
                        </a:rPr>
                        <a:t>o</a:t>
                      </a:r>
                      <a:r>
                        <a:rPr sz="1600" b="1" spc="-55" dirty="0">
                          <a:latin typeface="Times New Roman"/>
                          <a:cs typeface="Times New Roman"/>
                        </a:rPr>
                        <a:t> </a:t>
                      </a:r>
                      <a:r>
                        <a:rPr sz="1600" b="1" dirty="0">
                          <a:latin typeface="Times New Roman"/>
                          <a:cs typeface="Times New Roman"/>
                        </a:rPr>
                        <a:t>CP</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9850">
                        <a:lnSpc>
                          <a:spcPct val="100000"/>
                        </a:lnSpc>
                        <a:tabLst>
                          <a:tab pos="1128395" algn="l"/>
                        </a:tabLst>
                      </a:pPr>
                      <a:r>
                        <a:rPr sz="1600" b="1" spc="-5" dirty="0" err="1" smtClean="0">
                          <a:latin typeface="Times New Roman"/>
                          <a:cs typeface="Times New Roman"/>
                        </a:rPr>
                        <a:t>Grupo</a:t>
                      </a:r>
                      <a:r>
                        <a:rPr lang="es-CO" sz="1600" b="1" spc="-5" baseline="0" dirty="0" smtClean="0">
                          <a:latin typeface="Times New Roman"/>
                          <a:cs typeface="Times New Roman"/>
                        </a:rPr>
                        <a:t> de </a:t>
                      </a:r>
                      <a:endParaRPr sz="1600" dirty="0">
                        <a:latin typeface="Times New Roman"/>
                        <a:cs typeface="Times New Roman"/>
                      </a:endParaRPr>
                    </a:p>
                    <a:p>
                      <a:pPr marL="69850" marR="60325">
                        <a:lnSpc>
                          <a:spcPct val="100000"/>
                        </a:lnSpc>
                        <a:spcBef>
                          <a:spcPts val="10"/>
                        </a:spcBef>
                        <a:tabLst>
                          <a:tab pos="1087120" algn="l"/>
                        </a:tabLst>
                      </a:pPr>
                      <a:r>
                        <a:rPr sz="1600" b="1" dirty="0" err="1" smtClean="0">
                          <a:latin typeface="Times New Roman"/>
                          <a:cs typeface="Times New Roman"/>
                        </a:rPr>
                        <a:t>Inv</a:t>
                      </a:r>
                      <a:r>
                        <a:rPr sz="1600" b="1" spc="-5" dirty="0" err="1" smtClean="0">
                          <a:latin typeface="Times New Roman"/>
                          <a:cs typeface="Times New Roman"/>
                        </a:rPr>
                        <a:t>e</a:t>
                      </a:r>
                      <a:r>
                        <a:rPr sz="1600" b="1" dirty="0" err="1" smtClean="0">
                          <a:latin typeface="Times New Roman"/>
                          <a:cs typeface="Times New Roman"/>
                        </a:rPr>
                        <a:t>stiga</a:t>
                      </a:r>
                      <a:r>
                        <a:rPr sz="1600" b="1" spc="-5" dirty="0" err="1" smtClean="0">
                          <a:latin typeface="Times New Roman"/>
                          <a:cs typeface="Times New Roman"/>
                        </a:rPr>
                        <a:t>c</a:t>
                      </a:r>
                      <a:r>
                        <a:rPr sz="1600" b="1" dirty="0" err="1" smtClean="0">
                          <a:latin typeface="Times New Roman"/>
                          <a:cs typeface="Times New Roman"/>
                        </a:rPr>
                        <a:t>ión</a:t>
                      </a:r>
                      <a:r>
                        <a:rPr lang="es-CO" sz="1600" b="1" baseline="0" dirty="0" smtClean="0">
                          <a:latin typeface="Times New Roman"/>
                          <a:cs typeface="Times New Roman"/>
                        </a:rPr>
                        <a:t> </a:t>
                      </a:r>
                      <a:r>
                        <a:rPr sz="1600" b="1" dirty="0" smtClean="0">
                          <a:latin typeface="Times New Roman"/>
                          <a:cs typeface="Times New Roman"/>
                        </a:rPr>
                        <a:t>d</a:t>
                      </a:r>
                      <a:r>
                        <a:rPr sz="1600" b="1" spc="-5" dirty="0" smtClean="0">
                          <a:latin typeface="Times New Roman"/>
                          <a:cs typeface="Times New Roman"/>
                        </a:rPr>
                        <a:t>e</a:t>
                      </a:r>
                      <a:r>
                        <a:rPr sz="1600" b="1" dirty="0" smtClean="0">
                          <a:latin typeface="Times New Roman"/>
                          <a:cs typeface="Times New Roman"/>
                        </a:rPr>
                        <a:t>l  </a:t>
                      </a:r>
                      <a:r>
                        <a:rPr sz="1600" b="1" spc="-5" dirty="0">
                          <a:latin typeface="Times New Roman"/>
                          <a:cs typeface="Times New Roman"/>
                        </a:rPr>
                        <a:t>IP </a:t>
                      </a:r>
                      <a:r>
                        <a:rPr sz="1600" b="1" dirty="0">
                          <a:latin typeface="Times New Roman"/>
                          <a:cs typeface="Times New Roman"/>
                        </a:rPr>
                        <a:t>o</a:t>
                      </a:r>
                      <a:r>
                        <a:rPr sz="1600" b="1" spc="-20" dirty="0">
                          <a:latin typeface="Times New Roman"/>
                          <a:cs typeface="Times New Roman"/>
                        </a:rPr>
                        <a:t> </a:t>
                      </a:r>
                      <a:r>
                        <a:rPr sz="1600" b="1" dirty="0">
                          <a:latin typeface="Times New Roman"/>
                          <a:cs typeface="Times New Roman"/>
                        </a:rPr>
                        <a:t>CP</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8580">
                        <a:lnSpc>
                          <a:spcPct val="100000"/>
                        </a:lnSpc>
                      </a:pPr>
                      <a:r>
                        <a:rPr sz="1600" b="1" dirty="0">
                          <a:latin typeface="Times New Roman"/>
                          <a:cs typeface="Times New Roman"/>
                        </a:rPr>
                        <a:t>Estudiante</a:t>
                      </a:r>
                      <a:r>
                        <a:rPr sz="1600" b="1" spc="-25" dirty="0">
                          <a:latin typeface="Times New Roman"/>
                          <a:cs typeface="Times New Roman"/>
                        </a:rPr>
                        <a:t> </a:t>
                      </a:r>
                      <a:r>
                        <a:rPr sz="1600" b="1" spc="-5" dirty="0">
                          <a:latin typeface="Times New Roman"/>
                          <a:cs typeface="Times New Roman"/>
                        </a:rPr>
                        <a:t>Vinculado</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r>
              <a:tr h="3167300">
                <a:tc>
                  <a:txBody>
                    <a:bodyPr/>
                    <a:lstStyle/>
                    <a:p>
                      <a:pPr marL="69850">
                        <a:lnSpc>
                          <a:spcPct val="100000"/>
                        </a:lnSpc>
                      </a:pPr>
                      <a:r>
                        <a:rPr sz="1600" dirty="0" smtClean="0">
                          <a:latin typeface="Times New Roman"/>
                          <a:cs typeface="Times New Roman"/>
                        </a:rPr>
                        <a:t>2014</a:t>
                      </a:r>
                      <a:r>
                        <a:rPr lang="es-CO" sz="1600" dirty="0" smtClean="0">
                          <a:latin typeface="Times New Roman"/>
                          <a:cs typeface="Times New Roman"/>
                        </a:rPr>
                        <a:t> </a:t>
                      </a:r>
                      <a:r>
                        <a:rPr sz="1600" dirty="0" smtClean="0">
                          <a:latin typeface="Times New Roman"/>
                          <a:cs typeface="Times New Roman"/>
                        </a:rPr>
                        <a:t>-</a:t>
                      </a:r>
                      <a:r>
                        <a:rPr lang="es-CO" sz="1600" dirty="0" smtClean="0">
                          <a:latin typeface="Times New Roman"/>
                          <a:cs typeface="Times New Roman"/>
                        </a:rPr>
                        <a:t> </a:t>
                      </a:r>
                      <a:r>
                        <a:rPr sz="1600" dirty="0" smtClean="0">
                          <a:latin typeface="Times New Roman"/>
                          <a:cs typeface="Times New Roman"/>
                        </a:rPr>
                        <a:t>980</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8580">
                        <a:lnSpc>
                          <a:spcPct val="100000"/>
                        </a:lnSpc>
                      </a:pPr>
                      <a:r>
                        <a:rPr sz="1550" spc="-5" dirty="0">
                          <a:latin typeface="Times New Roman"/>
                          <a:cs typeface="Times New Roman"/>
                        </a:rPr>
                        <a:t>Tiempo,</a:t>
                      </a:r>
                      <a:endParaRPr sz="1550" dirty="0">
                        <a:latin typeface="Times New Roman"/>
                        <a:cs typeface="Times New Roman"/>
                      </a:endParaRPr>
                    </a:p>
                    <a:p>
                      <a:pPr marL="68580" marR="57785">
                        <a:lnSpc>
                          <a:spcPct val="100000"/>
                        </a:lnSpc>
                        <a:spcBef>
                          <a:spcPts val="5"/>
                        </a:spcBef>
                        <a:tabLst>
                          <a:tab pos="808990" algn="l"/>
                        </a:tabLst>
                      </a:pPr>
                      <a:r>
                        <a:rPr sz="1550" spc="-5" dirty="0" err="1" smtClean="0">
                          <a:latin typeface="Times New Roman"/>
                          <a:cs typeface="Times New Roman"/>
                        </a:rPr>
                        <a:t>historici</a:t>
                      </a:r>
                      <a:r>
                        <a:rPr lang="es-CO" sz="1550" spc="-5" dirty="0" smtClean="0">
                          <a:latin typeface="Times New Roman"/>
                          <a:cs typeface="Times New Roman"/>
                        </a:rPr>
                        <a:t>dad</a:t>
                      </a:r>
                      <a:r>
                        <a:rPr sz="1550" spc="-5" dirty="0" smtClean="0">
                          <a:latin typeface="Times New Roman"/>
                          <a:cs typeface="Times New Roman"/>
                        </a:rPr>
                        <a:t> </a:t>
                      </a:r>
                      <a:r>
                        <a:rPr sz="1550" dirty="0">
                          <a:latin typeface="Times New Roman"/>
                          <a:cs typeface="Times New Roman"/>
                        </a:rPr>
                        <a:t>y  </a:t>
                      </a:r>
                      <a:r>
                        <a:rPr sz="1550" spc="-5" dirty="0">
                          <a:latin typeface="Times New Roman"/>
                          <a:cs typeface="Times New Roman"/>
                        </a:rPr>
                        <a:t>lenguaje en </a:t>
                      </a:r>
                      <a:r>
                        <a:rPr sz="1550" spc="5" dirty="0">
                          <a:latin typeface="Times New Roman"/>
                          <a:cs typeface="Times New Roman"/>
                        </a:rPr>
                        <a:t>la  </a:t>
                      </a:r>
                      <a:r>
                        <a:rPr sz="1550" dirty="0" err="1">
                          <a:latin typeface="Times New Roman"/>
                          <a:cs typeface="Times New Roman"/>
                        </a:rPr>
                        <a:t>filosofía</a:t>
                      </a:r>
                      <a:r>
                        <a:rPr sz="1550" dirty="0">
                          <a:latin typeface="Times New Roman"/>
                          <a:cs typeface="Times New Roman"/>
                        </a:rPr>
                        <a:t>  </a:t>
                      </a:r>
                      <a:r>
                        <a:rPr sz="1550" spc="-5" dirty="0" err="1" smtClean="0">
                          <a:latin typeface="Times New Roman"/>
                          <a:cs typeface="Times New Roman"/>
                        </a:rPr>
                        <a:t>hermenéu</a:t>
                      </a:r>
                      <a:r>
                        <a:rPr lang="es-CO" sz="1550" spc="-5" baseline="0" dirty="0" smtClean="0">
                          <a:latin typeface="Times New Roman"/>
                          <a:cs typeface="Times New Roman"/>
                        </a:rPr>
                        <a:t>-</a:t>
                      </a:r>
                    </a:p>
                    <a:p>
                      <a:pPr marL="68580" marR="57785">
                        <a:lnSpc>
                          <a:spcPct val="100000"/>
                        </a:lnSpc>
                        <a:spcBef>
                          <a:spcPts val="5"/>
                        </a:spcBef>
                        <a:tabLst>
                          <a:tab pos="808990" algn="l"/>
                        </a:tabLst>
                      </a:pPr>
                      <a:r>
                        <a:rPr lang="es-CO" sz="1550" spc="-5" baseline="0" dirty="0" smtClean="0">
                          <a:latin typeface="Times New Roman"/>
                          <a:cs typeface="Times New Roman"/>
                        </a:rPr>
                        <a:t>t</a:t>
                      </a:r>
                      <a:r>
                        <a:rPr sz="1550" spc="-5" dirty="0" err="1" smtClean="0">
                          <a:latin typeface="Times New Roman"/>
                          <a:cs typeface="Times New Roman"/>
                        </a:rPr>
                        <a:t>ica</a:t>
                      </a:r>
                      <a:r>
                        <a:rPr sz="1550" spc="-5" dirty="0" smtClean="0">
                          <a:latin typeface="Times New Roman"/>
                          <a:cs typeface="Times New Roman"/>
                        </a:rPr>
                        <a:t>  </a:t>
                      </a:r>
                      <a:r>
                        <a:rPr sz="1550" dirty="0" smtClean="0">
                          <a:latin typeface="Times New Roman"/>
                          <a:cs typeface="Times New Roman"/>
                        </a:rPr>
                        <a:t>y</a:t>
                      </a:r>
                      <a:r>
                        <a:rPr lang="es-CO" sz="1550" dirty="0" smtClean="0">
                          <a:latin typeface="Times New Roman"/>
                          <a:cs typeface="Times New Roman"/>
                        </a:rPr>
                        <a:t> </a:t>
                      </a:r>
                      <a:r>
                        <a:rPr sz="1550" spc="10" dirty="0" smtClean="0">
                          <a:latin typeface="Times New Roman"/>
                          <a:cs typeface="Times New Roman"/>
                        </a:rPr>
                        <a:t>l</a:t>
                      </a:r>
                      <a:r>
                        <a:rPr sz="1550" dirty="0" smtClean="0">
                          <a:latin typeface="Times New Roman"/>
                          <a:cs typeface="Times New Roman"/>
                        </a:rPr>
                        <a:t>a</a:t>
                      </a:r>
                      <a:endParaRPr sz="1550" dirty="0">
                        <a:latin typeface="Times New Roman"/>
                        <a:cs typeface="Times New Roman"/>
                      </a:endParaRPr>
                    </a:p>
                    <a:p>
                      <a:pPr marL="68580" marR="67310">
                        <a:lnSpc>
                          <a:spcPct val="100000"/>
                        </a:lnSpc>
                        <a:spcBef>
                          <a:spcPts val="160"/>
                        </a:spcBef>
                      </a:pPr>
                      <a:r>
                        <a:rPr lang="es-CO" sz="1550" dirty="0" smtClean="0">
                          <a:latin typeface="Times New Roman"/>
                          <a:cs typeface="Times New Roman"/>
                        </a:rPr>
                        <a:t>F</a:t>
                      </a:r>
                      <a:r>
                        <a:rPr sz="1550" spc="-10" dirty="0" err="1" smtClean="0">
                          <a:latin typeface="Times New Roman"/>
                          <a:cs typeface="Times New Roman"/>
                        </a:rPr>
                        <a:t>e</a:t>
                      </a:r>
                      <a:r>
                        <a:rPr sz="1550" dirty="0" err="1" smtClean="0">
                          <a:latin typeface="Times New Roman"/>
                          <a:cs typeface="Times New Roman"/>
                        </a:rPr>
                        <a:t>no</a:t>
                      </a:r>
                      <a:r>
                        <a:rPr lang="es-CO" sz="1550" dirty="0" err="1" smtClean="0">
                          <a:latin typeface="Times New Roman"/>
                          <a:cs typeface="Times New Roman"/>
                        </a:rPr>
                        <a:t>me</a:t>
                      </a:r>
                      <a:r>
                        <a:rPr lang="es-CO" sz="1550" baseline="0" dirty="0" err="1" smtClean="0">
                          <a:latin typeface="Times New Roman"/>
                          <a:cs typeface="Times New Roman"/>
                        </a:rPr>
                        <a:t>n</a:t>
                      </a:r>
                      <a:r>
                        <a:rPr sz="1550" dirty="0" smtClean="0">
                          <a:latin typeface="Times New Roman"/>
                          <a:cs typeface="Times New Roman"/>
                        </a:rPr>
                        <a:t>o</a:t>
                      </a:r>
                      <a:r>
                        <a:rPr lang="es-CO" sz="1550" dirty="0" smtClean="0">
                          <a:latin typeface="Times New Roman"/>
                          <a:cs typeface="Times New Roman"/>
                        </a:rPr>
                        <a:t>-</a:t>
                      </a:r>
                      <a:r>
                        <a:rPr sz="1550" dirty="0" err="1" smtClean="0">
                          <a:latin typeface="Times New Roman"/>
                          <a:cs typeface="Times New Roman"/>
                        </a:rPr>
                        <a:t>l</a:t>
                      </a:r>
                      <a:r>
                        <a:rPr sz="1550" spc="10" dirty="0" err="1" smtClean="0">
                          <a:latin typeface="Times New Roman"/>
                          <a:cs typeface="Times New Roman"/>
                        </a:rPr>
                        <a:t>o</a:t>
                      </a:r>
                      <a:r>
                        <a:rPr sz="1550" spc="-15" dirty="0" err="1" smtClean="0">
                          <a:latin typeface="Times New Roman"/>
                          <a:cs typeface="Times New Roman"/>
                        </a:rPr>
                        <a:t>g</a:t>
                      </a:r>
                      <a:r>
                        <a:rPr sz="1550" dirty="0" err="1" smtClean="0">
                          <a:latin typeface="Times New Roman"/>
                          <a:cs typeface="Times New Roman"/>
                        </a:rPr>
                        <a:t>ía</a:t>
                      </a:r>
                      <a:endParaRPr sz="155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nSpc>
                          <a:spcPct val="100000"/>
                        </a:lnSpc>
                      </a:pPr>
                      <a:r>
                        <a:rPr sz="1600" spc="-5" dirty="0">
                          <a:latin typeface="Times New Roman"/>
                          <a:cs typeface="Times New Roman"/>
                        </a:rPr>
                        <a:t>Finalizado</a:t>
                      </a:r>
                      <a:endParaRPr sz="1600" dirty="0">
                        <a:latin typeface="Times New Roman"/>
                        <a:cs typeface="Times New Roman"/>
                      </a:endParaRPr>
                    </a:p>
                    <a:p>
                      <a:pPr marL="69850" marR="107314" algn="just">
                        <a:lnSpc>
                          <a:spcPct val="100000"/>
                        </a:lnSpc>
                        <a:spcBef>
                          <a:spcPts val="5"/>
                        </a:spcBef>
                      </a:pPr>
                      <a:r>
                        <a:rPr lang="es-CO" sz="1600" spc="-5" dirty="0" smtClean="0">
                          <a:latin typeface="Times New Roman"/>
                          <a:cs typeface="Times New Roman"/>
                        </a:rPr>
                        <a:t>P</a:t>
                      </a:r>
                      <a:r>
                        <a:rPr sz="1600" spc="-5" dirty="0" err="1" smtClean="0">
                          <a:latin typeface="Times New Roman"/>
                          <a:cs typeface="Times New Roman"/>
                        </a:rPr>
                        <a:t>endien</a:t>
                      </a:r>
                      <a:r>
                        <a:rPr lang="es-CO" sz="1600" spc="-5" dirty="0" smtClean="0">
                          <a:latin typeface="Times New Roman"/>
                          <a:cs typeface="Times New Roman"/>
                        </a:rPr>
                        <a:t>- t</a:t>
                      </a:r>
                      <a:r>
                        <a:rPr sz="1600" spc="-5" dirty="0" smtClean="0">
                          <a:latin typeface="Times New Roman"/>
                          <a:cs typeface="Times New Roman"/>
                        </a:rPr>
                        <a:t>e  </a:t>
                      </a:r>
                      <a:r>
                        <a:rPr sz="1600" spc="-5" dirty="0" err="1" smtClean="0">
                          <a:latin typeface="Times New Roman"/>
                          <a:cs typeface="Times New Roman"/>
                        </a:rPr>
                        <a:t>c</a:t>
                      </a:r>
                      <a:r>
                        <a:rPr sz="1600" dirty="0" err="1" smtClean="0">
                          <a:latin typeface="Times New Roman"/>
                          <a:cs typeface="Times New Roman"/>
                        </a:rPr>
                        <a:t>ompro</a:t>
                      </a:r>
                      <a:r>
                        <a:rPr lang="es-CO" sz="1600" dirty="0" smtClean="0">
                          <a:latin typeface="Times New Roman"/>
                          <a:cs typeface="Times New Roman"/>
                        </a:rPr>
                        <a:t>-</a:t>
                      </a:r>
                      <a:r>
                        <a:rPr sz="1600" dirty="0" err="1" smtClean="0">
                          <a:latin typeface="Times New Roman"/>
                          <a:cs typeface="Times New Roman"/>
                        </a:rPr>
                        <a:t>mi</a:t>
                      </a:r>
                      <a:r>
                        <a:rPr sz="1600" spc="-5" dirty="0" err="1" smtClean="0">
                          <a:latin typeface="Times New Roman"/>
                          <a:cs typeface="Times New Roman"/>
                        </a:rPr>
                        <a:t>sos</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gn="ctr">
                        <a:lnSpc>
                          <a:spcPct val="100000"/>
                        </a:lnSpc>
                      </a:pPr>
                      <a:r>
                        <a:rPr sz="1600" dirty="0">
                          <a:latin typeface="Times New Roman"/>
                          <a:cs typeface="Times New Roman"/>
                        </a:rPr>
                        <a:t>26/06/</a:t>
                      </a:r>
                    </a:p>
                    <a:p>
                      <a:pPr marL="67945" algn="ctr">
                        <a:lnSpc>
                          <a:spcPct val="100000"/>
                        </a:lnSpc>
                        <a:spcBef>
                          <a:spcPts val="635"/>
                        </a:spcBef>
                      </a:pPr>
                      <a:r>
                        <a:rPr sz="1600" dirty="0">
                          <a:latin typeface="Times New Roman"/>
                          <a:cs typeface="Times New Roman"/>
                        </a:rPr>
                        <a:t>2015</a:t>
                      </a: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pPr>
                      <a:r>
                        <a:rPr sz="1600" dirty="0" smtClean="0">
                          <a:latin typeface="Times New Roman"/>
                          <a:cs typeface="Times New Roman"/>
                        </a:rPr>
                        <a:t>26/06</a:t>
                      </a:r>
                      <a:endParaRPr lang="es-CO" sz="1600" dirty="0" smtClean="0">
                        <a:latin typeface="Times New Roman"/>
                        <a:cs typeface="Times New Roman"/>
                      </a:endParaRPr>
                    </a:p>
                    <a:p>
                      <a:pPr marL="69850" algn="ctr">
                        <a:lnSpc>
                          <a:spcPct val="100000"/>
                        </a:lnSpc>
                      </a:pPr>
                      <a:r>
                        <a:rPr sz="1600" dirty="0" smtClean="0">
                          <a:latin typeface="Times New Roman"/>
                          <a:cs typeface="Times New Roman"/>
                        </a:rPr>
                        <a:t>2020</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nSpc>
                          <a:spcPct val="100000"/>
                        </a:lnSpc>
                      </a:pPr>
                      <a:r>
                        <a:rPr sz="1600" spc="-5" dirty="0">
                          <a:latin typeface="Times New Roman"/>
                          <a:cs typeface="Times New Roman"/>
                        </a:rPr>
                        <a:t>Convocatoria</a:t>
                      </a:r>
                      <a:endParaRPr sz="1600" dirty="0">
                        <a:latin typeface="Times New Roman"/>
                        <a:cs typeface="Times New Roman"/>
                      </a:endParaRPr>
                    </a:p>
                    <a:p>
                      <a:pPr marL="67945" marR="62865">
                        <a:lnSpc>
                          <a:spcPct val="100000"/>
                        </a:lnSpc>
                        <a:spcBef>
                          <a:spcPts val="5"/>
                        </a:spcBef>
                        <a:tabLst>
                          <a:tab pos="307340" algn="l"/>
                          <a:tab pos="560070" algn="l"/>
                        </a:tabLst>
                      </a:pPr>
                      <a:r>
                        <a:rPr sz="1600" spc="-5" dirty="0">
                          <a:latin typeface="Times New Roman"/>
                          <a:cs typeface="Times New Roman"/>
                        </a:rPr>
                        <a:t>Programática  Ciencias  Sociales,  </a:t>
                      </a:r>
                      <a:r>
                        <a:rPr sz="1600" spc="-5" dirty="0" err="1" smtClean="0">
                          <a:latin typeface="Times New Roman"/>
                          <a:cs typeface="Times New Roman"/>
                        </a:rPr>
                        <a:t>Humanidade</a:t>
                      </a:r>
                      <a:r>
                        <a:rPr sz="1600" dirty="0" err="1" smtClean="0">
                          <a:latin typeface="Times New Roman"/>
                          <a:cs typeface="Times New Roman"/>
                        </a:rPr>
                        <a:t>s</a:t>
                      </a:r>
                      <a:r>
                        <a:rPr lang="es-CO" sz="1600" baseline="0" dirty="0" smtClean="0">
                          <a:latin typeface="Times New Roman"/>
                          <a:cs typeface="Times New Roman"/>
                        </a:rPr>
                        <a:t> </a:t>
                      </a:r>
                      <a:r>
                        <a:rPr sz="1600" dirty="0" smtClean="0">
                          <a:latin typeface="Times New Roman"/>
                          <a:cs typeface="Times New Roman"/>
                        </a:rPr>
                        <a:t>y</a:t>
                      </a:r>
                      <a:r>
                        <a:rPr lang="es-CO" sz="1600" baseline="0" dirty="0" smtClean="0">
                          <a:latin typeface="Times New Roman"/>
                          <a:cs typeface="Times New Roman"/>
                        </a:rPr>
                        <a:t> </a:t>
                      </a:r>
                      <a:r>
                        <a:rPr sz="1600" dirty="0" err="1" smtClean="0">
                          <a:latin typeface="Times New Roman"/>
                          <a:cs typeface="Times New Roman"/>
                        </a:rPr>
                        <a:t>A</a:t>
                      </a:r>
                      <a:r>
                        <a:rPr sz="1600" spc="-10" dirty="0" err="1" smtClean="0">
                          <a:latin typeface="Times New Roman"/>
                          <a:cs typeface="Times New Roman"/>
                        </a:rPr>
                        <a:t>r</a:t>
                      </a:r>
                      <a:r>
                        <a:rPr sz="1600" dirty="0" err="1" smtClean="0">
                          <a:latin typeface="Times New Roman"/>
                          <a:cs typeface="Times New Roman"/>
                        </a:rPr>
                        <a:t>tes</a:t>
                      </a:r>
                      <a:r>
                        <a:rPr sz="1600" dirty="0" smtClean="0">
                          <a:latin typeface="Times New Roman"/>
                          <a:cs typeface="Times New Roman"/>
                        </a:rPr>
                        <a:t>  </a:t>
                      </a:r>
                      <a:r>
                        <a:rPr sz="1600" dirty="0">
                          <a:latin typeface="Times New Roman"/>
                          <a:cs typeface="Times New Roman"/>
                        </a:rPr>
                        <a:t>2014</a:t>
                      </a: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nSpc>
                          <a:spcPct val="100000"/>
                        </a:lnSpc>
                      </a:pPr>
                      <a:r>
                        <a:rPr sz="1600" spc="-5" dirty="0">
                          <a:latin typeface="Times New Roman"/>
                          <a:cs typeface="Times New Roman"/>
                        </a:rPr>
                        <a:t>Andrés</a:t>
                      </a:r>
                      <a:endParaRPr sz="1600" dirty="0">
                        <a:latin typeface="Times New Roman"/>
                        <a:cs typeface="Times New Roman"/>
                      </a:endParaRPr>
                    </a:p>
                    <a:p>
                      <a:pPr marL="67945" marR="231140" algn="just">
                        <a:lnSpc>
                          <a:spcPct val="100000"/>
                        </a:lnSpc>
                        <a:spcBef>
                          <a:spcPts val="5"/>
                        </a:spcBef>
                      </a:pPr>
                      <a:r>
                        <a:rPr sz="1600" spc="-10" dirty="0">
                          <a:latin typeface="Times New Roman"/>
                          <a:cs typeface="Times New Roman"/>
                        </a:rPr>
                        <a:t>F</a:t>
                      </a:r>
                      <a:r>
                        <a:rPr sz="1600" dirty="0">
                          <a:latin typeface="Times New Roman"/>
                          <a:cs typeface="Times New Roman"/>
                        </a:rPr>
                        <a:t>r</a:t>
                      </a:r>
                      <a:r>
                        <a:rPr sz="1600" spc="-10" dirty="0">
                          <a:latin typeface="Times New Roman"/>
                          <a:cs typeface="Times New Roman"/>
                        </a:rPr>
                        <a:t>a</a:t>
                      </a:r>
                      <a:r>
                        <a:rPr sz="1600" spc="10" dirty="0">
                          <a:latin typeface="Times New Roman"/>
                          <a:cs typeface="Times New Roman"/>
                        </a:rPr>
                        <a:t>n</a:t>
                      </a:r>
                      <a:r>
                        <a:rPr sz="1600" spc="-5" dirty="0">
                          <a:latin typeface="Times New Roman"/>
                          <a:cs typeface="Times New Roman"/>
                        </a:rPr>
                        <a:t>c</a:t>
                      </a:r>
                      <a:r>
                        <a:rPr sz="1600" dirty="0">
                          <a:latin typeface="Times New Roman"/>
                          <a:cs typeface="Times New Roman"/>
                        </a:rPr>
                        <a:t>isco  Contr</a:t>
                      </a:r>
                      <a:r>
                        <a:rPr sz="1600" spc="-10" dirty="0">
                          <a:latin typeface="Times New Roman"/>
                          <a:cs typeface="Times New Roman"/>
                        </a:rPr>
                        <a:t>e</a:t>
                      </a:r>
                      <a:r>
                        <a:rPr sz="1600" dirty="0">
                          <a:latin typeface="Times New Roman"/>
                          <a:cs typeface="Times New Roman"/>
                        </a:rPr>
                        <a:t>r</a:t>
                      </a:r>
                      <a:r>
                        <a:rPr sz="1600" spc="-10" dirty="0">
                          <a:latin typeface="Times New Roman"/>
                          <a:cs typeface="Times New Roman"/>
                        </a:rPr>
                        <a:t>a</a:t>
                      </a:r>
                      <a:r>
                        <a:rPr sz="1600" dirty="0">
                          <a:latin typeface="Times New Roman"/>
                          <a:cs typeface="Times New Roman"/>
                        </a:rPr>
                        <a:t>s  </a:t>
                      </a:r>
                      <a:r>
                        <a:rPr sz="1600" spc="-5" dirty="0">
                          <a:latin typeface="Times New Roman"/>
                          <a:cs typeface="Times New Roman"/>
                        </a:rPr>
                        <a:t>Sánchez</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nSpc>
                          <a:spcPct val="100000"/>
                        </a:lnSpc>
                      </a:pPr>
                      <a:r>
                        <a:rPr sz="1600" spc="-10" dirty="0">
                          <a:latin typeface="Times New Roman"/>
                          <a:cs typeface="Times New Roman"/>
                        </a:rPr>
                        <a:t>La </a:t>
                      </a:r>
                      <a:r>
                        <a:rPr sz="1600" spc="-5" dirty="0" err="1">
                          <a:latin typeface="Times New Roman"/>
                          <a:cs typeface="Times New Roman"/>
                        </a:rPr>
                        <a:t>hermenéutica</a:t>
                      </a:r>
                      <a:r>
                        <a:rPr sz="1600" spc="70" dirty="0">
                          <a:latin typeface="Times New Roman"/>
                          <a:cs typeface="Times New Roman"/>
                        </a:rPr>
                        <a:t> </a:t>
                      </a:r>
                      <a:r>
                        <a:rPr sz="1600" spc="-5" dirty="0" smtClean="0">
                          <a:latin typeface="Times New Roman"/>
                          <a:cs typeface="Times New Roman"/>
                        </a:rPr>
                        <a:t>en</a:t>
                      </a:r>
                      <a:r>
                        <a:rPr lang="es-CO" sz="1600" spc="0" baseline="0" dirty="0" smtClean="0">
                          <a:latin typeface="Times New Roman"/>
                          <a:cs typeface="Times New Roman"/>
                        </a:rPr>
                        <a:t> l</a:t>
                      </a:r>
                      <a:r>
                        <a:rPr sz="1600" dirty="0" smtClean="0">
                          <a:latin typeface="Times New Roman"/>
                          <a:cs typeface="Times New Roman"/>
                        </a:rPr>
                        <a:t>a</a:t>
                      </a:r>
                      <a:r>
                        <a:rPr lang="es-CO" sz="1600" baseline="0" dirty="0" smtClean="0">
                          <a:latin typeface="Times New Roman"/>
                          <a:cs typeface="Times New Roman"/>
                        </a:rPr>
                        <a:t> </a:t>
                      </a:r>
                      <a:r>
                        <a:rPr sz="1600" dirty="0" err="1" smtClean="0">
                          <a:latin typeface="Times New Roman"/>
                          <a:cs typeface="Times New Roman"/>
                        </a:rPr>
                        <a:t>discusión</a:t>
                      </a:r>
                      <a:r>
                        <a:rPr sz="1600" dirty="0" smtClean="0">
                          <a:latin typeface="Times New Roman"/>
                          <a:cs typeface="Times New Roman"/>
                        </a:rPr>
                        <a:t>  </a:t>
                      </a:r>
                      <a:r>
                        <a:rPr sz="1600" spc="-5" dirty="0">
                          <a:latin typeface="Times New Roman"/>
                          <a:cs typeface="Times New Roman"/>
                        </a:rPr>
                        <a:t>filosófica  contemporánea</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8580">
                        <a:lnSpc>
                          <a:spcPct val="100000"/>
                        </a:lnSpc>
                      </a:pPr>
                      <a:r>
                        <a:rPr sz="1600" spc="-5" dirty="0">
                          <a:latin typeface="Times New Roman"/>
                          <a:cs typeface="Times New Roman"/>
                        </a:rPr>
                        <a:t>Daniel Esteban</a:t>
                      </a:r>
                      <a:r>
                        <a:rPr sz="1600" spc="140" dirty="0">
                          <a:latin typeface="Times New Roman"/>
                          <a:cs typeface="Times New Roman"/>
                        </a:rPr>
                        <a:t> </a:t>
                      </a:r>
                      <a:r>
                        <a:rPr sz="1600" spc="-5" dirty="0">
                          <a:latin typeface="Times New Roman"/>
                          <a:cs typeface="Times New Roman"/>
                        </a:rPr>
                        <a:t>Quiroz</a:t>
                      </a:r>
                      <a:endParaRPr sz="1600" dirty="0">
                        <a:latin typeface="Times New Roman"/>
                        <a:cs typeface="Times New Roman"/>
                      </a:endParaRPr>
                    </a:p>
                    <a:p>
                      <a:pPr marL="68580">
                        <a:lnSpc>
                          <a:spcPct val="100000"/>
                        </a:lnSpc>
                        <a:spcBef>
                          <a:spcPts val="635"/>
                        </a:spcBef>
                      </a:pPr>
                      <a:r>
                        <a:rPr sz="1600" spc="-5" dirty="0">
                          <a:latin typeface="Times New Roman"/>
                          <a:cs typeface="Times New Roman"/>
                        </a:rPr>
                        <a:t>(Maestría</a:t>
                      </a:r>
                      <a:r>
                        <a:rPr sz="1600" spc="5" dirty="0">
                          <a:latin typeface="Times New Roman"/>
                          <a:cs typeface="Times New Roman"/>
                        </a:rPr>
                        <a:t> </a:t>
                      </a:r>
                      <a:r>
                        <a:rPr sz="1600" spc="-5" dirty="0">
                          <a:latin typeface="Times New Roman"/>
                          <a:cs typeface="Times New Roman"/>
                        </a:rPr>
                        <a:t>Filosofía)</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1221558429"/>
              </p:ext>
            </p:extLst>
          </p:nvPr>
        </p:nvGraphicFramePr>
        <p:xfrm>
          <a:off x="304800" y="1295400"/>
          <a:ext cx="9525000" cy="5740018"/>
        </p:xfrm>
        <a:graphic>
          <a:graphicData uri="http://schemas.openxmlformats.org/drawingml/2006/table">
            <a:tbl>
              <a:tblPr firstRow="1" bandRow="1">
                <a:tableStyleId>{2D5ABB26-0587-4C30-8999-92F81FD0307C}</a:tableStyleId>
              </a:tblPr>
              <a:tblGrid>
                <a:gridCol w="685801"/>
                <a:gridCol w="1219200"/>
                <a:gridCol w="990600"/>
                <a:gridCol w="533400"/>
                <a:gridCol w="685800"/>
                <a:gridCol w="1302248"/>
                <a:gridCol w="1136151"/>
                <a:gridCol w="1252177"/>
                <a:gridCol w="1719623"/>
              </a:tblGrid>
              <a:tr h="1057655">
                <a:tc>
                  <a:txBody>
                    <a:bodyPr/>
                    <a:lstStyle/>
                    <a:p>
                      <a:pPr marL="69850">
                        <a:lnSpc>
                          <a:spcPct val="100000"/>
                        </a:lnSpc>
                      </a:pPr>
                      <a:r>
                        <a:rPr sz="1600" dirty="0">
                          <a:latin typeface="Times New Roman" pitchFamily="18" charset="0"/>
                          <a:cs typeface="Times New Roman" pitchFamily="18" charset="0"/>
                        </a:rPr>
                        <a:t>2015-</a:t>
                      </a:r>
                    </a:p>
                    <a:p>
                      <a:pPr marL="69850">
                        <a:lnSpc>
                          <a:spcPct val="100000"/>
                        </a:lnSpc>
                        <a:spcBef>
                          <a:spcPts val="635"/>
                        </a:spcBef>
                      </a:pPr>
                      <a:r>
                        <a:rPr sz="1600" dirty="0">
                          <a:latin typeface="Times New Roman" pitchFamily="18" charset="0"/>
                          <a:cs typeface="Times New Roman" pitchFamily="18" charset="0"/>
                        </a:rPr>
                        <a:t>3042</a:t>
                      </a: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8580">
                        <a:lnSpc>
                          <a:spcPct val="100000"/>
                        </a:lnSpc>
                      </a:pPr>
                      <a:r>
                        <a:rPr sz="1600" spc="-10" dirty="0">
                          <a:latin typeface="Times New Roman" pitchFamily="18" charset="0"/>
                          <a:cs typeface="Times New Roman" pitchFamily="18" charset="0"/>
                        </a:rPr>
                        <a:t>La</a:t>
                      </a:r>
                      <a:r>
                        <a:rPr sz="1600" spc="254" dirty="0">
                          <a:latin typeface="Times New Roman" pitchFamily="18" charset="0"/>
                          <a:cs typeface="Times New Roman" pitchFamily="18" charset="0"/>
                        </a:rPr>
                        <a:t> </a:t>
                      </a:r>
                      <a:r>
                        <a:rPr sz="1600" spc="-5" dirty="0">
                          <a:latin typeface="Times New Roman" pitchFamily="18" charset="0"/>
                          <a:cs typeface="Times New Roman" pitchFamily="18" charset="0"/>
                        </a:rPr>
                        <a:t>educación</a:t>
                      </a:r>
                      <a:endParaRPr sz="1600" dirty="0">
                        <a:latin typeface="Times New Roman" pitchFamily="18" charset="0"/>
                        <a:cs typeface="Times New Roman" pitchFamily="18" charset="0"/>
                      </a:endParaRPr>
                    </a:p>
                    <a:p>
                      <a:pPr marL="68580" marR="60960">
                        <a:lnSpc>
                          <a:spcPct val="100000"/>
                        </a:lnSpc>
                        <a:spcBef>
                          <a:spcPts val="10"/>
                        </a:spcBef>
                        <a:tabLst>
                          <a:tab pos="776605" algn="l"/>
                        </a:tabLst>
                      </a:pPr>
                      <a:r>
                        <a:rPr sz="1600" dirty="0">
                          <a:latin typeface="Times New Roman" pitchFamily="18" charset="0"/>
                          <a:cs typeface="Times New Roman" pitchFamily="18" charset="0"/>
                        </a:rPr>
                        <a:t>mor</a:t>
                      </a:r>
                      <a:r>
                        <a:rPr sz="1600" spc="-10" dirty="0">
                          <a:latin typeface="Times New Roman" pitchFamily="18" charset="0"/>
                          <a:cs typeface="Times New Roman" pitchFamily="18" charset="0"/>
                        </a:rPr>
                        <a:t>a</a:t>
                      </a:r>
                      <a:r>
                        <a:rPr sz="1600" dirty="0">
                          <a:latin typeface="Times New Roman" pitchFamily="18" charset="0"/>
                          <a:cs typeface="Times New Roman" pitchFamily="18" charset="0"/>
                        </a:rPr>
                        <a:t>l	</a:t>
                      </a:r>
                      <a:r>
                        <a:rPr sz="1600" spc="-5" dirty="0">
                          <a:latin typeface="Times New Roman" pitchFamily="18" charset="0"/>
                          <a:cs typeface="Times New Roman" pitchFamily="18" charset="0"/>
                        </a:rPr>
                        <a:t>e</a:t>
                      </a:r>
                      <a:r>
                        <a:rPr sz="1600" dirty="0">
                          <a:latin typeface="Times New Roman" pitchFamily="18" charset="0"/>
                          <a:cs typeface="Times New Roman" pitchFamily="18" charset="0"/>
                        </a:rPr>
                        <a:t>n  </a:t>
                      </a:r>
                      <a:r>
                        <a:rPr sz="1600" spc="-5" dirty="0">
                          <a:latin typeface="Times New Roman" pitchFamily="18" charset="0"/>
                          <a:cs typeface="Times New Roman" pitchFamily="18" charset="0"/>
                        </a:rPr>
                        <a:t>Aristóteles</a:t>
                      </a:r>
                      <a:endParaRPr sz="1600" dirty="0">
                        <a:latin typeface="Times New Roman" pitchFamily="18" charset="0"/>
                        <a:cs typeface="Times New Roman" pitchFamily="18" charset="0"/>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nSpc>
                          <a:spcPct val="100000"/>
                        </a:lnSpc>
                      </a:pPr>
                      <a:r>
                        <a:rPr sz="1600" dirty="0">
                          <a:latin typeface="Times New Roman" pitchFamily="18" charset="0"/>
                          <a:cs typeface="Times New Roman" pitchFamily="18" charset="0"/>
                        </a:rPr>
                        <a:t>En</a:t>
                      </a:r>
                    </a:p>
                    <a:p>
                      <a:pPr marL="69850">
                        <a:lnSpc>
                          <a:spcPct val="100000"/>
                        </a:lnSpc>
                        <a:spcBef>
                          <a:spcPts val="635"/>
                        </a:spcBef>
                      </a:pPr>
                      <a:r>
                        <a:rPr sz="1600" spc="-5" dirty="0">
                          <a:latin typeface="Times New Roman" pitchFamily="18" charset="0"/>
                          <a:cs typeface="Times New Roman" pitchFamily="18" charset="0"/>
                        </a:rPr>
                        <a:t>ejecución</a:t>
                      </a:r>
                      <a:endParaRPr sz="1600" dirty="0">
                        <a:latin typeface="Times New Roman" pitchFamily="18" charset="0"/>
                        <a:cs typeface="Times New Roman" pitchFamily="18" charset="0"/>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nSpc>
                          <a:spcPct val="100000"/>
                        </a:lnSpc>
                      </a:pPr>
                      <a:r>
                        <a:rPr sz="1600" dirty="0" smtClean="0">
                          <a:latin typeface="Times New Roman" pitchFamily="18" charset="0"/>
                          <a:cs typeface="Times New Roman" pitchFamily="18" charset="0"/>
                        </a:rPr>
                        <a:t>04/05</a:t>
                      </a:r>
                      <a:endParaRPr sz="1600" dirty="0">
                        <a:latin typeface="Times New Roman" pitchFamily="18" charset="0"/>
                        <a:cs typeface="Times New Roman" pitchFamily="18" charset="0"/>
                      </a:endParaRPr>
                    </a:p>
                    <a:p>
                      <a:pPr marL="67945">
                        <a:lnSpc>
                          <a:spcPct val="100000"/>
                        </a:lnSpc>
                        <a:spcBef>
                          <a:spcPts val="635"/>
                        </a:spcBef>
                      </a:pPr>
                      <a:r>
                        <a:rPr sz="1600" dirty="0">
                          <a:latin typeface="Times New Roman" pitchFamily="18" charset="0"/>
                          <a:cs typeface="Times New Roman" pitchFamily="18" charset="0"/>
                        </a:rPr>
                        <a:t>2015</a:t>
                      </a: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nSpc>
                          <a:spcPct val="100000"/>
                        </a:lnSpc>
                      </a:pPr>
                      <a:r>
                        <a:rPr sz="1600" dirty="0" smtClean="0">
                          <a:latin typeface="Times New Roman" pitchFamily="18" charset="0"/>
                          <a:cs typeface="Times New Roman" pitchFamily="18" charset="0"/>
                        </a:rPr>
                        <a:t>04/03/2020</a:t>
                      </a:r>
                      <a:endParaRPr sz="1600" dirty="0">
                        <a:latin typeface="Times New Roman" pitchFamily="18" charset="0"/>
                        <a:cs typeface="Times New Roman" pitchFamily="18" charset="0"/>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nSpc>
                          <a:spcPct val="100000"/>
                        </a:lnSpc>
                      </a:pPr>
                      <a:r>
                        <a:rPr sz="1600" spc="-5" dirty="0">
                          <a:latin typeface="Times New Roman" pitchFamily="18" charset="0"/>
                          <a:cs typeface="Times New Roman" pitchFamily="18" charset="0"/>
                        </a:rPr>
                        <a:t>Proceso</a:t>
                      </a:r>
                      <a:endParaRPr sz="1600">
                        <a:latin typeface="Times New Roman" pitchFamily="18" charset="0"/>
                        <a:cs typeface="Times New Roman" pitchFamily="18" charset="0"/>
                      </a:endParaRPr>
                    </a:p>
                    <a:p>
                      <a:pPr marL="67945" marR="284480" algn="just">
                        <a:lnSpc>
                          <a:spcPct val="100000"/>
                        </a:lnSpc>
                        <a:spcBef>
                          <a:spcPts val="5"/>
                        </a:spcBef>
                      </a:pPr>
                      <a:r>
                        <a:rPr sz="1600" dirty="0">
                          <a:latin typeface="Times New Roman" pitchFamily="18" charset="0"/>
                          <a:cs typeface="Times New Roman" pitchFamily="18" charset="0"/>
                        </a:rPr>
                        <a:t>S</a:t>
                      </a:r>
                      <a:r>
                        <a:rPr sz="1600" spc="-5" dirty="0">
                          <a:latin typeface="Times New Roman" pitchFamily="18" charset="0"/>
                          <a:cs typeface="Times New Roman" pitchFamily="18" charset="0"/>
                        </a:rPr>
                        <a:t>e</a:t>
                      </a:r>
                      <a:r>
                        <a:rPr sz="1600" dirty="0">
                          <a:latin typeface="Times New Roman" pitchFamily="18" charset="0"/>
                          <a:cs typeface="Times New Roman" pitchFamily="18" charset="0"/>
                        </a:rPr>
                        <a:t>le</a:t>
                      </a:r>
                      <a:r>
                        <a:rPr sz="1600" spc="-10" dirty="0">
                          <a:latin typeface="Times New Roman" pitchFamily="18" charset="0"/>
                          <a:cs typeface="Times New Roman" pitchFamily="18" charset="0"/>
                        </a:rPr>
                        <a:t>c</a:t>
                      </a:r>
                      <a:r>
                        <a:rPr sz="1600" spc="-5" dirty="0">
                          <a:latin typeface="Times New Roman" pitchFamily="18" charset="0"/>
                          <a:cs typeface="Times New Roman" pitchFamily="18" charset="0"/>
                        </a:rPr>
                        <a:t>c</a:t>
                      </a:r>
                      <a:r>
                        <a:rPr sz="1600" dirty="0">
                          <a:latin typeface="Times New Roman" pitchFamily="18" charset="0"/>
                          <a:cs typeface="Times New Roman" pitchFamily="18" charset="0"/>
                        </a:rPr>
                        <a:t>ión  Pr</a:t>
                      </a:r>
                      <a:r>
                        <a:rPr sz="1600" spc="5" dirty="0">
                          <a:latin typeface="Times New Roman" pitchFamily="18" charset="0"/>
                          <a:cs typeface="Times New Roman" pitchFamily="18" charset="0"/>
                        </a:rPr>
                        <a:t>o</a:t>
                      </a:r>
                      <a:r>
                        <a:rPr sz="1600" spc="-25" dirty="0">
                          <a:latin typeface="Times New Roman" pitchFamily="18" charset="0"/>
                          <a:cs typeface="Times New Roman" pitchFamily="18" charset="0"/>
                        </a:rPr>
                        <a:t>y</a:t>
                      </a:r>
                      <a:r>
                        <a:rPr sz="1600" spc="5" dirty="0">
                          <a:latin typeface="Times New Roman" pitchFamily="18" charset="0"/>
                          <a:cs typeface="Times New Roman" pitchFamily="18" charset="0"/>
                        </a:rPr>
                        <a:t>e</a:t>
                      </a:r>
                      <a:r>
                        <a:rPr sz="1600" spc="-5" dirty="0">
                          <a:latin typeface="Times New Roman" pitchFamily="18" charset="0"/>
                          <a:cs typeface="Times New Roman" pitchFamily="18" charset="0"/>
                        </a:rPr>
                        <a:t>c</a:t>
                      </a:r>
                      <a:r>
                        <a:rPr sz="1600" dirty="0">
                          <a:latin typeface="Times New Roman" pitchFamily="18" charset="0"/>
                          <a:cs typeface="Times New Roman" pitchFamily="18" charset="0"/>
                        </a:rPr>
                        <a:t>tos  </a:t>
                      </a:r>
                      <a:r>
                        <a:rPr sz="1600" spc="-5" dirty="0">
                          <a:latin typeface="Times New Roman" pitchFamily="18" charset="0"/>
                          <a:cs typeface="Times New Roman" pitchFamily="18" charset="0"/>
                        </a:rPr>
                        <a:t>Inscritos</a:t>
                      </a:r>
                      <a:endParaRPr sz="1600">
                        <a:latin typeface="Times New Roman" pitchFamily="18" charset="0"/>
                        <a:cs typeface="Times New Roman" pitchFamily="18" charset="0"/>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nSpc>
                          <a:spcPct val="100000"/>
                        </a:lnSpc>
                      </a:pPr>
                      <a:r>
                        <a:rPr sz="1600" spc="-5" dirty="0">
                          <a:latin typeface="Times New Roman" pitchFamily="18" charset="0"/>
                          <a:cs typeface="Times New Roman" pitchFamily="18" charset="0"/>
                        </a:rPr>
                        <a:t>Paula</a:t>
                      </a:r>
                      <a:endParaRPr sz="1600">
                        <a:latin typeface="Times New Roman" pitchFamily="18" charset="0"/>
                        <a:cs typeface="Times New Roman" pitchFamily="18" charset="0"/>
                      </a:endParaRPr>
                    </a:p>
                    <a:p>
                      <a:pPr marL="67945" marR="156210">
                        <a:lnSpc>
                          <a:spcPct val="100000"/>
                        </a:lnSpc>
                        <a:spcBef>
                          <a:spcPts val="5"/>
                        </a:spcBef>
                      </a:pPr>
                      <a:r>
                        <a:rPr sz="1600" dirty="0">
                          <a:latin typeface="Times New Roman" pitchFamily="18" charset="0"/>
                          <a:cs typeface="Times New Roman" pitchFamily="18" charset="0"/>
                        </a:rPr>
                        <a:t>Cristina  Mira  </a:t>
                      </a:r>
                      <a:r>
                        <a:rPr sz="1600" spc="-10" dirty="0">
                          <a:latin typeface="Times New Roman" pitchFamily="18" charset="0"/>
                          <a:cs typeface="Times New Roman" pitchFamily="18" charset="0"/>
                        </a:rPr>
                        <a:t>B</a:t>
                      </a:r>
                      <a:r>
                        <a:rPr sz="1600" dirty="0">
                          <a:latin typeface="Times New Roman" pitchFamily="18" charset="0"/>
                          <a:cs typeface="Times New Roman" pitchFamily="18" charset="0"/>
                        </a:rPr>
                        <a:t>ohór</a:t>
                      </a:r>
                      <a:r>
                        <a:rPr sz="1600" spc="-5" dirty="0">
                          <a:latin typeface="Times New Roman" pitchFamily="18" charset="0"/>
                          <a:cs typeface="Times New Roman" pitchFamily="18" charset="0"/>
                        </a:rPr>
                        <a:t>q</a:t>
                      </a:r>
                      <a:r>
                        <a:rPr sz="1600" dirty="0">
                          <a:latin typeface="Times New Roman" pitchFamily="18" charset="0"/>
                          <a:cs typeface="Times New Roman" pitchFamily="18" charset="0"/>
                        </a:rPr>
                        <a:t>u</a:t>
                      </a:r>
                      <a:r>
                        <a:rPr sz="1600" spc="-5" dirty="0">
                          <a:latin typeface="Times New Roman" pitchFamily="18" charset="0"/>
                          <a:cs typeface="Times New Roman" pitchFamily="18" charset="0"/>
                        </a:rPr>
                        <a:t>e</a:t>
                      </a:r>
                      <a:r>
                        <a:rPr sz="1600" dirty="0">
                          <a:latin typeface="Times New Roman" pitchFamily="18" charset="0"/>
                          <a:cs typeface="Times New Roman" pitchFamily="18" charset="0"/>
                        </a:rPr>
                        <a:t>z</a:t>
                      </a:r>
                      <a:endParaRPr sz="1600">
                        <a:latin typeface="Times New Roman" pitchFamily="18" charset="0"/>
                        <a:cs typeface="Times New Roman" pitchFamily="18" charset="0"/>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nSpc>
                          <a:spcPct val="100000"/>
                        </a:lnSpc>
                      </a:pPr>
                      <a:r>
                        <a:rPr sz="1600" dirty="0">
                          <a:latin typeface="Times New Roman" pitchFamily="18" charset="0"/>
                          <a:cs typeface="Times New Roman" pitchFamily="18" charset="0"/>
                        </a:rPr>
                        <a:t>Ética</a:t>
                      </a:r>
                      <a:endParaRPr sz="1600">
                        <a:latin typeface="Times New Roman" pitchFamily="18" charset="0"/>
                        <a:cs typeface="Times New Roman" pitchFamily="18" charset="0"/>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8580">
                        <a:lnSpc>
                          <a:spcPct val="100000"/>
                        </a:lnSpc>
                      </a:pPr>
                      <a:r>
                        <a:rPr sz="1600" spc="-5" dirty="0">
                          <a:latin typeface="Times New Roman" pitchFamily="18" charset="0"/>
                          <a:cs typeface="Times New Roman" pitchFamily="18" charset="0"/>
                        </a:rPr>
                        <a:t>No registra</a:t>
                      </a:r>
                      <a:endParaRPr sz="1600" dirty="0">
                        <a:latin typeface="Times New Roman" pitchFamily="18" charset="0"/>
                        <a:cs typeface="Times New Roman" pitchFamily="18" charset="0"/>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r h="2899283">
                <a:tc>
                  <a:txBody>
                    <a:bodyPr/>
                    <a:lstStyle/>
                    <a:p>
                      <a:pPr marL="69850">
                        <a:lnSpc>
                          <a:spcPct val="100000"/>
                        </a:lnSpc>
                      </a:pPr>
                      <a:r>
                        <a:rPr sz="1600" dirty="0">
                          <a:latin typeface="Times New Roman" pitchFamily="18" charset="0"/>
                          <a:cs typeface="Times New Roman" pitchFamily="18" charset="0"/>
                        </a:rPr>
                        <a:t>2015-</a:t>
                      </a:r>
                      <a:endParaRPr sz="1600">
                        <a:latin typeface="Times New Roman" pitchFamily="18" charset="0"/>
                        <a:cs typeface="Times New Roman" pitchFamily="18" charset="0"/>
                      </a:endParaRPr>
                    </a:p>
                    <a:p>
                      <a:pPr marL="69850">
                        <a:lnSpc>
                          <a:spcPct val="100000"/>
                        </a:lnSpc>
                        <a:spcBef>
                          <a:spcPts val="635"/>
                        </a:spcBef>
                      </a:pPr>
                      <a:r>
                        <a:rPr sz="1600" dirty="0">
                          <a:latin typeface="Times New Roman" pitchFamily="18" charset="0"/>
                          <a:cs typeface="Times New Roman" pitchFamily="18" charset="0"/>
                        </a:rPr>
                        <a:t>3764</a:t>
                      </a:r>
                      <a:endParaRPr sz="1600">
                        <a:latin typeface="Times New Roman" pitchFamily="18" charset="0"/>
                        <a:cs typeface="Times New Roman" pitchFamily="18" charset="0"/>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r>
                        <a:rPr lang="es-CO" sz="1600" dirty="0" smtClean="0">
                          <a:solidFill>
                            <a:schemeClr val="tx1"/>
                          </a:solidFill>
                          <a:effectLst/>
                          <a:latin typeface="Times New Roman" pitchFamily="18" charset="0"/>
                          <a:ea typeface="+mn-ea"/>
                          <a:cs typeface="Times New Roman" pitchFamily="18" charset="0"/>
                        </a:rPr>
                        <a:t>El Imperio de Newton: articulaciones del </a:t>
                      </a:r>
                      <a:r>
                        <a:rPr lang="es-CO" sz="1600" dirty="0" err="1" smtClean="0">
                          <a:solidFill>
                            <a:schemeClr val="tx1"/>
                          </a:solidFill>
                          <a:effectLst/>
                          <a:latin typeface="Times New Roman" pitchFamily="18" charset="0"/>
                          <a:ea typeface="+mn-ea"/>
                          <a:cs typeface="Times New Roman" pitchFamily="18" charset="0"/>
                        </a:rPr>
                        <a:t>newtonianis</a:t>
                      </a:r>
                      <a:r>
                        <a:rPr lang="es-CO" sz="1600" dirty="0" smtClean="0">
                          <a:solidFill>
                            <a:schemeClr val="tx1"/>
                          </a:solidFill>
                          <a:effectLst/>
                          <a:latin typeface="Times New Roman" pitchFamily="18" charset="0"/>
                          <a:ea typeface="+mn-ea"/>
                          <a:cs typeface="Times New Roman" pitchFamily="18" charset="0"/>
                        </a:rPr>
                        <a:t> </a:t>
                      </a:r>
                      <a:r>
                        <a:rPr lang="es-CO" sz="1600" dirty="0" err="1" smtClean="0">
                          <a:solidFill>
                            <a:schemeClr val="tx1"/>
                          </a:solidFill>
                          <a:effectLst/>
                          <a:latin typeface="Times New Roman" pitchFamily="18" charset="0"/>
                          <a:ea typeface="+mn-ea"/>
                          <a:cs typeface="Times New Roman" pitchFamily="18" charset="0"/>
                        </a:rPr>
                        <a:t>mo</a:t>
                      </a:r>
                      <a:r>
                        <a:rPr lang="es-CO" sz="1600" dirty="0" smtClean="0">
                          <a:solidFill>
                            <a:schemeClr val="tx1"/>
                          </a:solidFill>
                          <a:effectLst/>
                          <a:latin typeface="Times New Roman" pitchFamily="18" charset="0"/>
                          <a:ea typeface="+mn-ea"/>
                          <a:cs typeface="Times New Roman" pitchFamily="18" charset="0"/>
                        </a:rPr>
                        <a:t> en el siglo XIX,	los casos de la astronomía y la historia natural.</a:t>
                      </a:r>
                      <a:endParaRPr lang="es-CO" sz="1600" dirty="0">
                        <a:solidFill>
                          <a:schemeClr val="tx1"/>
                        </a:solidFill>
                        <a:effectLst/>
                        <a:latin typeface="Times New Roman" pitchFamily="18" charset="0"/>
                        <a:ea typeface="+mn-ea"/>
                        <a:cs typeface="Times New Roman" pitchFamily="18" charset="0"/>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nSpc>
                          <a:spcPct val="100000"/>
                        </a:lnSpc>
                      </a:pPr>
                      <a:r>
                        <a:rPr sz="1600" dirty="0">
                          <a:latin typeface="Times New Roman" pitchFamily="18" charset="0"/>
                          <a:cs typeface="Times New Roman" pitchFamily="18" charset="0"/>
                        </a:rPr>
                        <a:t>En</a:t>
                      </a:r>
                    </a:p>
                    <a:p>
                      <a:pPr marL="69850" marR="99695">
                        <a:lnSpc>
                          <a:spcPct val="100000"/>
                        </a:lnSpc>
                        <a:spcBef>
                          <a:spcPts val="10"/>
                        </a:spcBef>
                      </a:pPr>
                      <a:r>
                        <a:rPr sz="1600" spc="-5" dirty="0" err="1" smtClean="0">
                          <a:latin typeface="Times New Roman" pitchFamily="18" charset="0"/>
                          <a:cs typeface="Times New Roman" pitchFamily="18" charset="0"/>
                        </a:rPr>
                        <a:t>e</a:t>
                      </a:r>
                      <a:r>
                        <a:rPr sz="1600" dirty="0" err="1" smtClean="0">
                          <a:latin typeface="Times New Roman" pitchFamily="18" charset="0"/>
                          <a:cs typeface="Times New Roman" pitchFamily="18" charset="0"/>
                        </a:rPr>
                        <a:t>labo</a:t>
                      </a:r>
                      <a:r>
                        <a:rPr sz="1600" spc="-10" dirty="0" err="1" smtClean="0">
                          <a:latin typeface="Times New Roman" pitchFamily="18" charset="0"/>
                          <a:cs typeface="Times New Roman" pitchFamily="18" charset="0"/>
                        </a:rPr>
                        <a:t>r</a:t>
                      </a:r>
                      <a:r>
                        <a:rPr sz="1600" spc="5" dirty="0" err="1" smtClean="0">
                          <a:latin typeface="Times New Roman" pitchFamily="18" charset="0"/>
                          <a:cs typeface="Times New Roman" pitchFamily="18" charset="0"/>
                        </a:rPr>
                        <a:t>a</a:t>
                      </a:r>
                      <a:r>
                        <a:rPr sz="1600" spc="-5" dirty="0" err="1" smtClean="0">
                          <a:latin typeface="Times New Roman" pitchFamily="18" charset="0"/>
                          <a:cs typeface="Times New Roman" pitchFamily="18" charset="0"/>
                        </a:rPr>
                        <a:t>c</a:t>
                      </a:r>
                      <a:r>
                        <a:rPr sz="1600" dirty="0" err="1" smtClean="0">
                          <a:latin typeface="Times New Roman" pitchFamily="18" charset="0"/>
                          <a:cs typeface="Times New Roman" pitchFamily="18" charset="0"/>
                        </a:rPr>
                        <a:t>i</a:t>
                      </a:r>
                      <a:r>
                        <a:rPr lang="es-CO" sz="1600" dirty="0" err="1" smtClean="0">
                          <a:latin typeface="Times New Roman" pitchFamily="18" charset="0"/>
                          <a:cs typeface="Times New Roman" pitchFamily="18" charset="0"/>
                        </a:rPr>
                        <a:t>ó</a:t>
                      </a:r>
                      <a:r>
                        <a:rPr sz="1600" dirty="0" smtClean="0">
                          <a:latin typeface="Times New Roman" pitchFamily="18" charset="0"/>
                          <a:cs typeface="Times New Roman" pitchFamily="18" charset="0"/>
                        </a:rPr>
                        <a:t>n</a:t>
                      </a:r>
                      <a:endParaRPr sz="1600" dirty="0">
                        <a:latin typeface="Times New Roman" pitchFamily="18" charset="0"/>
                        <a:cs typeface="Times New Roman" pitchFamily="18" charset="0"/>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pPr>
                      <a:endParaRPr sz="1600" dirty="0">
                        <a:latin typeface="Times New Roman" pitchFamily="18" charset="0"/>
                        <a:cs typeface="Times New Roman" pitchFamily="18" charset="0"/>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pPr>
                      <a:endParaRPr sz="1600" dirty="0">
                        <a:latin typeface="Times New Roman" pitchFamily="18" charset="0"/>
                        <a:cs typeface="Times New Roman" pitchFamily="18" charset="0"/>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nSpc>
                          <a:spcPct val="100000"/>
                        </a:lnSpc>
                      </a:pPr>
                      <a:r>
                        <a:rPr sz="1600" spc="-5" dirty="0">
                          <a:latin typeface="Times New Roman" pitchFamily="18" charset="0"/>
                          <a:cs typeface="Times New Roman" pitchFamily="18" charset="0"/>
                        </a:rPr>
                        <a:t>Proceso</a:t>
                      </a:r>
                      <a:endParaRPr sz="1600" dirty="0">
                        <a:latin typeface="Times New Roman" pitchFamily="18" charset="0"/>
                        <a:cs typeface="Times New Roman" pitchFamily="18" charset="0"/>
                      </a:endParaRPr>
                    </a:p>
                    <a:p>
                      <a:pPr marL="67945" marR="284480" algn="just">
                        <a:lnSpc>
                          <a:spcPct val="100000"/>
                        </a:lnSpc>
                        <a:spcBef>
                          <a:spcPts val="5"/>
                        </a:spcBef>
                      </a:pPr>
                      <a:r>
                        <a:rPr sz="1600" dirty="0">
                          <a:latin typeface="Times New Roman" pitchFamily="18" charset="0"/>
                          <a:cs typeface="Times New Roman" pitchFamily="18" charset="0"/>
                        </a:rPr>
                        <a:t>S</a:t>
                      </a:r>
                      <a:r>
                        <a:rPr sz="1600" spc="-5" dirty="0">
                          <a:latin typeface="Times New Roman" pitchFamily="18" charset="0"/>
                          <a:cs typeface="Times New Roman" pitchFamily="18" charset="0"/>
                        </a:rPr>
                        <a:t>e</a:t>
                      </a:r>
                      <a:r>
                        <a:rPr sz="1600" dirty="0">
                          <a:latin typeface="Times New Roman" pitchFamily="18" charset="0"/>
                          <a:cs typeface="Times New Roman" pitchFamily="18" charset="0"/>
                        </a:rPr>
                        <a:t>le</a:t>
                      </a:r>
                      <a:r>
                        <a:rPr sz="1600" spc="-10" dirty="0">
                          <a:latin typeface="Times New Roman" pitchFamily="18" charset="0"/>
                          <a:cs typeface="Times New Roman" pitchFamily="18" charset="0"/>
                        </a:rPr>
                        <a:t>c</a:t>
                      </a:r>
                      <a:r>
                        <a:rPr sz="1600" spc="-5" dirty="0">
                          <a:latin typeface="Times New Roman" pitchFamily="18" charset="0"/>
                          <a:cs typeface="Times New Roman" pitchFamily="18" charset="0"/>
                        </a:rPr>
                        <a:t>c</a:t>
                      </a:r>
                      <a:r>
                        <a:rPr sz="1600" dirty="0">
                          <a:latin typeface="Times New Roman" pitchFamily="18" charset="0"/>
                          <a:cs typeface="Times New Roman" pitchFamily="18" charset="0"/>
                        </a:rPr>
                        <a:t>ión  Pr</a:t>
                      </a:r>
                      <a:r>
                        <a:rPr sz="1600" spc="5" dirty="0">
                          <a:latin typeface="Times New Roman" pitchFamily="18" charset="0"/>
                          <a:cs typeface="Times New Roman" pitchFamily="18" charset="0"/>
                        </a:rPr>
                        <a:t>o</a:t>
                      </a:r>
                      <a:r>
                        <a:rPr sz="1600" spc="-25" dirty="0">
                          <a:latin typeface="Times New Roman" pitchFamily="18" charset="0"/>
                          <a:cs typeface="Times New Roman" pitchFamily="18" charset="0"/>
                        </a:rPr>
                        <a:t>y</a:t>
                      </a:r>
                      <a:r>
                        <a:rPr sz="1600" spc="5" dirty="0">
                          <a:latin typeface="Times New Roman" pitchFamily="18" charset="0"/>
                          <a:cs typeface="Times New Roman" pitchFamily="18" charset="0"/>
                        </a:rPr>
                        <a:t>e</a:t>
                      </a:r>
                      <a:r>
                        <a:rPr sz="1600" spc="-5" dirty="0">
                          <a:latin typeface="Times New Roman" pitchFamily="18" charset="0"/>
                          <a:cs typeface="Times New Roman" pitchFamily="18" charset="0"/>
                        </a:rPr>
                        <a:t>c</a:t>
                      </a:r>
                      <a:r>
                        <a:rPr sz="1600" dirty="0">
                          <a:latin typeface="Times New Roman" pitchFamily="18" charset="0"/>
                          <a:cs typeface="Times New Roman" pitchFamily="18" charset="0"/>
                        </a:rPr>
                        <a:t>tos  </a:t>
                      </a:r>
                      <a:r>
                        <a:rPr sz="1600" spc="-5" dirty="0">
                          <a:latin typeface="Times New Roman" pitchFamily="18" charset="0"/>
                          <a:cs typeface="Times New Roman" pitchFamily="18" charset="0"/>
                        </a:rPr>
                        <a:t>Inscritos</a:t>
                      </a:r>
                      <a:endParaRPr sz="1600" dirty="0">
                        <a:latin typeface="Times New Roman" pitchFamily="18" charset="0"/>
                        <a:cs typeface="Times New Roman" pitchFamily="18" charset="0"/>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nSpc>
                          <a:spcPct val="100000"/>
                        </a:lnSpc>
                      </a:pPr>
                      <a:r>
                        <a:rPr sz="1600" spc="-5" dirty="0">
                          <a:latin typeface="Times New Roman" pitchFamily="18" charset="0"/>
                          <a:cs typeface="Times New Roman" pitchFamily="18" charset="0"/>
                        </a:rPr>
                        <a:t>Sergio</a:t>
                      </a:r>
                      <a:endParaRPr sz="1600" dirty="0">
                        <a:latin typeface="Times New Roman" pitchFamily="18" charset="0"/>
                        <a:cs typeface="Times New Roman" pitchFamily="18" charset="0"/>
                      </a:endParaRPr>
                    </a:p>
                    <a:p>
                      <a:pPr marL="67945" marR="231775">
                        <a:lnSpc>
                          <a:spcPct val="100000"/>
                        </a:lnSpc>
                        <a:spcBef>
                          <a:spcPts val="5"/>
                        </a:spcBef>
                      </a:pPr>
                      <a:r>
                        <a:rPr sz="1600" spc="-5" dirty="0">
                          <a:latin typeface="Times New Roman" pitchFamily="18" charset="0"/>
                          <a:cs typeface="Times New Roman" pitchFamily="18" charset="0"/>
                        </a:rPr>
                        <a:t>Hernán  Orozco  </a:t>
                      </a:r>
                      <a:r>
                        <a:rPr sz="1600" dirty="0">
                          <a:latin typeface="Times New Roman" pitchFamily="18" charset="0"/>
                          <a:cs typeface="Times New Roman" pitchFamily="18" charset="0"/>
                        </a:rPr>
                        <a:t>E</a:t>
                      </a:r>
                      <a:r>
                        <a:rPr sz="1600" spc="-10" dirty="0">
                          <a:latin typeface="Times New Roman" pitchFamily="18" charset="0"/>
                          <a:cs typeface="Times New Roman" pitchFamily="18" charset="0"/>
                        </a:rPr>
                        <a:t>c</a:t>
                      </a:r>
                      <a:r>
                        <a:rPr sz="1600" dirty="0">
                          <a:latin typeface="Times New Roman" pitchFamily="18" charset="0"/>
                          <a:cs typeface="Times New Roman" pitchFamily="18" charset="0"/>
                        </a:rPr>
                        <a:t>h</a:t>
                      </a:r>
                      <a:r>
                        <a:rPr sz="1600" spc="-5" dirty="0">
                          <a:latin typeface="Times New Roman" pitchFamily="18" charset="0"/>
                          <a:cs typeface="Times New Roman" pitchFamily="18" charset="0"/>
                        </a:rPr>
                        <a:t>e</a:t>
                      </a:r>
                      <a:r>
                        <a:rPr sz="1600" dirty="0">
                          <a:latin typeface="Times New Roman" pitchFamily="18" charset="0"/>
                          <a:cs typeface="Times New Roman" pitchFamily="18" charset="0"/>
                        </a:rPr>
                        <a:t>v</a:t>
                      </a:r>
                      <a:r>
                        <a:rPr sz="1600" spc="5" dirty="0">
                          <a:latin typeface="Times New Roman" pitchFamily="18" charset="0"/>
                          <a:cs typeface="Times New Roman" pitchFamily="18" charset="0"/>
                        </a:rPr>
                        <a:t>e</a:t>
                      </a:r>
                      <a:r>
                        <a:rPr sz="1600" dirty="0">
                          <a:latin typeface="Times New Roman" pitchFamily="18" charset="0"/>
                          <a:cs typeface="Times New Roman" pitchFamily="18" charset="0"/>
                        </a:rPr>
                        <a:t>r</a:t>
                      </a:r>
                      <a:r>
                        <a:rPr sz="1600" spc="-10" dirty="0">
                          <a:latin typeface="Times New Roman" pitchFamily="18" charset="0"/>
                          <a:cs typeface="Times New Roman" pitchFamily="18" charset="0"/>
                        </a:rPr>
                        <a:t>r</a:t>
                      </a:r>
                      <a:r>
                        <a:rPr sz="1600" dirty="0">
                          <a:latin typeface="Times New Roman" pitchFamily="18" charset="0"/>
                          <a:cs typeface="Times New Roman" pitchFamily="18" charset="0"/>
                        </a:rPr>
                        <a:t>i</a:t>
                      </a: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nSpc>
                          <a:spcPct val="100000"/>
                        </a:lnSpc>
                      </a:pPr>
                      <a:r>
                        <a:rPr sz="1600" spc="-5" dirty="0">
                          <a:latin typeface="Times New Roman" pitchFamily="18" charset="0"/>
                          <a:cs typeface="Times New Roman" pitchFamily="18" charset="0"/>
                        </a:rPr>
                        <a:t>Conocimiento</a:t>
                      </a:r>
                      <a:endParaRPr sz="1600" dirty="0">
                        <a:latin typeface="Times New Roman" pitchFamily="18" charset="0"/>
                        <a:cs typeface="Times New Roman" pitchFamily="18" charset="0"/>
                      </a:endParaRPr>
                    </a:p>
                    <a:p>
                      <a:pPr marL="69850" marR="61594">
                        <a:lnSpc>
                          <a:spcPct val="100000"/>
                        </a:lnSpc>
                        <a:spcBef>
                          <a:spcPts val="10"/>
                        </a:spcBef>
                        <a:tabLst>
                          <a:tab pos="815975" algn="l"/>
                        </a:tabLst>
                      </a:pPr>
                      <a:r>
                        <a:rPr sz="1600" spc="-10" dirty="0" err="1" smtClean="0">
                          <a:latin typeface="Times New Roman" pitchFamily="18" charset="0"/>
                          <a:cs typeface="Times New Roman" pitchFamily="18" charset="0"/>
                        </a:rPr>
                        <a:t>F</a:t>
                      </a:r>
                      <a:r>
                        <a:rPr sz="1600" dirty="0" err="1" smtClean="0">
                          <a:latin typeface="Times New Roman" pitchFamily="18" charset="0"/>
                          <a:cs typeface="Times New Roman" pitchFamily="18" charset="0"/>
                        </a:rPr>
                        <a:t>ilosofía</a:t>
                      </a:r>
                      <a:r>
                        <a:rPr lang="es-CO" sz="1600" dirty="0" smtClean="0">
                          <a:latin typeface="Times New Roman" pitchFamily="18" charset="0"/>
                          <a:cs typeface="Times New Roman" pitchFamily="18" charset="0"/>
                        </a:rPr>
                        <a:t> </a:t>
                      </a:r>
                      <a:r>
                        <a:rPr sz="1600" dirty="0" err="1" smtClean="0">
                          <a:latin typeface="Times New Roman" pitchFamily="18" charset="0"/>
                          <a:cs typeface="Times New Roman" pitchFamily="18" charset="0"/>
                        </a:rPr>
                        <a:t>Cien</a:t>
                      </a:r>
                      <a:r>
                        <a:rPr sz="1600" spc="-10" dirty="0" err="1" smtClean="0">
                          <a:latin typeface="Times New Roman" pitchFamily="18" charset="0"/>
                          <a:cs typeface="Times New Roman" pitchFamily="18" charset="0"/>
                        </a:rPr>
                        <a:t>c</a:t>
                      </a:r>
                      <a:r>
                        <a:rPr sz="1600" dirty="0" err="1" smtClean="0">
                          <a:latin typeface="Times New Roman" pitchFamily="18" charset="0"/>
                          <a:cs typeface="Times New Roman" pitchFamily="18" charset="0"/>
                        </a:rPr>
                        <a:t>ia</a:t>
                      </a:r>
                      <a:r>
                        <a:rPr lang="es-CO" sz="1600" baseline="0" dirty="0" smtClean="0">
                          <a:latin typeface="Times New Roman" pitchFamily="18" charset="0"/>
                          <a:cs typeface="Times New Roman" pitchFamily="18" charset="0"/>
                        </a:rPr>
                        <a:t> </a:t>
                      </a:r>
                      <a:r>
                        <a:rPr sz="1600" spc="-5" dirty="0" smtClean="0">
                          <a:latin typeface="Times New Roman" pitchFamily="18" charset="0"/>
                          <a:cs typeface="Times New Roman" pitchFamily="18" charset="0"/>
                        </a:rPr>
                        <a:t>Historia </a:t>
                      </a:r>
                      <a:r>
                        <a:rPr sz="1600" dirty="0">
                          <a:latin typeface="Times New Roman" pitchFamily="18" charset="0"/>
                          <a:cs typeface="Times New Roman" pitchFamily="18" charset="0"/>
                        </a:rPr>
                        <a:t>y</a:t>
                      </a:r>
                      <a:r>
                        <a:rPr sz="1600" spc="-45" dirty="0">
                          <a:latin typeface="Times New Roman" pitchFamily="18" charset="0"/>
                          <a:cs typeface="Times New Roman" pitchFamily="18" charset="0"/>
                        </a:rPr>
                        <a:t> </a:t>
                      </a:r>
                      <a:r>
                        <a:rPr sz="1600" spc="-5" dirty="0">
                          <a:latin typeface="Times New Roman" pitchFamily="18" charset="0"/>
                          <a:cs typeface="Times New Roman" pitchFamily="18" charset="0"/>
                        </a:rPr>
                        <a:t>Sociedad</a:t>
                      </a:r>
                      <a:endParaRPr sz="1600" dirty="0">
                        <a:latin typeface="Times New Roman" pitchFamily="18" charset="0"/>
                        <a:cs typeface="Times New Roman" pitchFamily="18" charset="0"/>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8580">
                        <a:lnSpc>
                          <a:spcPct val="100000"/>
                        </a:lnSpc>
                      </a:pPr>
                      <a:r>
                        <a:rPr sz="1600" spc="-5" dirty="0">
                          <a:latin typeface="Times New Roman" pitchFamily="18" charset="0"/>
                          <a:cs typeface="Times New Roman" pitchFamily="18" charset="0"/>
                        </a:rPr>
                        <a:t>No registra</a:t>
                      </a:r>
                      <a:endParaRPr sz="1600" dirty="0">
                        <a:latin typeface="Times New Roman" pitchFamily="18" charset="0"/>
                        <a:cs typeface="Times New Roman" pitchFamily="18" charset="0"/>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r h="1320114">
                <a:tc>
                  <a:txBody>
                    <a:bodyPr/>
                    <a:lstStyle/>
                    <a:p>
                      <a:pPr marL="69850">
                        <a:lnSpc>
                          <a:spcPct val="100000"/>
                        </a:lnSpc>
                      </a:pPr>
                      <a:r>
                        <a:rPr sz="1600" dirty="0">
                          <a:latin typeface="Times New Roman" pitchFamily="18" charset="0"/>
                          <a:cs typeface="Times New Roman" pitchFamily="18" charset="0"/>
                        </a:rPr>
                        <a:t>2016-</a:t>
                      </a:r>
                      <a:endParaRPr sz="1600">
                        <a:latin typeface="Times New Roman" pitchFamily="18" charset="0"/>
                        <a:cs typeface="Times New Roman" pitchFamily="18" charset="0"/>
                      </a:endParaRPr>
                    </a:p>
                    <a:p>
                      <a:pPr marL="69850">
                        <a:lnSpc>
                          <a:spcPct val="100000"/>
                        </a:lnSpc>
                        <a:spcBef>
                          <a:spcPts val="620"/>
                        </a:spcBef>
                      </a:pPr>
                      <a:r>
                        <a:rPr sz="1600" dirty="0">
                          <a:latin typeface="Times New Roman" pitchFamily="18" charset="0"/>
                          <a:cs typeface="Times New Roman" pitchFamily="18" charset="0"/>
                        </a:rPr>
                        <a:t>12869</a:t>
                      </a:r>
                      <a:endParaRPr sz="1600">
                        <a:latin typeface="Times New Roman" pitchFamily="18" charset="0"/>
                        <a:cs typeface="Times New Roman" pitchFamily="18" charset="0"/>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8580">
                        <a:lnSpc>
                          <a:spcPct val="100000"/>
                        </a:lnSpc>
                        <a:tabLst>
                          <a:tab pos="527050" algn="l"/>
                        </a:tabLst>
                      </a:pPr>
                      <a:r>
                        <a:rPr sz="1600" spc="-5" dirty="0">
                          <a:latin typeface="Times New Roman" pitchFamily="18" charset="0"/>
                          <a:cs typeface="Times New Roman" pitchFamily="18" charset="0"/>
                        </a:rPr>
                        <a:t>Daño	moral.</a:t>
                      </a:r>
                      <a:endParaRPr sz="1600">
                        <a:latin typeface="Times New Roman" pitchFamily="18" charset="0"/>
                        <a:cs typeface="Times New Roman" pitchFamily="18" charset="0"/>
                      </a:endParaRPr>
                    </a:p>
                    <a:p>
                      <a:pPr marL="68580">
                        <a:lnSpc>
                          <a:spcPct val="100000"/>
                        </a:lnSpc>
                        <a:spcBef>
                          <a:spcPts val="620"/>
                        </a:spcBef>
                      </a:pPr>
                      <a:r>
                        <a:rPr sz="1600" spc="-5" dirty="0">
                          <a:latin typeface="Times New Roman" pitchFamily="18" charset="0"/>
                          <a:cs typeface="Times New Roman" pitchFamily="18" charset="0"/>
                        </a:rPr>
                        <a:t>Una</a:t>
                      </a:r>
                      <a:endParaRPr sz="1600">
                        <a:latin typeface="Times New Roman" pitchFamily="18" charset="0"/>
                        <a:cs typeface="Times New Roman" pitchFamily="18" charset="0"/>
                      </a:endParaRPr>
                    </a:p>
                    <a:p>
                      <a:pPr marL="68580" marR="60960">
                        <a:lnSpc>
                          <a:spcPct val="100000"/>
                        </a:lnSpc>
                        <a:spcBef>
                          <a:spcPts val="10"/>
                        </a:spcBef>
                        <a:tabLst>
                          <a:tab pos="810260" algn="l"/>
                        </a:tabLst>
                      </a:pPr>
                      <a:r>
                        <a:rPr sz="1600" spc="-5" dirty="0">
                          <a:latin typeface="Times New Roman" pitchFamily="18" charset="0"/>
                          <a:cs typeface="Times New Roman" pitchFamily="18" charset="0"/>
                        </a:rPr>
                        <a:t>exploración  </a:t>
                      </a:r>
                      <a:r>
                        <a:rPr sz="1600" dirty="0">
                          <a:latin typeface="Times New Roman" pitchFamily="18" charset="0"/>
                          <a:cs typeface="Times New Roman" pitchFamily="18" charset="0"/>
                        </a:rPr>
                        <a:t>sobre	</a:t>
                      </a:r>
                      <a:r>
                        <a:rPr sz="1600" spc="-5" dirty="0">
                          <a:latin typeface="Times New Roman" pitchFamily="18" charset="0"/>
                          <a:cs typeface="Times New Roman" pitchFamily="18" charset="0"/>
                        </a:rPr>
                        <a:t>e</a:t>
                      </a:r>
                      <a:r>
                        <a:rPr sz="1600" dirty="0">
                          <a:latin typeface="Times New Roman" pitchFamily="18" charset="0"/>
                          <a:cs typeface="Times New Roman" pitchFamily="18" charset="0"/>
                        </a:rPr>
                        <a:t>l  </a:t>
                      </a:r>
                      <a:r>
                        <a:rPr sz="1600" spc="-5" dirty="0">
                          <a:latin typeface="Times New Roman" pitchFamily="18" charset="0"/>
                          <a:cs typeface="Times New Roman" pitchFamily="18" charset="0"/>
                        </a:rPr>
                        <a:t>carácter</a:t>
                      </a:r>
                      <a:endParaRPr sz="1600">
                        <a:latin typeface="Times New Roman" pitchFamily="18" charset="0"/>
                        <a:cs typeface="Times New Roman" pitchFamily="18" charset="0"/>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nSpc>
                          <a:spcPct val="100000"/>
                        </a:lnSpc>
                      </a:pPr>
                      <a:r>
                        <a:rPr sz="1600" dirty="0">
                          <a:latin typeface="Times New Roman" pitchFamily="18" charset="0"/>
                          <a:cs typeface="Times New Roman" pitchFamily="18" charset="0"/>
                        </a:rPr>
                        <a:t>En</a:t>
                      </a:r>
                      <a:endParaRPr sz="1600">
                        <a:latin typeface="Times New Roman" pitchFamily="18" charset="0"/>
                        <a:cs typeface="Times New Roman" pitchFamily="18" charset="0"/>
                      </a:endParaRPr>
                    </a:p>
                    <a:p>
                      <a:pPr marL="69850">
                        <a:lnSpc>
                          <a:spcPct val="100000"/>
                        </a:lnSpc>
                        <a:spcBef>
                          <a:spcPts val="620"/>
                        </a:spcBef>
                      </a:pPr>
                      <a:r>
                        <a:rPr sz="1600" spc="-5" dirty="0">
                          <a:latin typeface="Times New Roman" pitchFamily="18" charset="0"/>
                          <a:cs typeface="Times New Roman" pitchFamily="18" charset="0"/>
                        </a:rPr>
                        <a:t>ejecución</a:t>
                      </a:r>
                      <a:endParaRPr sz="1600">
                        <a:latin typeface="Times New Roman" pitchFamily="18" charset="0"/>
                        <a:cs typeface="Times New Roman" pitchFamily="18" charset="0"/>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nSpc>
                          <a:spcPct val="100000"/>
                        </a:lnSpc>
                      </a:pPr>
                      <a:r>
                        <a:rPr sz="1600" dirty="0" smtClean="0">
                          <a:latin typeface="Times New Roman" pitchFamily="18" charset="0"/>
                          <a:cs typeface="Times New Roman" pitchFamily="18" charset="0"/>
                        </a:rPr>
                        <a:t>27/102017</a:t>
                      </a:r>
                      <a:endParaRPr sz="1600" dirty="0">
                        <a:latin typeface="Times New Roman" pitchFamily="18" charset="0"/>
                        <a:cs typeface="Times New Roman" pitchFamily="18" charset="0"/>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nSpc>
                          <a:spcPct val="100000"/>
                        </a:lnSpc>
                      </a:pPr>
                      <a:r>
                        <a:rPr sz="1600" dirty="0" smtClean="0">
                          <a:latin typeface="Times New Roman" pitchFamily="18" charset="0"/>
                          <a:cs typeface="Times New Roman" pitchFamily="18" charset="0"/>
                        </a:rPr>
                        <a:t>27/10/2020</a:t>
                      </a:r>
                      <a:endParaRPr sz="1600" dirty="0">
                        <a:latin typeface="Times New Roman" pitchFamily="18" charset="0"/>
                        <a:cs typeface="Times New Roman" pitchFamily="18" charset="0"/>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nSpc>
                          <a:spcPct val="100000"/>
                        </a:lnSpc>
                      </a:pPr>
                      <a:r>
                        <a:rPr sz="1600" spc="-5" dirty="0">
                          <a:latin typeface="Times New Roman" pitchFamily="18" charset="0"/>
                          <a:cs typeface="Times New Roman" pitchFamily="18" charset="0"/>
                        </a:rPr>
                        <a:t>Convocatoria</a:t>
                      </a:r>
                      <a:endParaRPr sz="1600">
                        <a:latin typeface="Times New Roman" pitchFamily="18" charset="0"/>
                        <a:cs typeface="Times New Roman" pitchFamily="18" charset="0"/>
                      </a:endParaRPr>
                    </a:p>
                    <a:p>
                      <a:pPr marL="67945">
                        <a:lnSpc>
                          <a:spcPct val="100000"/>
                        </a:lnSpc>
                        <a:spcBef>
                          <a:spcPts val="620"/>
                        </a:spcBef>
                      </a:pPr>
                      <a:r>
                        <a:rPr sz="1600" spc="-5" dirty="0">
                          <a:latin typeface="Times New Roman" pitchFamily="18" charset="0"/>
                          <a:cs typeface="Times New Roman" pitchFamily="18" charset="0"/>
                        </a:rPr>
                        <a:t>Programática</a:t>
                      </a:r>
                      <a:endParaRPr sz="1600">
                        <a:latin typeface="Times New Roman" pitchFamily="18" charset="0"/>
                        <a:cs typeface="Times New Roman" pitchFamily="18" charset="0"/>
                      </a:endParaRPr>
                    </a:p>
                    <a:p>
                      <a:pPr marL="67945" marR="62230">
                        <a:lnSpc>
                          <a:spcPct val="100000"/>
                        </a:lnSpc>
                        <a:spcBef>
                          <a:spcPts val="10"/>
                        </a:spcBef>
                        <a:tabLst>
                          <a:tab pos="595630" algn="l"/>
                        </a:tabLst>
                      </a:pPr>
                      <a:r>
                        <a:rPr sz="1600" dirty="0">
                          <a:latin typeface="Times New Roman" pitchFamily="18" charset="0"/>
                          <a:cs typeface="Times New Roman" pitchFamily="18" charset="0"/>
                        </a:rPr>
                        <a:t>2016	Á</a:t>
                      </a:r>
                      <a:r>
                        <a:rPr sz="1600" spc="-10" dirty="0">
                          <a:latin typeface="Times New Roman" pitchFamily="18" charset="0"/>
                          <a:cs typeface="Times New Roman" pitchFamily="18" charset="0"/>
                        </a:rPr>
                        <a:t>r</a:t>
                      </a:r>
                      <a:r>
                        <a:rPr sz="1600" spc="-5" dirty="0">
                          <a:latin typeface="Times New Roman" pitchFamily="18" charset="0"/>
                          <a:cs typeface="Times New Roman" pitchFamily="18" charset="0"/>
                        </a:rPr>
                        <a:t>e</a:t>
                      </a:r>
                      <a:r>
                        <a:rPr sz="1600" dirty="0">
                          <a:latin typeface="Times New Roman" pitchFamily="18" charset="0"/>
                          <a:cs typeface="Times New Roman" pitchFamily="18" charset="0"/>
                        </a:rPr>
                        <a:t>a  </a:t>
                      </a:r>
                      <a:r>
                        <a:rPr sz="1600" spc="-5" dirty="0">
                          <a:latin typeface="Times New Roman" pitchFamily="18" charset="0"/>
                          <a:cs typeface="Times New Roman" pitchFamily="18" charset="0"/>
                        </a:rPr>
                        <a:t>Ciencias  Sociales,</a:t>
                      </a:r>
                      <a:endParaRPr sz="1600">
                        <a:latin typeface="Times New Roman" pitchFamily="18" charset="0"/>
                        <a:cs typeface="Times New Roman" pitchFamily="18" charset="0"/>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nSpc>
                          <a:spcPct val="100000"/>
                        </a:lnSpc>
                      </a:pPr>
                      <a:r>
                        <a:rPr sz="1600" spc="-5" dirty="0">
                          <a:latin typeface="Times New Roman" pitchFamily="18" charset="0"/>
                          <a:cs typeface="Times New Roman" pitchFamily="18" charset="0"/>
                        </a:rPr>
                        <a:t>Liliana</a:t>
                      </a:r>
                      <a:endParaRPr sz="1600" dirty="0">
                        <a:latin typeface="Times New Roman" pitchFamily="18" charset="0"/>
                        <a:cs typeface="Times New Roman" pitchFamily="18" charset="0"/>
                      </a:endParaRPr>
                    </a:p>
                    <a:p>
                      <a:pPr marL="67945">
                        <a:lnSpc>
                          <a:spcPct val="100000"/>
                        </a:lnSpc>
                        <a:spcBef>
                          <a:spcPts val="620"/>
                        </a:spcBef>
                      </a:pPr>
                      <a:r>
                        <a:rPr sz="1600" spc="-5" dirty="0">
                          <a:latin typeface="Times New Roman" pitchFamily="18" charset="0"/>
                          <a:cs typeface="Times New Roman" pitchFamily="18" charset="0"/>
                        </a:rPr>
                        <a:t>Cecilia</a:t>
                      </a:r>
                      <a:endParaRPr sz="1600" dirty="0">
                        <a:latin typeface="Times New Roman" pitchFamily="18" charset="0"/>
                        <a:cs typeface="Times New Roman" pitchFamily="18" charset="0"/>
                      </a:endParaRPr>
                    </a:p>
                    <a:p>
                      <a:pPr marL="67945" marR="247650">
                        <a:lnSpc>
                          <a:spcPct val="100000"/>
                        </a:lnSpc>
                        <a:spcBef>
                          <a:spcPts val="20"/>
                        </a:spcBef>
                      </a:pPr>
                      <a:r>
                        <a:rPr sz="1600" dirty="0">
                          <a:latin typeface="Times New Roman" pitchFamily="18" charset="0"/>
                          <a:cs typeface="Times New Roman" pitchFamily="18" charset="0"/>
                        </a:rPr>
                        <a:t>Molina  </a:t>
                      </a:r>
                      <a:r>
                        <a:rPr sz="1600" dirty="0" err="1" smtClean="0">
                          <a:latin typeface="Times New Roman" pitchFamily="18" charset="0"/>
                          <a:cs typeface="Times New Roman" pitchFamily="18" charset="0"/>
                        </a:rPr>
                        <a:t>Gonz</a:t>
                      </a:r>
                      <a:r>
                        <a:rPr sz="1600" spc="-5" dirty="0" err="1" smtClean="0">
                          <a:latin typeface="Times New Roman" pitchFamily="18" charset="0"/>
                          <a:cs typeface="Times New Roman" pitchFamily="18" charset="0"/>
                        </a:rPr>
                        <a:t>á</a:t>
                      </a:r>
                      <a:r>
                        <a:rPr sz="1600" dirty="0" err="1" smtClean="0">
                          <a:latin typeface="Times New Roman" pitchFamily="18" charset="0"/>
                          <a:cs typeface="Times New Roman" pitchFamily="18" charset="0"/>
                        </a:rPr>
                        <a:t>l</a:t>
                      </a:r>
                      <a:r>
                        <a:rPr lang="es-CO" sz="1600" dirty="0" smtClean="0">
                          <a:latin typeface="Times New Roman" pitchFamily="18" charset="0"/>
                          <a:cs typeface="Times New Roman" pitchFamily="18" charset="0"/>
                        </a:rPr>
                        <a:t>e</a:t>
                      </a:r>
                      <a:r>
                        <a:rPr sz="1600" dirty="0" smtClean="0">
                          <a:latin typeface="Times New Roman" pitchFamily="18" charset="0"/>
                          <a:cs typeface="Times New Roman" pitchFamily="18" charset="0"/>
                        </a:rPr>
                        <a:t>z</a:t>
                      </a:r>
                      <a:endParaRPr sz="1600" dirty="0">
                        <a:latin typeface="Times New Roman" pitchFamily="18" charset="0"/>
                        <a:cs typeface="Times New Roman" pitchFamily="18" charset="0"/>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nSpc>
                          <a:spcPct val="100000"/>
                        </a:lnSpc>
                      </a:pPr>
                      <a:r>
                        <a:rPr sz="1600" spc="-5" dirty="0">
                          <a:latin typeface="Times New Roman" pitchFamily="18" charset="0"/>
                          <a:cs typeface="Times New Roman" pitchFamily="18" charset="0"/>
                        </a:rPr>
                        <a:t>Cultura,</a:t>
                      </a:r>
                      <a:r>
                        <a:rPr sz="1600" spc="65" dirty="0">
                          <a:latin typeface="Times New Roman" pitchFamily="18" charset="0"/>
                          <a:cs typeface="Times New Roman" pitchFamily="18" charset="0"/>
                        </a:rPr>
                        <a:t> </a:t>
                      </a:r>
                      <a:r>
                        <a:rPr sz="1600" spc="-5" dirty="0">
                          <a:latin typeface="Times New Roman" pitchFamily="18" charset="0"/>
                          <a:cs typeface="Times New Roman" pitchFamily="18" charset="0"/>
                        </a:rPr>
                        <a:t>Violencia</a:t>
                      </a:r>
                      <a:endParaRPr sz="1600" dirty="0">
                        <a:latin typeface="Times New Roman" pitchFamily="18" charset="0"/>
                        <a:cs typeface="Times New Roman" pitchFamily="18" charset="0"/>
                      </a:endParaRPr>
                    </a:p>
                    <a:p>
                      <a:pPr marL="69850">
                        <a:lnSpc>
                          <a:spcPct val="100000"/>
                        </a:lnSpc>
                        <a:spcBef>
                          <a:spcPts val="620"/>
                        </a:spcBef>
                      </a:pPr>
                      <a:r>
                        <a:rPr sz="1600" spc="-5" dirty="0">
                          <a:latin typeface="Times New Roman" pitchFamily="18" charset="0"/>
                          <a:cs typeface="Times New Roman" pitchFamily="18" charset="0"/>
                        </a:rPr>
                        <a:t>Y Territorio</a:t>
                      </a:r>
                      <a:endParaRPr sz="1600" dirty="0">
                        <a:latin typeface="Times New Roman" pitchFamily="18" charset="0"/>
                        <a:cs typeface="Times New Roman" pitchFamily="18" charset="0"/>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8580">
                        <a:lnSpc>
                          <a:spcPct val="100000"/>
                        </a:lnSpc>
                      </a:pPr>
                      <a:r>
                        <a:rPr sz="1600" spc="-5" dirty="0">
                          <a:latin typeface="Times New Roman" pitchFamily="18" charset="0"/>
                          <a:cs typeface="Times New Roman" pitchFamily="18" charset="0"/>
                        </a:rPr>
                        <a:t>Hernán Jaramillo</a:t>
                      </a:r>
                      <a:endParaRPr sz="1600" dirty="0">
                        <a:latin typeface="Times New Roman" pitchFamily="18" charset="0"/>
                        <a:cs typeface="Times New Roman" pitchFamily="18" charset="0"/>
                      </a:endParaRPr>
                    </a:p>
                    <a:p>
                      <a:pPr marL="68580">
                        <a:lnSpc>
                          <a:spcPct val="100000"/>
                        </a:lnSpc>
                        <a:spcBef>
                          <a:spcPts val="620"/>
                        </a:spcBef>
                      </a:pPr>
                      <a:r>
                        <a:rPr sz="1600" spc="-5" dirty="0">
                          <a:latin typeface="Times New Roman" pitchFamily="18" charset="0"/>
                          <a:cs typeface="Times New Roman" pitchFamily="18" charset="0"/>
                        </a:rPr>
                        <a:t>(Doctorado</a:t>
                      </a:r>
                      <a:r>
                        <a:rPr sz="1600" dirty="0">
                          <a:latin typeface="Times New Roman" pitchFamily="18" charset="0"/>
                          <a:cs typeface="Times New Roman" pitchFamily="18" charset="0"/>
                        </a:rPr>
                        <a:t> </a:t>
                      </a:r>
                      <a:r>
                        <a:rPr sz="1600" spc="-5" dirty="0" err="1">
                          <a:latin typeface="Times New Roman" pitchFamily="18" charset="0"/>
                          <a:cs typeface="Times New Roman" pitchFamily="18" charset="0"/>
                        </a:rPr>
                        <a:t>Filosofía</a:t>
                      </a:r>
                      <a:r>
                        <a:rPr sz="1600" spc="-5" dirty="0" smtClean="0">
                          <a:latin typeface="Times New Roman" pitchFamily="18" charset="0"/>
                          <a:cs typeface="Times New Roman" pitchFamily="18" charset="0"/>
                        </a:rPr>
                        <a:t>.)</a:t>
                      </a:r>
                      <a:r>
                        <a:rPr lang="es-CO" sz="1600" spc="-5" dirty="0" smtClean="0">
                          <a:latin typeface="Times New Roman" pitchFamily="18" charset="0"/>
                          <a:cs typeface="Times New Roman" pitchFamily="18" charset="0"/>
                        </a:rPr>
                        <a:t> </a:t>
                      </a:r>
                      <a:endParaRPr sz="1600" dirty="0">
                        <a:latin typeface="Times New Roman" pitchFamily="18" charset="0"/>
                        <a:cs typeface="Times New Roman" pitchFamily="18" charset="0"/>
                      </a:endParaRPr>
                    </a:p>
                    <a:p>
                      <a:pPr marL="68580" marR="274955">
                        <a:lnSpc>
                          <a:spcPct val="100000"/>
                        </a:lnSpc>
                      </a:pPr>
                      <a:r>
                        <a:rPr sz="1600" spc="-5" dirty="0">
                          <a:latin typeface="Times New Roman" pitchFamily="18" charset="0"/>
                          <a:cs typeface="Times New Roman" pitchFamily="18" charset="0"/>
                        </a:rPr>
                        <a:t>Valentina </a:t>
                      </a:r>
                      <a:r>
                        <a:rPr sz="1600" dirty="0">
                          <a:latin typeface="Times New Roman" pitchFamily="18" charset="0"/>
                          <a:cs typeface="Times New Roman" pitchFamily="18" charset="0"/>
                        </a:rPr>
                        <a:t>Hincapié  </a:t>
                      </a:r>
                      <a:r>
                        <a:rPr sz="1600" spc="-5" dirty="0">
                          <a:latin typeface="Times New Roman" pitchFamily="18" charset="0"/>
                          <a:cs typeface="Times New Roman" pitchFamily="18" charset="0"/>
                        </a:rPr>
                        <a:t>(Pregrado</a:t>
                      </a:r>
                      <a:r>
                        <a:rPr sz="1600" spc="-30" dirty="0">
                          <a:latin typeface="Times New Roman" pitchFamily="18" charset="0"/>
                          <a:cs typeface="Times New Roman" pitchFamily="18" charset="0"/>
                        </a:rPr>
                        <a:t> </a:t>
                      </a:r>
                      <a:r>
                        <a:rPr sz="1600" spc="-5" dirty="0">
                          <a:latin typeface="Times New Roman" pitchFamily="18" charset="0"/>
                          <a:cs typeface="Times New Roman" pitchFamily="18" charset="0"/>
                        </a:rPr>
                        <a:t>Filosofía.)</a:t>
                      </a:r>
                      <a:endParaRPr sz="1600" dirty="0">
                        <a:latin typeface="Times New Roman" pitchFamily="18" charset="0"/>
                        <a:cs typeface="Times New Roman" pitchFamily="18" charset="0"/>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893181479"/>
              </p:ext>
            </p:extLst>
          </p:nvPr>
        </p:nvGraphicFramePr>
        <p:xfrm>
          <a:off x="152400" y="990600"/>
          <a:ext cx="9677402" cy="6574392"/>
        </p:xfrm>
        <a:graphic>
          <a:graphicData uri="http://schemas.openxmlformats.org/drawingml/2006/table">
            <a:tbl>
              <a:tblPr firstRow="1" bandRow="1">
                <a:tableStyleId>{2D5ABB26-0587-4C30-8999-92F81FD0307C}</a:tableStyleId>
              </a:tblPr>
              <a:tblGrid>
                <a:gridCol w="721298"/>
                <a:gridCol w="1604218"/>
                <a:gridCol w="852867"/>
                <a:gridCol w="567020"/>
                <a:gridCol w="674197"/>
                <a:gridCol w="1295400"/>
                <a:gridCol w="1120625"/>
                <a:gridCol w="1305681"/>
                <a:gridCol w="1536096"/>
              </a:tblGrid>
              <a:tr h="1164955">
                <a:tc>
                  <a:txBody>
                    <a:bodyPr/>
                    <a:lstStyle/>
                    <a:p>
                      <a:pPr>
                        <a:lnSpc>
                          <a:spcPct val="100000"/>
                        </a:lnSpc>
                      </a:pPr>
                      <a:endParaRPr sz="16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8580">
                        <a:lnSpc>
                          <a:spcPct val="100000"/>
                        </a:lnSpc>
                        <a:tabLst>
                          <a:tab pos="846455" algn="l"/>
                        </a:tabLst>
                      </a:pPr>
                      <a:r>
                        <a:rPr sz="1600" spc="-5" dirty="0">
                          <a:latin typeface="Times New Roman"/>
                          <a:cs typeface="Times New Roman"/>
                        </a:rPr>
                        <a:t>simbólico	</a:t>
                      </a:r>
                      <a:r>
                        <a:rPr sz="1600" dirty="0">
                          <a:latin typeface="Times New Roman"/>
                          <a:cs typeface="Times New Roman"/>
                        </a:rPr>
                        <a:t>y</a:t>
                      </a:r>
                    </a:p>
                    <a:p>
                      <a:pPr marL="68580" marR="60325">
                        <a:lnSpc>
                          <a:spcPct val="100000"/>
                        </a:lnSpc>
                        <a:spcBef>
                          <a:spcPts val="10"/>
                        </a:spcBef>
                        <a:tabLst>
                          <a:tab pos="774700" algn="l"/>
                        </a:tabLst>
                      </a:pPr>
                      <a:r>
                        <a:rPr sz="1600" dirty="0">
                          <a:latin typeface="Times New Roman"/>
                          <a:cs typeface="Times New Roman"/>
                        </a:rPr>
                        <a:t>n</a:t>
                      </a:r>
                      <a:r>
                        <a:rPr sz="1600" spc="-5" dirty="0">
                          <a:latin typeface="Times New Roman"/>
                          <a:cs typeface="Times New Roman"/>
                        </a:rPr>
                        <a:t>a</a:t>
                      </a:r>
                      <a:r>
                        <a:rPr sz="1600" dirty="0">
                          <a:latin typeface="Times New Roman"/>
                          <a:cs typeface="Times New Roman"/>
                        </a:rPr>
                        <a:t>r</a:t>
                      </a:r>
                      <a:r>
                        <a:rPr sz="1600" spc="-10" dirty="0">
                          <a:latin typeface="Times New Roman"/>
                          <a:cs typeface="Times New Roman"/>
                        </a:rPr>
                        <a:t>r</a:t>
                      </a:r>
                      <a:r>
                        <a:rPr sz="1600" spc="-5" dirty="0">
                          <a:latin typeface="Times New Roman"/>
                          <a:cs typeface="Times New Roman"/>
                        </a:rPr>
                        <a:t>a</a:t>
                      </a:r>
                      <a:r>
                        <a:rPr sz="1600" dirty="0">
                          <a:latin typeface="Times New Roman"/>
                          <a:cs typeface="Times New Roman"/>
                        </a:rPr>
                        <a:t>tivo	</a:t>
                      </a:r>
                      <a:r>
                        <a:rPr sz="1600" spc="10" dirty="0">
                          <a:latin typeface="Times New Roman"/>
                          <a:cs typeface="Times New Roman"/>
                        </a:rPr>
                        <a:t>d</a:t>
                      </a:r>
                      <a:r>
                        <a:rPr sz="1600" dirty="0">
                          <a:latin typeface="Times New Roman"/>
                          <a:cs typeface="Times New Roman"/>
                        </a:rPr>
                        <a:t>e  la</a:t>
                      </a:r>
                    </a:p>
                    <a:p>
                      <a:pPr marL="68580" marR="271145">
                        <a:lnSpc>
                          <a:spcPct val="100000"/>
                        </a:lnSpc>
                        <a:spcBef>
                          <a:spcPts val="10"/>
                        </a:spcBef>
                      </a:pPr>
                      <a:r>
                        <a:rPr sz="1600" dirty="0">
                          <a:latin typeface="Times New Roman"/>
                          <a:cs typeface="Times New Roman"/>
                        </a:rPr>
                        <a:t>r</a:t>
                      </a:r>
                      <a:r>
                        <a:rPr sz="1600" spc="-10" dirty="0">
                          <a:latin typeface="Times New Roman"/>
                          <a:cs typeface="Times New Roman"/>
                        </a:rPr>
                        <a:t>e</a:t>
                      </a:r>
                      <a:r>
                        <a:rPr sz="1600" dirty="0">
                          <a:latin typeface="Times New Roman"/>
                          <a:cs typeface="Times New Roman"/>
                        </a:rPr>
                        <a:t>p</a:t>
                      </a:r>
                      <a:r>
                        <a:rPr sz="1600" spc="-5" dirty="0">
                          <a:latin typeface="Times New Roman"/>
                          <a:cs typeface="Times New Roman"/>
                        </a:rPr>
                        <a:t>a</a:t>
                      </a:r>
                      <a:r>
                        <a:rPr sz="1600" spc="5" dirty="0">
                          <a:latin typeface="Times New Roman"/>
                          <a:cs typeface="Times New Roman"/>
                        </a:rPr>
                        <a:t>r</a:t>
                      </a:r>
                      <a:r>
                        <a:rPr sz="1600" spc="-5" dirty="0">
                          <a:latin typeface="Times New Roman"/>
                          <a:cs typeface="Times New Roman"/>
                        </a:rPr>
                        <a:t>ac</a:t>
                      </a:r>
                      <a:r>
                        <a:rPr sz="1600" dirty="0">
                          <a:latin typeface="Times New Roman"/>
                          <a:cs typeface="Times New Roman"/>
                        </a:rPr>
                        <a:t>ión  </a:t>
                      </a:r>
                      <a:r>
                        <a:rPr sz="1600" spc="-5" dirty="0">
                          <a:latin typeface="Times New Roman"/>
                          <a:cs typeface="Times New Roman"/>
                        </a:rPr>
                        <a:t>moral</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pP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pP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pP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nSpc>
                          <a:spcPct val="100000"/>
                        </a:lnSpc>
                      </a:pPr>
                      <a:r>
                        <a:rPr sz="1600" spc="-5" dirty="0" err="1" smtClean="0">
                          <a:latin typeface="Times New Roman"/>
                          <a:cs typeface="Times New Roman"/>
                        </a:rPr>
                        <a:t>Humanida</a:t>
                      </a:r>
                      <a:r>
                        <a:rPr lang="es-CO" sz="1600" spc="-5" dirty="0" smtClean="0">
                          <a:latin typeface="Times New Roman"/>
                          <a:cs typeface="Times New Roman"/>
                        </a:rPr>
                        <a:t>-</a:t>
                      </a:r>
                      <a:r>
                        <a:rPr sz="1600" spc="-5" dirty="0" smtClean="0">
                          <a:latin typeface="Times New Roman"/>
                          <a:cs typeface="Times New Roman"/>
                        </a:rPr>
                        <a:t>des</a:t>
                      </a:r>
                      <a:r>
                        <a:rPr sz="1600" spc="5" dirty="0" smtClean="0">
                          <a:latin typeface="Times New Roman"/>
                          <a:cs typeface="Times New Roman"/>
                        </a:rPr>
                        <a:t> </a:t>
                      </a:r>
                      <a:r>
                        <a:rPr sz="1600" dirty="0">
                          <a:latin typeface="Times New Roman"/>
                          <a:cs typeface="Times New Roman"/>
                        </a:rPr>
                        <a:t>y</a:t>
                      </a: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pP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pP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spcBef>
                          <a:spcPts val="35"/>
                        </a:spcBef>
                      </a:pPr>
                      <a:endParaRPr sz="1400" dirty="0">
                        <a:latin typeface="Times New Roman"/>
                        <a:cs typeface="Times New Roman"/>
                      </a:endParaRPr>
                    </a:p>
                    <a:p>
                      <a:pPr marL="68580" marR="62230">
                        <a:lnSpc>
                          <a:spcPct val="100000"/>
                        </a:lnSpc>
                        <a:tabLst>
                          <a:tab pos="1310005" algn="l"/>
                        </a:tabLst>
                      </a:pPr>
                      <a:r>
                        <a:rPr sz="1600" spc="-5" dirty="0">
                          <a:latin typeface="Times New Roman"/>
                          <a:cs typeface="Times New Roman"/>
                        </a:rPr>
                        <a:t>Mariana Vásquez  (</a:t>
                      </a:r>
                      <a:r>
                        <a:rPr sz="1600" dirty="0" err="1" smtClean="0">
                          <a:latin typeface="Times New Roman"/>
                          <a:cs typeface="Times New Roman"/>
                        </a:rPr>
                        <a:t>Pre</a:t>
                      </a:r>
                      <a:r>
                        <a:rPr sz="1600" spc="-15" dirty="0" err="1" smtClean="0">
                          <a:latin typeface="Times New Roman"/>
                          <a:cs typeface="Times New Roman"/>
                        </a:rPr>
                        <a:t>g</a:t>
                      </a:r>
                      <a:r>
                        <a:rPr sz="1600" dirty="0" err="1" smtClean="0">
                          <a:latin typeface="Times New Roman"/>
                          <a:cs typeface="Times New Roman"/>
                        </a:rPr>
                        <a:t>r</a:t>
                      </a:r>
                      <a:r>
                        <a:rPr sz="1600" spc="-10" dirty="0" err="1" smtClean="0">
                          <a:latin typeface="Times New Roman"/>
                          <a:cs typeface="Times New Roman"/>
                        </a:rPr>
                        <a:t>a</a:t>
                      </a:r>
                      <a:r>
                        <a:rPr sz="1600" dirty="0" err="1" smtClean="0">
                          <a:latin typeface="Times New Roman"/>
                          <a:cs typeface="Times New Roman"/>
                        </a:rPr>
                        <a:t>do</a:t>
                      </a:r>
                      <a:r>
                        <a:rPr lang="es-CO" sz="1600" baseline="0" dirty="0" smtClean="0">
                          <a:latin typeface="Times New Roman"/>
                          <a:cs typeface="Times New Roman"/>
                        </a:rPr>
                        <a:t> </a:t>
                      </a:r>
                      <a:r>
                        <a:rPr sz="1600" spc="-15" dirty="0" err="1" smtClean="0">
                          <a:latin typeface="Times New Roman"/>
                          <a:cs typeface="Times New Roman"/>
                        </a:rPr>
                        <a:t>L</a:t>
                      </a:r>
                      <a:r>
                        <a:rPr sz="1600" dirty="0" err="1" smtClean="0">
                          <a:latin typeface="Times New Roman"/>
                          <a:cs typeface="Times New Roman"/>
                        </a:rPr>
                        <a:t>ic</a:t>
                      </a:r>
                      <a:r>
                        <a:rPr sz="1600" dirty="0">
                          <a:latin typeface="Times New Roman"/>
                          <a:cs typeface="Times New Roman"/>
                        </a:rPr>
                        <a:t>.  </a:t>
                      </a:r>
                      <a:r>
                        <a:rPr sz="1600" spc="-5" dirty="0">
                          <a:latin typeface="Times New Roman"/>
                          <a:cs typeface="Times New Roman"/>
                        </a:rPr>
                        <a:t>Filosofía.)</a:t>
                      </a:r>
                      <a:endParaRPr sz="1600" dirty="0">
                        <a:latin typeface="Times New Roman"/>
                        <a:cs typeface="Times New Roman"/>
                      </a:endParaRPr>
                    </a:p>
                  </a:txBody>
                  <a:tcPr marL="0" marR="0" marT="4445"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r h="2455147">
                <a:tc>
                  <a:txBody>
                    <a:bodyPr/>
                    <a:lstStyle/>
                    <a:p>
                      <a:pPr marL="69850">
                        <a:lnSpc>
                          <a:spcPct val="100000"/>
                        </a:lnSpc>
                      </a:pPr>
                      <a:r>
                        <a:rPr sz="1600" dirty="0">
                          <a:latin typeface="Times New Roman"/>
                          <a:cs typeface="Times New Roman"/>
                        </a:rPr>
                        <a:t>2016-</a:t>
                      </a:r>
                      <a:endParaRPr sz="1600">
                        <a:latin typeface="Times New Roman"/>
                        <a:cs typeface="Times New Roman"/>
                      </a:endParaRPr>
                    </a:p>
                    <a:p>
                      <a:pPr marL="69850">
                        <a:lnSpc>
                          <a:spcPct val="100000"/>
                        </a:lnSpc>
                        <a:spcBef>
                          <a:spcPts val="625"/>
                        </a:spcBef>
                      </a:pPr>
                      <a:r>
                        <a:rPr sz="1600" dirty="0">
                          <a:latin typeface="Times New Roman"/>
                          <a:cs typeface="Times New Roman"/>
                        </a:rPr>
                        <a:t>13030</a:t>
                      </a:r>
                      <a:endParaRPr sz="16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8580">
                        <a:lnSpc>
                          <a:spcPct val="100000"/>
                        </a:lnSpc>
                        <a:tabLst>
                          <a:tab pos="776605" algn="l"/>
                        </a:tabLst>
                      </a:pPr>
                      <a:r>
                        <a:rPr sz="1600" spc="-5" dirty="0">
                          <a:latin typeface="Times New Roman"/>
                          <a:cs typeface="Times New Roman"/>
                        </a:rPr>
                        <a:t>Peirce	en</a:t>
                      </a:r>
                      <a:endParaRPr sz="1600">
                        <a:latin typeface="Times New Roman"/>
                        <a:cs typeface="Times New Roman"/>
                      </a:endParaRPr>
                    </a:p>
                    <a:p>
                      <a:pPr marL="68580">
                        <a:lnSpc>
                          <a:spcPct val="100000"/>
                        </a:lnSpc>
                        <a:spcBef>
                          <a:spcPts val="625"/>
                        </a:spcBef>
                      </a:pPr>
                      <a:r>
                        <a:rPr sz="1600" dirty="0">
                          <a:latin typeface="Times New Roman"/>
                          <a:cs typeface="Times New Roman"/>
                        </a:rPr>
                        <a:t>Colombia.</a:t>
                      </a:r>
                      <a:endParaRPr sz="1600">
                        <a:latin typeface="Times New Roman"/>
                        <a:cs typeface="Times New Roman"/>
                      </a:endParaRPr>
                    </a:p>
                    <a:p>
                      <a:pPr marL="68580" marR="59690">
                        <a:lnSpc>
                          <a:spcPct val="100000"/>
                        </a:lnSpc>
                        <a:spcBef>
                          <a:spcPts val="5"/>
                        </a:spcBef>
                        <a:tabLst>
                          <a:tab pos="776605" algn="l"/>
                        </a:tabLst>
                      </a:pPr>
                      <a:r>
                        <a:rPr sz="1600" spc="-10" dirty="0">
                          <a:latin typeface="Times New Roman"/>
                          <a:cs typeface="Times New Roman"/>
                        </a:rPr>
                        <a:t>La </a:t>
                      </a:r>
                      <a:r>
                        <a:rPr sz="1600" dirty="0">
                          <a:latin typeface="Times New Roman"/>
                          <a:cs typeface="Times New Roman"/>
                        </a:rPr>
                        <a:t>influencia  </a:t>
                      </a:r>
                      <a:r>
                        <a:rPr sz="1600" spc="-5" dirty="0">
                          <a:latin typeface="Times New Roman"/>
                          <a:cs typeface="Times New Roman"/>
                        </a:rPr>
                        <a:t>del  pensamiento  </a:t>
                      </a:r>
                      <a:r>
                        <a:rPr sz="1600" dirty="0">
                          <a:latin typeface="Times New Roman"/>
                          <a:cs typeface="Times New Roman"/>
                        </a:rPr>
                        <a:t>de </a:t>
                      </a:r>
                      <a:r>
                        <a:rPr sz="1600" spc="-5" dirty="0">
                          <a:latin typeface="Times New Roman"/>
                          <a:cs typeface="Times New Roman"/>
                        </a:rPr>
                        <a:t>Charles S.  </a:t>
                      </a:r>
                      <a:r>
                        <a:rPr sz="1600" dirty="0">
                          <a:latin typeface="Times New Roman"/>
                          <a:cs typeface="Times New Roman"/>
                        </a:rPr>
                        <a:t>P</a:t>
                      </a:r>
                      <a:r>
                        <a:rPr sz="1600" spc="-5" dirty="0">
                          <a:latin typeface="Times New Roman"/>
                          <a:cs typeface="Times New Roman"/>
                        </a:rPr>
                        <a:t>e</a:t>
                      </a:r>
                      <a:r>
                        <a:rPr sz="1600" dirty="0">
                          <a:latin typeface="Times New Roman"/>
                          <a:cs typeface="Times New Roman"/>
                        </a:rPr>
                        <a:t>ir</a:t>
                      </a:r>
                      <a:r>
                        <a:rPr sz="1600" spc="-10" dirty="0">
                          <a:latin typeface="Times New Roman"/>
                          <a:cs typeface="Times New Roman"/>
                        </a:rPr>
                        <a:t>c</a:t>
                      </a:r>
                      <a:r>
                        <a:rPr sz="1600" dirty="0">
                          <a:latin typeface="Times New Roman"/>
                          <a:cs typeface="Times New Roman"/>
                        </a:rPr>
                        <a:t>e	</a:t>
                      </a:r>
                      <a:r>
                        <a:rPr sz="1600" spc="-5" dirty="0">
                          <a:latin typeface="Times New Roman"/>
                          <a:cs typeface="Times New Roman"/>
                        </a:rPr>
                        <a:t>e</a:t>
                      </a:r>
                      <a:r>
                        <a:rPr sz="1600" dirty="0">
                          <a:latin typeface="Times New Roman"/>
                          <a:cs typeface="Times New Roman"/>
                        </a:rPr>
                        <a:t>n  </a:t>
                      </a:r>
                      <a:r>
                        <a:rPr sz="1600" spc="-5" dirty="0">
                          <a:latin typeface="Times New Roman"/>
                          <a:cs typeface="Times New Roman"/>
                        </a:rPr>
                        <a:t>distintas</a:t>
                      </a:r>
                      <a:r>
                        <a:rPr sz="1600" spc="-100" dirty="0">
                          <a:latin typeface="Times New Roman"/>
                          <a:cs typeface="Times New Roman"/>
                        </a:rPr>
                        <a:t> </a:t>
                      </a:r>
                      <a:r>
                        <a:rPr sz="1600" spc="-5" dirty="0">
                          <a:latin typeface="Times New Roman"/>
                          <a:cs typeface="Times New Roman"/>
                        </a:rPr>
                        <a:t>áreas  del  conocimiento  en</a:t>
                      </a:r>
                      <a:endParaRPr sz="160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nSpc>
                          <a:spcPct val="100000"/>
                        </a:lnSpc>
                      </a:pPr>
                      <a:r>
                        <a:rPr sz="1600" dirty="0">
                          <a:latin typeface="Times New Roman"/>
                          <a:cs typeface="Times New Roman"/>
                        </a:rPr>
                        <a:t>En</a:t>
                      </a:r>
                      <a:endParaRPr sz="1600">
                        <a:latin typeface="Times New Roman"/>
                        <a:cs typeface="Times New Roman"/>
                      </a:endParaRPr>
                    </a:p>
                    <a:p>
                      <a:pPr marL="69850">
                        <a:lnSpc>
                          <a:spcPct val="100000"/>
                        </a:lnSpc>
                        <a:spcBef>
                          <a:spcPts val="625"/>
                        </a:spcBef>
                      </a:pPr>
                      <a:r>
                        <a:rPr sz="1600" spc="-5" dirty="0">
                          <a:latin typeface="Times New Roman"/>
                          <a:cs typeface="Times New Roman"/>
                        </a:rPr>
                        <a:t>ejecución</a:t>
                      </a:r>
                      <a:endParaRPr sz="160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nSpc>
                          <a:spcPct val="100000"/>
                        </a:lnSpc>
                      </a:pPr>
                      <a:r>
                        <a:rPr sz="1600" dirty="0">
                          <a:latin typeface="Times New Roman"/>
                          <a:cs typeface="Times New Roman"/>
                        </a:rPr>
                        <a:t>17/10/</a:t>
                      </a:r>
                    </a:p>
                    <a:p>
                      <a:pPr marL="67945">
                        <a:lnSpc>
                          <a:spcPct val="100000"/>
                        </a:lnSpc>
                        <a:spcBef>
                          <a:spcPts val="625"/>
                        </a:spcBef>
                      </a:pPr>
                      <a:r>
                        <a:rPr sz="1600" dirty="0">
                          <a:latin typeface="Times New Roman"/>
                          <a:cs typeface="Times New Roman"/>
                        </a:rPr>
                        <a:t>2017</a:t>
                      </a: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nSpc>
                          <a:spcPct val="100000"/>
                        </a:lnSpc>
                      </a:pPr>
                      <a:r>
                        <a:rPr sz="1600" dirty="0">
                          <a:latin typeface="Times New Roman"/>
                          <a:cs typeface="Times New Roman"/>
                        </a:rPr>
                        <a:t>17/04</a:t>
                      </a:r>
                      <a:r>
                        <a:rPr sz="1600" dirty="0" smtClean="0">
                          <a:latin typeface="Times New Roman"/>
                          <a:cs typeface="Times New Roman"/>
                        </a:rPr>
                        <a:t>/</a:t>
                      </a:r>
                      <a:endParaRPr lang="es-CO" sz="1600" dirty="0" smtClean="0">
                        <a:latin typeface="Times New Roman"/>
                        <a:cs typeface="Times New Roman"/>
                      </a:endParaRPr>
                    </a:p>
                    <a:p>
                      <a:pPr marL="69850">
                        <a:lnSpc>
                          <a:spcPct val="100000"/>
                        </a:lnSpc>
                      </a:pPr>
                      <a:r>
                        <a:rPr sz="1600" dirty="0" smtClean="0">
                          <a:latin typeface="Times New Roman"/>
                          <a:cs typeface="Times New Roman"/>
                        </a:rPr>
                        <a:t>2020</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nSpc>
                          <a:spcPct val="100000"/>
                        </a:lnSpc>
                      </a:pPr>
                      <a:r>
                        <a:rPr sz="1600" spc="-5" dirty="0">
                          <a:latin typeface="Times New Roman"/>
                          <a:cs typeface="Times New Roman"/>
                        </a:rPr>
                        <a:t>Convocatoria</a:t>
                      </a:r>
                      <a:endParaRPr sz="1600" dirty="0">
                        <a:latin typeface="Times New Roman"/>
                        <a:cs typeface="Times New Roman"/>
                      </a:endParaRPr>
                    </a:p>
                    <a:p>
                      <a:pPr marL="67945">
                        <a:lnSpc>
                          <a:spcPct val="100000"/>
                        </a:lnSpc>
                        <a:spcBef>
                          <a:spcPts val="625"/>
                        </a:spcBef>
                      </a:pPr>
                      <a:r>
                        <a:rPr sz="1600" spc="-5" dirty="0">
                          <a:latin typeface="Times New Roman"/>
                          <a:cs typeface="Times New Roman"/>
                        </a:rPr>
                        <a:t>Programática</a:t>
                      </a:r>
                      <a:endParaRPr sz="1600" dirty="0">
                        <a:latin typeface="Times New Roman"/>
                        <a:cs typeface="Times New Roman"/>
                      </a:endParaRPr>
                    </a:p>
                    <a:p>
                      <a:pPr marL="67945" marR="62230">
                        <a:lnSpc>
                          <a:spcPct val="100000"/>
                        </a:lnSpc>
                        <a:spcBef>
                          <a:spcPts val="5"/>
                        </a:spcBef>
                        <a:tabLst>
                          <a:tab pos="595630" algn="l"/>
                        </a:tabLst>
                      </a:pPr>
                      <a:r>
                        <a:rPr sz="1600" dirty="0" smtClean="0">
                          <a:latin typeface="Times New Roman"/>
                          <a:cs typeface="Times New Roman"/>
                        </a:rPr>
                        <a:t>2016</a:t>
                      </a:r>
                      <a:r>
                        <a:rPr lang="es-CO" sz="1600" baseline="0" dirty="0" smtClean="0">
                          <a:latin typeface="Times New Roman"/>
                          <a:cs typeface="Times New Roman"/>
                        </a:rPr>
                        <a:t> </a:t>
                      </a:r>
                      <a:r>
                        <a:rPr sz="1600" dirty="0" err="1" smtClean="0">
                          <a:latin typeface="Times New Roman"/>
                          <a:cs typeface="Times New Roman"/>
                        </a:rPr>
                        <a:t>Á</a:t>
                      </a:r>
                      <a:r>
                        <a:rPr sz="1600" spc="-10" dirty="0" err="1" smtClean="0">
                          <a:latin typeface="Times New Roman"/>
                          <a:cs typeface="Times New Roman"/>
                        </a:rPr>
                        <a:t>r</a:t>
                      </a:r>
                      <a:r>
                        <a:rPr sz="1600" spc="-5" dirty="0" err="1" smtClean="0">
                          <a:latin typeface="Times New Roman"/>
                          <a:cs typeface="Times New Roman"/>
                        </a:rPr>
                        <a:t>e</a:t>
                      </a:r>
                      <a:r>
                        <a:rPr sz="1600" dirty="0" err="1" smtClean="0">
                          <a:latin typeface="Times New Roman"/>
                          <a:cs typeface="Times New Roman"/>
                        </a:rPr>
                        <a:t>a</a:t>
                      </a:r>
                      <a:r>
                        <a:rPr sz="1600" dirty="0" smtClean="0">
                          <a:latin typeface="Times New Roman"/>
                          <a:cs typeface="Times New Roman"/>
                        </a:rPr>
                        <a:t>  </a:t>
                      </a:r>
                      <a:r>
                        <a:rPr sz="1600" spc="-5" dirty="0">
                          <a:latin typeface="Times New Roman"/>
                          <a:cs typeface="Times New Roman"/>
                        </a:rPr>
                        <a:t>Ciencias  Sociales,  </a:t>
                      </a:r>
                      <a:r>
                        <a:rPr sz="1600" spc="-5" dirty="0" err="1" smtClean="0">
                          <a:latin typeface="Times New Roman"/>
                          <a:cs typeface="Times New Roman"/>
                        </a:rPr>
                        <a:t>Humani</a:t>
                      </a:r>
                      <a:r>
                        <a:rPr lang="es-CO" sz="1600" spc="-5" dirty="0" smtClean="0">
                          <a:latin typeface="Times New Roman"/>
                          <a:cs typeface="Times New Roman"/>
                        </a:rPr>
                        <a:t>- </a:t>
                      </a:r>
                      <a:r>
                        <a:rPr sz="1600" spc="-5" dirty="0" err="1" smtClean="0">
                          <a:latin typeface="Times New Roman"/>
                          <a:cs typeface="Times New Roman"/>
                        </a:rPr>
                        <a:t>dades</a:t>
                      </a:r>
                      <a:r>
                        <a:rPr sz="1600" spc="-5" dirty="0" smtClean="0">
                          <a:latin typeface="Times New Roman"/>
                          <a:cs typeface="Times New Roman"/>
                        </a:rPr>
                        <a:t> </a:t>
                      </a:r>
                      <a:r>
                        <a:rPr sz="1600" dirty="0">
                          <a:latin typeface="Times New Roman"/>
                          <a:cs typeface="Times New Roman"/>
                        </a:rPr>
                        <a:t>y</a:t>
                      </a:r>
                      <a:r>
                        <a:rPr sz="1600" spc="-30" dirty="0">
                          <a:latin typeface="Times New Roman"/>
                          <a:cs typeface="Times New Roman"/>
                        </a:rPr>
                        <a:t> </a:t>
                      </a:r>
                      <a:r>
                        <a:rPr sz="1600" spc="-5" dirty="0">
                          <a:latin typeface="Times New Roman"/>
                          <a:cs typeface="Times New Roman"/>
                        </a:rPr>
                        <a:t>Artes</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nSpc>
                          <a:spcPct val="100000"/>
                        </a:lnSpc>
                      </a:pPr>
                      <a:r>
                        <a:rPr sz="1600" spc="-5" dirty="0">
                          <a:latin typeface="Times New Roman"/>
                          <a:cs typeface="Times New Roman"/>
                        </a:rPr>
                        <a:t>Carlos</a:t>
                      </a:r>
                      <a:endParaRPr sz="1600" dirty="0">
                        <a:latin typeface="Times New Roman"/>
                        <a:cs typeface="Times New Roman"/>
                      </a:endParaRPr>
                    </a:p>
                    <a:p>
                      <a:pPr marL="67945">
                        <a:lnSpc>
                          <a:spcPct val="100000"/>
                        </a:lnSpc>
                        <a:spcBef>
                          <a:spcPts val="625"/>
                        </a:spcBef>
                      </a:pPr>
                      <a:r>
                        <a:rPr sz="1600" spc="-5" dirty="0">
                          <a:latin typeface="Times New Roman"/>
                          <a:cs typeface="Times New Roman"/>
                        </a:rPr>
                        <a:t>Andrés</a:t>
                      </a:r>
                      <a:endParaRPr sz="1600" dirty="0">
                        <a:latin typeface="Times New Roman"/>
                        <a:cs typeface="Times New Roman"/>
                      </a:endParaRPr>
                    </a:p>
                    <a:p>
                      <a:pPr marL="67945" marR="189865">
                        <a:lnSpc>
                          <a:spcPct val="100000"/>
                        </a:lnSpc>
                        <a:spcBef>
                          <a:spcPts val="10"/>
                        </a:spcBef>
                      </a:pPr>
                      <a:r>
                        <a:rPr sz="1600" spc="-5" dirty="0" err="1">
                          <a:latin typeface="Times New Roman"/>
                          <a:cs typeface="Times New Roman"/>
                        </a:rPr>
                        <a:t>Garzón</a:t>
                      </a:r>
                      <a:r>
                        <a:rPr sz="1600" spc="-5" dirty="0">
                          <a:latin typeface="Times New Roman"/>
                          <a:cs typeface="Times New Roman"/>
                        </a:rPr>
                        <a:t>  </a:t>
                      </a:r>
                      <a:r>
                        <a:rPr sz="1600" dirty="0" err="1" smtClean="0">
                          <a:latin typeface="Times New Roman"/>
                          <a:cs typeface="Times New Roman"/>
                        </a:rPr>
                        <a:t>Rodrí</a:t>
                      </a:r>
                      <a:r>
                        <a:rPr sz="1600" spc="-15" dirty="0" err="1" smtClean="0">
                          <a:latin typeface="Times New Roman"/>
                          <a:cs typeface="Times New Roman"/>
                        </a:rPr>
                        <a:t>g</a:t>
                      </a:r>
                      <a:r>
                        <a:rPr lang="es-CO" sz="1600" spc="0" dirty="0" err="1" smtClean="0">
                          <a:latin typeface="Times New Roman"/>
                          <a:cs typeface="Times New Roman"/>
                        </a:rPr>
                        <a:t>uez</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nSpc>
                          <a:spcPct val="100000"/>
                        </a:lnSpc>
                      </a:pPr>
                      <a:r>
                        <a:rPr sz="1600" spc="-5" dirty="0">
                          <a:latin typeface="Times New Roman"/>
                          <a:cs typeface="Times New Roman"/>
                        </a:rPr>
                        <a:t>Conocimiento</a:t>
                      </a:r>
                      <a:endParaRPr sz="1600" dirty="0">
                        <a:latin typeface="Times New Roman"/>
                        <a:cs typeface="Times New Roman"/>
                      </a:endParaRPr>
                    </a:p>
                    <a:p>
                      <a:pPr marL="69850" marR="60960">
                        <a:lnSpc>
                          <a:spcPct val="100000"/>
                        </a:lnSpc>
                        <a:spcBef>
                          <a:spcPts val="160"/>
                        </a:spcBef>
                        <a:tabLst>
                          <a:tab pos="815975" algn="l"/>
                          <a:tab pos="1170940" algn="l"/>
                        </a:tabLst>
                      </a:pPr>
                      <a:r>
                        <a:rPr sz="1600" spc="-10" dirty="0" err="1" smtClean="0">
                          <a:latin typeface="Times New Roman"/>
                          <a:cs typeface="Times New Roman"/>
                        </a:rPr>
                        <a:t>F</a:t>
                      </a:r>
                      <a:r>
                        <a:rPr sz="1600" dirty="0" err="1" smtClean="0">
                          <a:latin typeface="Times New Roman"/>
                          <a:cs typeface="Times New Roman"/>
                        </a:rPr>
                        <a:t>ilosofía</a:t>
                      </a:r>
                      <a:r>
                        <a:rPr lang="es-CO" sz="1600" baseline="0" dirty="0" smtClean="0">
                          <a:latin typeface="Times New Roman"/>
                          <a:cs typeface="Times New Roman"/>
                        </a:rPr>
                        <a:t> </a:t>
                      </a:r>
                      <a:r>
                        <a:rPr sz="1600" dirty="0" err="1" smtClean="0">
                          <a:latin typeface="Times New Roman"/>
                          <a:cs typeface="Times New Roman"/>
                        </a:rPr>
                        <a:t>Cien</a:t>
                      </a:r>
                      <a:r>
                        <a:rPr sz="1600" spc="-10" dirty="0" err="1" smtClean="0">
                          <a:latin typeface="Times New Roman"/>
                          <a:cs typeface="Times New Roman"/>
                        </a:rPr>
                        <a:t>c</a:t>
                      </a:r>
                      <a:r>
                        <a:rPr sz="1600" dirty="0" err="1" smtClean="0">
                          <a:latin typeface="Times New Roman"/>
                          <a:cs typeface="Times New Roman"/>
                        </a:rPr>
                        <a:t>ia</a:t>
                      </a:r>
                      <a:r>
                        <a:rPr sz="1600" dirty="0" smtClean="0">
                          <a:latin typeface="Times New Roman"/>
                          <a:cs typeface="Times New Roman"/>
                        </a:rPr>
                        <a:t>  </a:t>
                      </a:r>
                      <a:r>
                        <a:rPr sz="1600" dirty="0">
                          <a:latin typeface="Times New Roman"/>
                          <a:cs typeface="Times New Roman"/>
                        </a:rPr>
                        <a:t>Historia	</a:t>
                      </a:r>
                      <a:r>
                        <a:rPr lang="es-CO" sz="1600" dirty="0" smtClean="0">
                          <a:latin typeface="Times New Roman"/>
                          <a:cs typeface="Times New Roman"/>
                        </a:rPr>
                        <a:t>y </a:t>
                      </a:r>
                      <a:r>
                        <a:rPr sz="1600" spc="-5" dirty="0" err="1" smtClean="0">
                          <a:latin typeface="Times New Roman"/>
                          <a:cs typeface="Times New Roman"/>
                        </a:rPr>
                        <a:t>Sociedad</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8580">
                        <a:lnSpc>
                          <a:spcPct val="100000"/>
                        </a:lnSpc>
                      </a:pPr>
                      <a:r>
                        <a:rPr sz="1600" spc="-5" dirty="0">
                          <a:latin typeface="Times New Roman"/>
                          <a:cs typeface="Times New Roman"/>
                        </a:rPr>
                        <a:t>Pregrado</a:t>
                      </a:r>
                      <a:endParaRPr sz="1600" dirty="0">
                        <a:latin typeface="Times New Roman"/>
                        <a:cs typeface="Times New Roman"/>
                      </a:endParaRPr>
                    </a:p>
                    <a:p>
                      <a:pPr marL="68580" marR="62230">
                        <a:lnSpc>
                          <a:spcPct val="100000"/>
                        </a:lnSpc>
                        <a:spcBef>
                          <a:spcPts val="160"/>
                        </a:spcBef>
                        <a:tabLst>
                          <a:tab pos="1067435" algn="l"/>
                        </a:tabLst>
                      </a:pPr>
                      <a:r>
                        <a:rPr sz="1600" dirty="0">
                          <a:latin typeface="Times New Roman"/>
                          <a:cs typeface="Times New Roman"/>
                        </a:rPr>
                        <a:t>(</a:t>
                      </a:r>
                      <a:r>
                        <a:rPr sz="1600" spc="-10" dirty="0" smtClean="0">
                          <a:latin typeface="Times New Roman"/>
                          <a:cs typeface="Times New Roman"/>
                        </a:rPr>
                        <a:t>A</a:t>
                      </a:r>
                      <a:r>
                        <a:rPr sz="1600" dirty="0" smtClean="0">
                          <a:latin typeface="Times New Roman"/>
                          <a:cs typeface="Times New Roman"/>
                        </a:rPr>
                        <a:t>ndrea</a:t>
                      </a:r>
                      <a:r>
                        <a:rPr lang="es-CO" sz="1600" dirty="0" smtClean="0">
                          <a:latin typeface="Times New Roman"/>
                          <a:cs typeface="Times New Roman"/>
                        </a:rPr>
                        <a:t> </a:t>
                      </a:r>
                      <a:r>
                        <a:rPr sz="1600" dirty="0" err="1" smtClean="0">
                          <a:latin typeface="Times New Roman"/>
                          <a:cs typeface="Times New Roman"/>
                        </a:rPr>
                        <a:t>Álv</a:t>
                      </a:r>
                      <a:r>
                        <a:rPr sz="1600" spc="5" dirty="0" err="1" smtClean="0">
                          <a:latin typeface="Times New Roman"/>
                          <a:cs typeface="Times New Roman"/>
                        </a:rPr>
                        <a:t>a</a:t>
                      </a:r>
                      <a:r>
                        <a:rPr sz="1600" dirty="0" err="1" smtClean="0">
                          <a:latin typeface="Times New Roman"/>
                          <a:cs typeface="Times New Roman"/>
                        </a:rPr>
                        <a:t>r</a:t>
                      </a:r>
                      <a:r>
                        <a:rPr sz="1600" spc="-10" dirty="0" err="1" smtClean="0">
                          <a:latin typeface="Times New Roman"/>
                          <a:cs typeface="Times New Roman"/>
                        </a:rPr>
                        <a:t>e</a:t>
                      </a:r>
                      <a:r>
                        <a:rPr sz="1600" dirty="0" err="1" smtClean="0">
                          <a:latin typeface="Times New Roman"/>
                          <a:cs typeface="Times New Roman"/>
                        </a:rPr>
                        <a:t>z</a:t>
                      </a:r>
                      <a:r>
                        <a:rPr sz="1600" dirty="0" smtClean="0">
                          <a:latin typeface="Times New Roman"/>
                          <a:cs typeface="Times New Roman"/>
                        </a:rPr>
                        <a:t>  </a:t>
                      </a:r>
                      <a:r>
                        <a:rPr sz="1600" spc="-5" dirty="0">
                          <a:latin typeface="Times New Roman"/>
                          <a:cs typeface="Times New Roman"/>
                        </a:rPr>
                        <a:t>Sánchez</a:t>
                      </a:r>
                      <a:r>
                        <a:rPr sz="1600" spc="-5" dirty="0" smtClean="0">
                          <a:latin typeface="Times New Roman"/>
                          <a:cs typeface="Times New Roman"/>
                        </a:rPr>
                        <a:t>.</a:t>
                      </a:r>
                      <a:r>
                        <a:rPr lang="es-CO" sz="1600" spc="-5" dirty="0" smtClean="0">
                          <a:latin typeface="Times New Roman"/>
                          <a:cs typeface="Times New Roman"/>
                        </a:rPr>
                        <a:t> </a:t>
                      </a:r>
                      <a:r>
                        <a:rPr sz="1600" spc="-5" dirty="0" err="1" smtClean="0">
                          <a:latin typeface="Times New Roman"/>
                          <a:cs typeface="Times New Roman"/>
                        </a:rPr>
                        <a:t>Filosofía</a:t>
                      </a:r>
                      <a:r>
                        <a:rPr sz="1600" spc="-5" dirty="0">
                          <a:latin typeface="Times New Roman"/>
                          <a:cs typeface="Times New Roman"/>
                        </a:rPr>
                        <a:t>.)</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r h="2856898">
                <a:tc>
                  <a:txBody>
                    <a:bodyPr/>
                    <a:lstStyle/>
                    <a:p>
                      <a:pPr marL="69850">
                        <a:lnSpc>
                          <a:spcPct val="100000"/>
                        </a:lnSpc>
                      </a:pPr>
                      <a:r>
                        <a:rPr sz="1600" dirty="0">
                          <a:latin typeface="Times New Roman"/>
                          <a:cs typeface="Times New Roman"/>
                        </a:rPr>
                        <a:t>2016-</a:t>
                      </a:r>
                      <a:endParaRPr sz="1600">
                        <a:latin typeface="Times New Roman"/>
                        <a:cs typeface="Times New Roman"/>
                      </a:endParaRPr>
                    </a:p>
                    <a:p>
                      <a:pPr marL="69850">
                        <a:lnSpc>
                          <a:spcPct val="100000"/>
                        </a:lnSpc>
                        <a:spcBef>
                          <a:spcPts val="635"/>
                        </a:spcBef>
                      </a:pPr>
                      <a:r>
                        <a:rPr sz="1600" dirty="0">
                          <a:latin typeface="Times New Roman"/>
                          <a:cs typeface="Times New Roman"/>
                        </a:rPr>
                        <a:t>13050</a:t>
                      </a:r>
                      <a:endParaRPr sz="16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8580">
                        <a:lnSpc>
                          <a:spcPct val="100000"/>
                        </a:lnSpc>
                      </a:pPr>
                      <a:r>
                        <a:rPr sz="1600" dirty="0">
                          <a:latin typeface="Times New Roman"/>
                          <a:cs typeface="Times New Roman"/>
                        </a:rPr>
                        <a:t>El  </a:t>
                      </a:r>
                      <a:r>
                        <a:rPr sz="1600" spc="-5" dirty="0">
                          <a:latin typeface="Times New Roman"/>
                          <a:cs typeface="Times New Roman"/>
                        </a:rPr>
                        <a:t>trabajo</a:t>
                      </a:r>
                      <a:r>
                        <a:rPr sz="1600" spc="190" dirty="0">
                          <a:latin typeface="Times New Roman"/>
                          <a:cs typeface="Times New Roman"/>
                        </a:rPr>
                        <a:t> </a:t>
                      </a:r>
                      <a:r>
                        <a:rPr sz="1600" spc="5" dirty="0">
                          <a:latin typeface="Times New Roman"/>
                          <a:cs typeface="Times New Roman"/>
                        </a:rPr>
                        <a:t>de</a:t>
                      </a:r>
                      <a:endParaRPr sz="1600" dirty="0">
                        <a:latin typeface="Times New Roman"/>
                        <a:cs typeface="Times New Roman"/>
                      </a:endParaRPr>
                    </a:p>
                    <a:p>
                      <a:pPr marL="68580" marR="60325">
                        <a:lnSpc>
                          <a:spcPct val="100000"/>
                        </a:lnSpc>
                        <a:spcBef>
                          <a:spcPts val="15"/>
                        </a:spcBef>
                        <a:tabLst>
                          <a:tab pos="379095" algn="l"/>
                          <a:tab pos="810260" algn="l"/>
                        </a:tabLst>
                      </a:pPr>
                      <a:r>
                        <a:rPr sz="1600" dirty="0">
                          <a:latin typeface="Times New Roman"/>
                          <a:cs typeface="Times New Roman"/>
                        </a:rPr>
                        <a:t>la	memo</a:t>
                      </a:r>
                      <a:r>
                        <a:rPr sz="1600" spc="-5" dirty="0">
                          <a:latin typeface="Times New Roman"/>
                          <a:cs typeface="Times New Roman"/>
                        </a:rPr>
                        <a:t>r</a:t>
                      </a:r>
                      <a:r>
                        <a:rPr sz="1600" dirty="0">
                          <a:latin typeface="Times New Roman"/>
                          <a:cs typeface="Times New Roman"/>
                        </a:rPr>
                        <a:t>ia  </a:t>
                      </a:r>
                      <a:r>
                        <a:rPr sz="1600" spc="-5" dirty="0">
                          <a:latin typeface="Times New Roman"/>
                          <a:cs typeface="Times New Roman"/>
                        </a:rPr>
                        <a:t>e</a:t>
                      </a:r>
                      <a:r>
                        <a:rPr sz="1600" dirty="0">
                          <a:latin typeface="Times New Roman"/>
                          <a:cs typeface="Times New Roman"/>
                        </a:rPr>
                        <a:t>ntre		la</a:t>
                      </a:r>
                    </a:p>
                    <a:p>
                      <a:pPr marL="68580">
                        <a:lnSpc>
                          <a:spcPct val="100000"/>
                        </a:lnSpc>
                        <a:spcBef>
                          <a:spcPts val="635"/>
                        </a:spcBef>
                      </a:pPr>
                      <a:r>
                        <a:rPr lang="es-CO" sz="1600" spc="-5" dirty="0" smtClean="0">
                          <a:latin typeface="Times New Roman"/>
                          <a:cs typeface="Times New Roman"/>
                        </a:rPr>
                        <a:t>R</a:t>
                      </a:r>
                      <a:r>
                        <a:rPr sz="1600" spc="-5" dirty="0" err="1" smtClean="0">
                          <a:latin typeface="Times New Roman"/>
                          <a:cs typeface="Times New Roman"/>
                        </a:rPr>
                        <a:t>epresentació</a:t>
                      </a:r>
                      <a:r>
                        <a:rPr lang="es-CO" sz="1600" spc="-5" dirty="0" smtClean="0">
                          <a:latin typeface="Times New Roman"/>
                          <a:cs typeface="Times New Roman"/>
                        </a:rPr>
                        <a:t>n y</a:t>
                      </a:r>
                      <a:r>
                        <a:rPr lang="es-CO" sz="1600" spc="-5" baseline="0" dirty="0" smtClean="0">
                          <a:latin typeface="Times New Roman"/>
                          <a:cs typeface="Times New Roman"/>
                        </a:rPr>
                        <a:t> </a:t>
                      </a:r>
                      <a:r>
                        <a:rPr lang="es-CO" sz="1600" spc="-5" dirty="0" smtClean="0">
                          <a:latin typeface="Times New Roman"/>
                          <a:cs typeface="Times New Roman"/>
                        </a:rPr>
                        <a:t>la</a:t>
                      </a:r>
                      <a:r>
                        <a:rPr lang="es-CO" sz="1600" spc="-5" baseline="0" dirty="0" smtClean="0">
                          <a:latin typeface="Times New Roman"/>
                          <a:cs typeface="Times New Roman"/>
                        </a:rPr>
                        <a:t> </a:t>
                      </a:r>
                      <a:r>
                        <a:rPr lang="es-CO" sz="1600" spc="-5" dirty="0" smtClean="0">
                          <a:latin typeface="Times New Roman"/>
                          <a:cs typeface="Times New Roman"/>
                        </a:rPr>
                        <a:t>experiencia.  Fundamentos epistemológicos y alcance  de</a:t>
                      </a:r>
                      <a:r>
                        <a:rPr lang="es-CO" sz="1600" spc="-5" baseline="0" dirty="0" smtClean="0">
                          <a:latin typeface="Times New Roman"/>
                          <a:cs typeface="Times New Roman"/>
                        </a:rPr>
                        <a:t> </a:t>
                      </a:r>
                      <a:r>
                        <a:rPr lang="es-CO" sz="1600" spc="-5" dirty="0" smtClean="0">
                          <a:latin typeface="Times New Roman"/>
                          <a:cs typeface="Times New Roman"/>
                        </a:rPr>
                        <a:t>los</a:t>
                      </a:r>
                      <a:r>
                        <a:rPr lang="es-CO" sz="1600" spc="-5" baseline="0" dirty="0" smtClean="0">
                          <a:latin typeface="Times New Roman"/>
                          <a:cs typeface="Times New Roman"/>
                        </a:rPr>
                        <a:t> </a:t>
                      </a:r>
                      <a:r>
                        <a:rPr lang="es-CO" sz="1600" spc="-5" dirty="0" smtClean="0">
                          <a:latin typeface="Times New Roman"/>
                          <a:cs typeface="Times New Roman"/>
                        </a:rPr>
                        <a:t>procesos  estéticos</a:t>
                      </a:r>
                    </a:p>
                    <a:p>
                      <a:pPr marL="68580">
                        <a:lnSpc>
                          <a:spcPct val="100000"/>
                        </a:lnSpc>
                        <a:spcBef>
                          <a:spcPts val="635"/>
                        </a:spcBef>
                      </a:pP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nSpc>
                          <a:spcPct val="100000"/>
                        </a:lnSpc>
                      </a:pPr>
                      <a:r>
                        <a:rPr sz="1600" dirty="0">
                          <a:latin typeface="Times New Roman"/>
                          <a:cs typeface="Times New Roman"/>
                        </a:rPr>
                        <a:t>En</a:t>
                      </a:r>
                    </a:p>
                    <a:p>
                      <a:pPr marL="69850">
                        <a:lnSpc>
                          <a:spcPct val="100000"/>
                        </a:lnSpc>
                        <a:spcBef>
                          <a:spcPts val="635"/>
                        </a:spcBef>
                      </a:pPr>
                      <a:r>
                        <a:rPr sz="1600" spc="-5" dirty="0">
                          <a:latin typeface="Times New Roman"/>
                          <a:cs typeface="Times New Roman"/>
                        </a:rPr>
                        <a:t>ejecución</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nSpc>
                          <a:spcPct val="100000"/>
                        </a:lnSpc>
                      </a:pPr>
                      <a:r>
                        <a:rPr sz="1600" dirty="0">
                          <a:latin typeface="Times New Roman"/>
                          <a:cs typeface="Times New Roman"/>
                        </a:rPr>
                        <a:t>26/03/</a:t>
                      </a:r>
                    </a:p>
                    <a:p>
                      <a:pPr marL="67945">
                        <a:lnSpc>
                          <a:spcPct val="100000"/>
                        </a:lnSpc>
                        <a:spcBef>
                          <a:spcPts val="635"/>
                        </a:spcBef>
                      </a:pPr>
                      <a:r>
                        <a:rPr sz="1600" dirty="0">
                          <a:latin typeface="Times New Roman"/>
                          <a:cs typeface="Times New Roman"/>
                        </a:rPr>
                        <a:t>2018</a:t>
                      </a: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nSpc>
                          <a:spcPct val="100000"/>
                        </a:lnSpc>
                      </a:pPr>
                      <a:r>
                        <a:rPr sz="1600" dirty="0">
                          <a:latin typeface="Times New Roman"/>
                          <a:cs typeface="Times New Roman"/>
                        </a:rPr>
                        <a:t>26/03</a:t>
                      </a:r>
                      <a:r>
                        <a:rPr sz="1600" dirty="0" smtClean="0">
                          <a:latin typeface="Times New Roman"/>
                          <a:cs typeface="Times New Roman"/>
                        </a:rPr>
                        <a:t>/</a:t>
                      </a:r>
                      <a:endParaRPr lang="es-CO" sz="1600" dirty="0" smtClean="0">
                        <a:latin typeface="Times New Roman"/>
                        <a:cs typeface="Times New Roman"/>
                      </a:endParaRPr>
                    </a:p>
                    <a:p>
                      <a:pPr marL="69850">
                        <a:lnSpc>
                          <a:spcPct val="100000"/>
                        </a:lnSpc>
                      </a:pPr>
                      <a:r>
                        <a:rPr sz="1600" dirty="0" smtClean="0">
                          <a:latin typeface="Times New Roman"/>
                          <a:cs typeface="Times New Roman"/>
                        </a:rPr>
                        <a:t>2021</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nSpc>
                          <a:spcPct val="100000"/>
                        </a:lnSpc>
                      </a:pPr>
                      <a:r>
                        <a:rPr sz="1600" spc="-5" dirty="0">
                          <a:latin typeface="Times New Roman"/>
                          <a:cs typeface="Times New Roman"/>
                        </a:rPr>
                        <a:t>Convocatoria</a:t>
                      </a:r>
                      <a:endParaRPr sz="1600" dirty="0">
                        <a:latin typeface="Times New Roman"/>
                        <a:cs typeface="Times New Roman"/>
                      </a:endParaRPr>
                    </a:p>
                    <a:p>
                      <a:pPr marL="67945" marR="62230" algn="just">
                        <a:lnSpc>
                          <a:spcPct val="100000"/>
                        </a:lnSpc>
                        <a:spcBef>
                          <a:spcPts val="5"/>
                        </a:spcBef>
                      </a:pPr>
                      <a:r>
                        <a:rPr sz="1600" spc="-5" dirty="0" err="1" smtClean="0">
                          <a:latin typeface="Times New Roman"/>
                          <a:cs typeface="Times New Roman"/>
                        </a:rPr>
                        <a:t>Programá</a:t>
                      </a:r>
                      <a:r>
                        <a:rPr lang="es-CO" sz="1600" spc="-5" dirty="0" smtClean="0">
                          <a:latin typeface="Times New Roman"/>
                          <a:cs typeface="Times New Roman"/>
                        </a:rPr>
                        <a:t>-</a:t>
                      </a:r>
                      <a:r>
                        <a:rPr lang="es-CO" sz="1600" spc="-5" baseline="0" dirty="0" smtClean="0">
                          <a:latin typeface="Times New Roman"/>
                          <a:cs typeface="Times New Roman"/>
                        </a:rPr>
                        <a:t> t</a:t>
                      </a:r>
                      <a:r>
                        <a:rPr sz="1600" spc="-5" dirty="0" err="1" smtClean="0">
                          <a:latin typeface="Times New Roman"/>
                          <a:cs typeface="Times New Roman"/>
                        </a:rPr>
                        <a:t>ica</a:t>
                      </a:r>
                      <a:r>
                        <a:rPr sz="1600" spc="-5" dirty="0" smtClean="0">
                          <a:latin typeface="Times New Roman"/>
                          <a:cs typeface="Times New Roman"/>
                        </a:rPr>
                        <a:t>  </a:t>
                      </a:r>
                      <a:r>
                        <a:rPr sz="1600" dirty="0">
                          <a:latin typeface="Times New Roman"/>
                          <a:cs typeface="Times New Roman"/>
                        </a:rPr>
                        <a:t>2016 </a:t>
                      </a:r>
                      <a:r>
                        <a:rPr sz="1600" spc="-5" dirty="0" err="1">
                          <a:latin typeface="Times New Roman"/>
                          <a:cs typeface="Times New Roman"/>
                        </a:rPr>
                        <a:t>Área</a:t>
                      </a:r>
                      <a:r>
                        <a:rPr sz="1600" spc="-5" dirty="0">
                          <a:latin typeface="Times New Roman"/>
                          <a:cs typeface="Times New Roman"/>
                        </a:rPr>
                        <a:t>  </a:t>
                      </a:r>
                      <a:r>
                        <a:rPr sz="1600" spc="-5" dirty="0" err="1" smtClean="0">
                          <a:latin typeface="Times New Roman"/>
                          <a:cs typeface="Times New Roman"/>
                        </a:rPr>
                        <a:t>Ciencias</a:t>
                      </a:r>
                      <a:r>
                        <a:rPr lang="es-CO" sz="1600" spc="-5" dirty="0" smtClean="0">
                          <a:latin typeface="Times New Roman"/>
                          <a:cs typeface="Times New Roman"/>
                        </a:rPr>
                        <a:t> Sociales</a:t>
                      </a:r>
                      <a:r>
                        <a:rPr lang="es-CO" sz="1600" spc="-5" baseline="0" dirty="0" smtClean="0">
                          <a:latin typeface="Times New Roman"/>
                          <a:cs typeface="Times New Roman"/>
                        </a:rPr>
                        <a:t>, humanidades y artes</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nSpc>
                          <a:spcPct val="100000"/>
                        </a:lnSpc>
                        <a:tabLst>
                          <a:tab pos="466090" algn="l"/>
                        </a:tabLst>
                      </a:pPr>
                      <a:r>
                        <a:rPr sz="1600" spc="-5" dirty="0">
                          <a:latin typeface="Times New Roman"/>
                          <a:cs typeface="Times New Roman"/>
                        </a:rPr>
                        <a:t>Ana	</a:t>
                      </a:r>
                      <a:r>
                        <a:rPr sz="1600" spc="-5" dirty="0" err="1" smtClean="0">
                          <a:latin typeface="Times New Roman"/>
                          <a:cs typeface="Times New Roman"/>
                        </a:rPr>
                        <a:t>María</a:t>
                      </a:r>
                      <a:r>
                        <a:rPr lang="es-CO" sz="1600" spc="-5" dirty="0" smtClean="0">
                          <a:latin typeface="Times New Roman"/>
                          <a:cs typeface="Times New Roman"/>
                        </a:rPr>
                        <a:t> </a:t>
                      </a:r>
                      <a:r>
                        <a:rPr sz="1600" spc="-5" dirty="0" err="1" smtClean="0">
                          <a:latin typeface="Times New Roman"/>
                          <a:cs typeface="Times New Roman"/>
                        </a:rPr>
                        <a:t>Rabe</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nSpc>
                          <a:spcPct val="100000"/>
                        </a:lnSpc>
                      </a:pPr>
                      <a:r>
                        <a:rPr sz="1600" spc="-5" dirty="0">
                          <a:latin typeface="Times New Roman"/>
                          <a:cs typeface="Times New Roman"/>
                        </a:rPr>
                        <a:t>Filosofía</a:t>
                      </a:r>
                      <a:r>
                        <a:rPr sz="1600" spc="-10" dirty="0">
                          <a:latin typeface="Times New Roman"/>
                          <a:cs typeface="Times New Roman"/>
                        </a:rPr>
                        <a:t> </a:t>
                      </a:r>
                      <a:r>
                        <a:rPr sz="1600" spc="-5" dirty="0">
                          <a:latin typeface="Times New Roman"/>
                          <a:cs typeface="Times New Roman"/>
                        </a:rPr>
                        <a:t>Política</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8580">
                        <a:lnSpc>
                          <a:spcPct val="100000"/>
                        </a:lnSpc>
                      </a:pPr>
                      <a:r>
                        <a:rPr sz="1600" spc="-5" dirty="0">
                          <a:latin typeface="Times New Roman"/>
                          <a:cs typeface="Times New Roman"/>
                        </a:rPr>
                        <a:t>Luís Hernández</a:t>
                      </a:r>
                      <a:r>
                        <a:rPr sz="1600" spc="-25" dirty="0">
                          <a:latin typeface="Times New Roman"/>
                          <a:cs typeface="Times New Roman"/>
                        </a:rPr>
                        <a:t> </a:t>
                      </a:r>
                      <a:r>
                        <a:rPr sz="1600" spc="-5" dirty="0" err="1" smtClean="0">
                          <a:latin typeface="Times New Roman"/>
                          <a:cs typeface="Times New Roman"/>
                        </a:rPr>
                        <a:t>Mergal</a:t>
                      </a:r>
                      <a:r>
                        <a:rPr sz="1600" spc="-5" dirty="0" smtClean="0">
                          <a:latin typeface="Times New Roman"/>
                          <a:cs typeface="Times New Roman"/>
                        </a:rPr>
                        <a:t>(</a:t>
                      </a:r>
                      <a:r>
                        <a:rPr sz="1600" spc="-5" dirty="0" err="1" smtClean="0">
                          <a:latin typeface="Times New Roman"/>
                          <a:cs typeface="Times New Roman"/>
                        </a:rPr>
                        <a:t>Doctorado</a:t>
                      </a:r>
                      <a:r>
                        <a:rPr sz="1600" dirty="0" smtClean="0">
                          <a:latin typeface="Times New Roman"/>
                          <a:cs typeface="Times New Roman"/>
                        </a:rPr>
                        <a:t> </a:t>
                      </a:r>
                      <a:r>
                        <a:rPr sz="1600" spc="-5" dirty="0" err="1">
                          <a:latin typeface="Times New Roman"/>
                          <a:cs typeface="Times New Roman"/>
                        </a:rPr>
                        <a:t>Filosofía</a:t>
                      </a:r>
                      <a:r>
                        <a:rPr sz="1600" spc="-5" dirty="0" smtClean="0">
                          <a:latin typeface="Times New Roman"/>
                          <a:cs typeface="Times New Roman"/>
                        </a:rPr>
                        <a:t>)</a:t>
                      </a:r>
                      <a:endParaRPr sz="1200" dirty="0">
                        <a:latin typeface="Times New Roman"/>
                        <a:cs typeface="Times New Roman"/>
                      </a:endParaRPr>
                    </a:p>
                    <a:p>
                      <a:pPr marL="68580">
                        <a:lnSpc>
                          <a:spcPct val="100000"/>
                        </a:lnSpc>
                      </a:pPr>
                      <a:r>
                        <a:rPr sz="1600" spc="-5" dirty="0">
                          <a:latin typeface="Times New Roman"/>
                          <a:cs typeface="Times New Roman"/>
                        </a:rPr>
                        <a:t>Alejandra</a:t>
                      </a:r>
                      <a:r>
                        <a:rPr sz="1600" spc="-10" dirty="0">
                          <a:latin typeface="Times New Roman"/>
                          <a:cs typeface="Times New Roman"/>
                        </a:rPr>
                        <a:t> </a:t>
                      </a:r>
                      <a:r>
                        <a:rPr sz="1600" dirty="0" smtClean="0">
                          <a:latin typeface="Times New Roman"/>
                          <a:cs typeface="Times New Roman"/>
                        </a:rPr>
                        <a:t>Serna</a:t>
                      </a:r>
                      <a:endParaRPr lang="es-CO" sz="1600" dirty="0" smtClean="0">
                        <a:latin typeface="Times New Roman"/>
                        <a:cs typeface="Times New Roman"/>
                      </a:endParaRPr>
                    </a:p>
                    <a:p>
                      <a:pPr marL="68580">
                        <a:lnSpc>
                          <a:spcPct val="100000"/>
                        </a:lnSpc>
                        <a:tabLst>
                          <a:tab pos="1310005" algn="l"/>
                        </a:tabLst>
                      </a:pPr>
                      <a:r>
                        <a:rPr lang="es-CO" sz="1600" spc="-5" dirty="0" smtClean="0">
                          <a:latin typeface="Times New Roman"/>
                          <a:cs typeface="Times New Roman"/>
                        </a:rPr>
                        <a:t>(Pregrado</a:t>
                      </a:r>
                      <a:r>
                        <a:rPr lang="es-CO" sz="1600" spc="-5" baseline="0" dirty="0" smtClean="0">
                          <a:latin typeface="Times New Roman"/>
                          <a:cs typeface="Times New Roman"/>
                        </a:rPr>
                        <a:t> </a:t>
                      </a:r>
                      <a:r>
                        <a:rPr lang="es-CO" sz="1600" spc="-5" dirty="0" smtClean="0">
                          <a:latin typeface="Times New Roman"/>
                          <a:cs typeface="Times New Roman"/>
                        </a:rPr>
                        <a:t>Lic.</a:t>
                      </a:r>
                      <a:r>
                        <a:rPr lang="es-CO" sz="1600" spc="0" baseline="0" dirty="0" smtClean="0">
                          <a:latin typeface="Times New Roman"/>
                          <a:cs typeface="Times New Roman"/>
                        </a:rPr>
                        <a:t> </a:t>
                      </a:r>
                      <a:r>
                        <a:rPr lang="es-CO" sz="1600" spc="-5" dirty="0" smtClean="0">
                          <a:latin typeface="Times New Roman"/>
                          <a:cs typeface="Times New Roman"/>
                        </a:rPr>
                        <a:t>Filosofía.)</a:t>
                      </a:r>
                      <a:endParaRPr lang="es-CO" sz="2400" dirty="0" smtClean="0">
                        <a:latin typeface="Times New Roman"/>
                        <a:cs typeface="Times New Roman"/>
                      </a:endParaRPr>
                    </a:p>
                    <a:p>
                      <a:pPr marL="68580" marR="241935">
                        <a:lnSpc>
                          <a:spcPct val="100000"/>
                        </a:lnSpc>
                        <a:spcBef>
                          <a:spcPts val="5"/>
                        </a:spcBef>
                      </a:pPr>
                      <a:r>
                        <a:rPr lang="es-CO" sz="1600" spc="-5" dirty="0" smtClean="0">
                          <a:latin typeface="Times New Roman"/>
                          <a:cs typeface="Times New Roman"/>
                        </a:rPr>
                        <a:t>Melissa</a:t>
                      </a:r>
                      <a:r>
                        <a:rPr lang="es-CO" sz="1600" spc="-5" baseline="0" dirty="0" smtClean="0">
                          <a:latin typeface="Times New Roman"/>
                          <a:cs typeface="Times New Roman"/>
                        </a:rPr>
                        <a:t> </a:t>
                      </a:r>
                      <a:r>
                        <a:rPr lang="es-CO" sz="1600" spc="-5" dirty="0" smtClean="0">
                          <a:latin typeface="Times New Roman"/>
                          <a:cs typeface="Times New Roman"/>
                        </a:rPr>
                        <a:t>Posada</a:t>
                      </a:r>
                      <a:r>
                        <a:rPr lang="es-CO" sz="1600" spc="-40" dirty="0" smtClean="0">
                          <a:latin typeface="Times New Roman"/>
                          <a:cs typeface="Times New Roman"/>
                        </a:rPr>
                        <a:t> </a:t>
                      </a:r>
                      <a:r>
                        <a:rPr lang="es-CO" sz="1600" spc="-5" dirty="0" smtClean="0">
                          <a:latin typeface="Times New Roman"/>
                          <a:cs typeface="Times New Roman"/>
                        </a:rPr>
                        <a:t>Vega   y </a:t>
                      </a:r>
                      <a:r>
                        <a:rPr lang="es-CO" sz="1600" spc="-5" dirty="0" err="1" smtClean="0">
                          <a:latin typeface="Times New Roman"/>
                          <a:cs typeface="Times New Roman"/>
                        </a:rPr>
                        <a:t>Lizeth</a:t>
                      </a:r>
                      <a:r>
                        <a:rPr lang="es-CO" sz="1600" spc="-5" dirty="0" smtClean="0">
                          <a:latin typeface="Times New Roman"/>
                          <a:cs typeface="Times New Roman"/>
                        </a:rPr>
                        <a:t> Marín  (Pregrado</a:t>
                      </a:r>
                      <a:r>
                        <a:rPr lang="es-CO" sz="1600" spc="-30" dirty="0" smtClean="0">
                          <a:latin typeface="Times New Roman"/>
                          <a:cs typeface="Times New Roman"/>
                        </a:rPr>
                        <a:t> </a:t>
                      </a:r>
                      <a:r>
                        <a:rPr lang="es-CO" sz="1600" spc="-5" dirty="0" smtClean="0">
                          <a:latin typeface="Times New Roman"/>
                          <a:cs typeface="Times New Roman"/>
                        </a:rPr>
                        <a:t>Filosofía.)</a:t>
                      </a:r>
                      <a:endParaRPr lang="es-CO" sz="1600" dirty="0" smtClean="0">
                        <a:latin typeface="Times New Roman"/>
                        <a:cs typeface="Times New Roman"/>
                      </a:endParaRPr>
                    </a:p>
                    <a:p>
                      <a:pPr marL="68580">
                        <a:lnSpc>
                          <a:spcPct val="100000"/>
                        </a:lnSpc>
                      </a:pP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3356848204"/>
              </p:ext>
            </p:extLst>
          </p:nvPr>
        </p:nvGraphicFramePr>
        <p:xfrm>
          <a:off x="381001" y="1752600"/>
          <a:ext cx="9448798" cy="5068570"/>
        </p:xfrm>
        <a:graphic>
          <a:graphicData uri="http://schemas.openxmlformats.org/drawingml/2006/table">
            <a:tbl>
              <a:tblPr firstRow="1" bandRow="1">
                <a:tableStyleId>{2D5ABB26-0587-4C30-8999-92F81FD0307C}</a:tableStyleId>
              </a:tblPr>
              <a:tblGrid>
                <a:gridCol w="670171"/>
                <a:gridCol w="1387228"/>
                <a:gridCol w="990600"/>
                <a:gridCol w="609600"/>
                <a:gridCol w="505727"/>
                <a:gridCol w="1323073"/>
                <a:gridCol w="1143000"/>
                <a:gridCol w="1219200"/>
                <a:gridCol w="1600199"/>
              </a:tblGrid>
              <a:tr h="2310130">
                <a:tc>
                  <a:txBody>
                    <a:bodyPr/>
                    <a:lstStyle/>
                    <a:p>
                      <a:pPr marL="69850">
                        <a:lnSpc>
                          <a:spcPct val="100000"/>
                        </a:lnSpc>
                      </a:pPr>
                      <a:endParaRPr lang="es-CO" sz="1600" dirty="0" smtClean="0">
                        <a:latin typeface="Times New Roman"/>
                        <a:cs typeface="Times New Roman"/>
                      </a:endParaRPr>
                    </a:p>
                    <a:p>
                      <a:pPr marL="69850">
                        <a:lnSpc>
                          <a:spcPct val="100000"/>
                        </a:lnSpc>
                      </a:pPr>
                      <a:r>
                        <a:rPr sz="1600" dirty="0" smtClean="0">
                          <a:latin typeface="Times New Roman"/>
                          <a:cs typeface="Times New Roman"/>
                        </a:rPr>
                        <a:t>2016-</a:t>
                      </a:r>
                      <a:endParaRPr sz="1600" dirty="0">
                        <a:latin typeface="Times New Roman"/>
                        <a:cs typeface="Times New Roman"/>
                      </a:endParaRPr>
                    </a:p>
                    <a:p>
                      <a:pPr marL="69850">
                        <a:lnSpc>
                          <a:spcPct val="100000"/>
                        </a:lnSpc>
                        <a:spcBef>
                          <a:spcPts val="635"/>
                        </a:spcBef>
                      </a:pPr>
                      <a:r>
                        <a:rPr sz="1600" dirty="0">
                          <a:latin typeface="Times New Roman"/>
                          <a:cs typeface="Times New Roman"/>
                        </a:rPr>
                        <a:t>13087</a:t>
                      </a:r>
                    </a:p>
                  </a:txBody>
                  <a:tcPr marL="0" marR="0" marT="0" marB="0" anchor="ctr">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8580">
                        <a:lnSpc>
                          <a:spcPct val="100000"/>
                        </a:lnSpc>
                      </a:pPr>
                      <a:endParaRPr lang="es-CO" sz="1600" spc="-5" dirty="0" smtClean="0">
                        <a:latin typeface="Times New Roman"/>
                        <a:cs typeface="Times New Roman"/>
                      </a:endParaRPr>
                    </a:p>
                    <a:p>
                      <a:pPr marL="68580">
                        <a:lnSpc>
                          <a:spcPct val="100000"/>
                        </a:lnSpc>
                      </a:pPr>
                      <a:r>
                        <a:rPr sz="1600" spc="-5" dirty="0" err="1" smtClean="0">
                          <a:latin typeface="Times New Roman"/>
                          <a:cs typeface="Times New Roman"/>
                        </a:rPr>
                        <a:t>Desposesión</a:t>
                      </a:r>
                      <a:r>
                        <a:rPr sz="1600" spc="-5" dirty="0">
                          <a:latin typeface="Times New Roman"/>
                          <a:cs typeface="Times New Roman"/>
                        </a:rPr>
                        <a:t>.</a:t>
                      </a:r>
                      <a:endParaRPr sz="1600" dirty="0">
                        <a:latin typeface="Times New Roman"/>
                        <a:cs typeface="Times New Roman"/>
                      </a:endParaRPr>
                    </a:p>
                    <a:p>
                      <a:pPr marL="68580" marR="59055">
                        <a:lnSpc>
                          <a:spcPct val="100000"/>
                        </a:lnSpc>
                        <a:spcBef>
                          <a:spcPts val="5"/>
                        </a:spcBef>
                        <a:tabLst>
                          <a:tab pos="699135" algn="l"/>
                          <a:tab pos="854075" algn="l"/>
                        </a:tabLst>
                      </a:pPr>
                      <a:r>
                        <a:rPr sz="1600" spc="-5" dirty="0">
                          <a:latin typeface="Times New Roman"/>
                          <a:cs typeface="Times New Roman"/>
                        </a:rPr>
                        <a:t>Elementos  </a:t>
                      </a:r>
                      <a:r>
                        <a:rPr sz="1600" dirty="0">
                          <a:latin typeface="Times New Roman"/>
                          <a:cs typeface="Times New Roman"/>
                        </a:rPr>
                        <a:t>p</a:t>
                      </a:r>
                      <a:r>
                        <a:rPr sz="1600" spc="-5" dirty="0">
                          <a:latin typeface="Times New Roman"/>
                          <a:cs typeface="Times New Roman"/>
                        </a:rPr>
                        <a:t>a</a:t>
                      </a:r>
                      <a:r>
                        <a:rPr sz="1600" dirty="0">
                          <a:latin typeface="Times New Roman"/>
                          <a:cs typeface="Times New Roman"/>
                        </a:rPr>
                        <a:t>ra	u</a:t>
                      </a:r>
                      <a:r>
                        <a:rPr sz="1600" spc="10" dirty="0">
                          <a:latin typeface="Times New Roman"/>
                          <a:cs typeface="Times New Roman"/>
                        </a:rPr>
                        <a:t>n</a:t>
                      </a:r>
                      <a:r>
                        <a:rPr sz="1600" dirty="0">
                          <a:latin typeface="Times New Roman"/>
                          <a:cs typeface="Times New Roman"/>
                        </a:rPr>
                        <a:t>a  </a:t>
                      </a:r>
                      <a:r>
                        <a:rPr sz="1600" spc="-5" dirty="0">
                          <a:latin typeface="Times New Roman"/>
                          <a:cs typeface="Times New Roman"/>
                        </a:rPr>
                        <a:t>teoría </a:t>
                      </a:r>
                      <a:r>
                        <a:rPr sz="1600" dirty="0">
                          <a:latin typeface="Times New Roman"/>
                          <a:cs typeface="Times New Roman"/>
                        </a:rPr>
                        <a:t>de la  injusti</a:t>
                      </a:r>
                      <a:r>
                        <a:rPr sz="1600" spc="-5" dirty="0">
                          <a:latin typeface="Times New Roman"/>
                          <a:cs typeface="Times New Roman"/>
                        </a:rPr>
                        <a:t>c</a:t>
                      </a:r>
                      <a:r>
                        <a:rPr sz="1600" dirty="0">
                          <a:latin typeface="Times New Roman"/>
                          <a:cs typeface="Times New Roman"/>
                        </a:rPr>
                        <a:t>ia		a</a:t>
                      </a:r>
                    </a:p>
                    <a:p>
                      <a:pPr marL="68580" marR="60325">
                        <a:lnSpc>
                          <a:spcPct val="100000"/>
                        </a:lnSpc>
                        <a:spcBef>
                          <a:spcPts val="15"/>
                        </a:spcBef>
                        <a:tabLst>
                          <a:tab pos="776605" algn="l"/>
                        </a:tabLst>
                      </a:pPr>
                      <a:r>
                        <a:rPr sz="1600" dirty="0">
                          <a:latin typeface="Times New Roman"/>
                          <a:cs typeface="Times New Roman"/>
                        </a:rPr>
                        <a:t>p</a:t>
                      </a:r>
                      <a:r>
                        <a:rPr sz="1600" spc="-5" dirty="0">
                          <a:latin typeface="Times New Roman"/>
                          <a:cs typeface="Times New Roman"/>
                        </a:rPr>
                        <a:t>a</a:t>
                      </a:r>
                      <a:r>
                        <a:rPr sz="1600" dirty="0">
                          <a:latin typeface="Times New Roman"/>
                          <a:cs typeface="Times New Roman"/>
                        </a:rPr>
                        <a:t>rtir	de  </a:t>
                      </a:r>
                      <a:r>
                        <a:rPr sz="1600" spc="-5" dirty="0">
                          <a:latin typeface="Times New Roman"/>
                          <a:cs typeface="Times New Roman"/>
                        </a:rPr>
                        <a:t>Marx</a:t>
                      </a:r>
                      <a:endParaRPr sz="1600" dirty="0">
                        <a:latin typeface="Times New Roman"/>
                        <a:cs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9850">
                        <a:lnSpc>
                          <a:spcPct val="100000"/>
                        </a:lnSpc>
                      </a:pPr>
                      <a:endParaRPr lang="es-CO" sz="1600" dirty="0" smtClean="0">
                        <a:latin typeface="Times New Roman"/>
                        <a:cs typeface="Times New Roman"/>
                      </a:endParaRPr>
                    </a:p>
                    <a:p>
                      <a:pPr marL="69850">
                        <a:lnSpc>
                          <a:spcPct val="100000"/>
                        </a:lnSpc>
                      </a:pPr>
                      <a:r>
                        <a:rPr sz="1600" dirty="0" smtClean="0">
                          <a:latin typeface="Times New Roman"/>
                          <a:cs typeface="Times New Roman"/>
                        </a:rPr>
                        <a:t>En</a:t>
                      </a:r>
                      <a:endParaRPr sz="1600" dirty="0">
                        <a:latin typeface="Times New Roman"/>
                        <a:cs typeface="Times New Roman"/>
                      </a:endParaRPr>
                    </a:p>
                    <a:p>
                      <a:pPr marL="69850">
                        <a:lnSpc>
                          <a:spcPct val="100000"/>
                        </a:lnSpc>
                        <a:spcBef>
                          <a:spcPts val="635"/>
                        </a:spcBef>
                      </a:pPr>
                      <a:r>
                        <a:rPr sz="1600" spc="-5" dirty="0">
                          <a:latin typeface="Times New Roman"/>
                          <a:cs typeface="Times New Roman"/>
                        </a:rPr>
                        <a:t>ejecución</a:t>
                      </a:r>
                      <a:endParaRPr sz="1600" dirty="0">
                        <a:latin typeface="Times New Roman"/>
                        <a:cs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7945">
                        <a:lnSpc>
                          <a:spcPct val="100000"/>
                        </a:lnSpc>
                      </a:pPr>
                      <a:endParaRPr lang="es-CO" sz="1600" dirty="0" smtClean="0">
                        <a:latin typeface="Times New Roman"/>
                        <a:cs typeface="Times New Roman"/>
                      </a:endParaRPr>
                    </a:p>
                    <a:p>
                      <a:pPr marL="67945">
                        <a:lnSpc>
                          <a:spcPct val="100000"/>
                        </a:lnSpc>
                      </a:pPr>
                      <a:r>
                        <a:rPr sz="1600" dirty="0" smtClean="0">
                          <a:latin typeface="Times New Roman"/>
                          <a:cs typeface="Times New Roman"/>
                        </a:rPr>
                        <a:t>01/10</a:t>
                      </a:r>
                      <a:r>
                        <a:rPr sz="1600" dirty="0">
                          <a:latin typeface="Times New Roman"/>
                          <a:cs typeface="Times New Roman"/>
                        </a:rPr>
                        <a:t>/</a:t>
                      </a:r>
                    </a:p>
                    <a:p>
                      <a:pPr marL="67945">
                        <a:lnSpc>
                          <a:spcPct val="100000"/>
                        </a:lnSpc>
                        <a:spcBef>
                          <a:spcPts val="635"/>
                        </a:spcBef>
                      </a:pPr>
                      <a:r>
                        <a:rPr sz="1600" dirty="0">
                          <a:latin typeface="Times New Roman"/>
                          <a:cs typeface="Times New Roman"/>
                        </a:rPr>
                        <a:t>2017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9850">
                        <a:lnSpc>
                          <a:spcPct val="100000"/>
                        </a:lnSpc>
                      </a:pPr>
                      <a:endParaRPr lang="es-CO" sz="1600" dirty="0" smtClean="0">
                        <a:latin typeface="Times New Roman"/>
                        <a:cs typeface="Times New Roman"/>
                      </a:endParaRPr>
                    </a:p>
                    <a:p>
                      <a:pPr marL="69850">
                        <a:lnSpc>
                          <a:spcPct val="100000"/>
                        </a:lnSpc>
                      </a:pPr>
                      <a:r>
                        <a:rPr sz="1600" dirty="0" smtClean="0">
                          <a:latin typeface="Times New Roman"/>
                          <a:cs typeface="Times New Roman"/>
                        </a:rPr>
                        <a:t>01/10/</a:t>
                      </a:r>
                      <a:endParaRPr lang="es-CO" sz="1600" dirty="0" smtClean="0">
                        <a:latin typeface="Times New Roman"/>
                        <a:cs typeface="Times New Roman"/>
                      </a:endParaRPr>
                    </a:p>
                    <a:p>
                      <a:pPr marL="69850">
                        <a:lnSpc>
                          <a:spcPct val="100000"/>
                        </a:lnSpc>
                      </a:pPr>
                      <a:r>
                        <a:rPr sz="1600" dirty="0" smtClean="0">
                          <a:latin typeface="Times New Roman"/>
                          <a:cs typeface="Times New Roman"/>
                        </a:rPr>
                        <a:t>2020</a:t>
                      </a:r>
                      <a:endParaRPr sz="1600" dirty="0">
                        <a:latin typeface="Times New Roman"/>
                        <a:cs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7945">
                        <a:lnSpc>
                          <a:spcPct val="100000"/>
                        </a:lnSpc>
                      </a:pPr>
                      <a:endParaRPr lang="es-CO" sz="1600" spc="-5" dirty="0" smtClean="0">
                        <a:latin typeface="Times New Roman"/>
                        <a:cs typeface="Times New Roman"/>
                      </a:endParaRPr>
                    </a:p>
                    <a:p>
                      <a:pPr marL="67945">
                        <a:lnSpc>
                          <a:spcPct val="100000"/>
                        </a:lnSpc>
                      </a:pPr>
                      <a:r>
                        <a:rPr sz="1600" spc="-5" dirty="0" err="1" smtClean="0">
                          <a:latin typeface="Times New Roman"/>
                          <a:cs typeface="Times New Roman"/>
                        </a:rPr>
                        <a:t>Convocatoria</a:t>
                      </a:r>
                      <a:endParaRPr sz="1600" dirty="0">
                        <a:latin typeface="Times New Roman"/>
                        <a:cs typeface="Times New Roman"/>
                      </a:endParaRPr>
                    </a:p>
                    <a:p>
                      <a:pPr marL="67945" marR="62230">
                        <a:lnSpc>
                          <a:spcPct val="100000"/>
                        </a:lnSpc>
                        <a:spcBef>
                          <a:spcPts val="5"/>
                        </a:spcBef>
                        <a:tabLst>
                          <a:tab pos="595630" algn="l"/>
                        </a:tabLst>
                      </a:pPr>
                      <a:r>
                        <a:rPr sz="1600" spc="-5" dirty="0">
                          <a:latin typeface="Times New Roman"/>
                          <a:cs typeface="Times New Roman"/>
                        </a:rPr>
                        <a:t>Programática  </a:t>
                      </a:r>
                      <a:r>
                        <a:rPr sz="1600" dirty="0">
                          <a:latin typeface="Times New Roman"/>
                          <a:cs typeface="Times New Roman"/>
                        </a:rPr>
                        <a:t>2016	Á</a:t>
                      </a:r>
                      <a:r>
                        <a:rPr sz="1600" spc="-10" dirty="0">
                          <a:latin typeface="Times New Roman"/>
                          <a:cs typeface="Times New Roman"/>
                        </a:rPr>
                        <a:t>r</a:t>
                      </a:r>
                      <a:r>
                        <a:rPr sz="1600" spc="-5" dirty="0">
                          <a:latin typeface="Times New Roman"/>
                          <a:cs typeface="Times New Roman"/>
                        </a:rPr>
                        <a:t>e</a:t>
                      </a:r>
                      <a:r>
                        <a:rPr sz="1600" dirty="0">
                          <a:latin typeface="Times New Roman"/>
                          <a:cs typeface="Times New Roman"/>
                        </a:rPr>
                        <a:t>a  </a:t>
                      </a:r>
                      <a:r>
                        <a:rPr sz="1600" spc="-5" dirty="0">
                          <a:latin typeface="Times New Roman"/>
                          <a:cs typeface="Times New Roman"/>
                        </a:rPr>
                        <a:t>Ciencias  Sociales,  Humanidade  s </a:t>
                      </a:r>
                      <a:r>
                        <a:rPr sz="1600" dirty="0">
                          <a:latin typeface="Times New Roman"/>
                          <a:cs typeface="Times New Roman"/>
                        </a:rPr>
                        <a:t>y</a:t>
                      </a:r>
                      <a:r>
                        <a:rPr sz="1600" spc="-30" dirty="0">
                          <a:latin typeface="Times New Roman"/>
                          <a:cs typeface="Times New Roman"/>
                        </a:rPr>
                        <a:t> </a:t>
                      </a:r>
                      <a:r>
                        <a:rPr sz="1600" spc="-5" dirty="0">
                          <a:latin typeface="Times New Roman"/>
                          <a:cs typeface="Times New Roman"/>
                        </a:rPr>
                        <a:t>Artes</a:t>
                      </a:r>
                      <a:endParaRPr sz="1600" dirty="0">
                        <a:latin typeface="Times New Roman"/>
                        <a:cs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7945">
                        <a:lnSpc>
                          <a:spcPct val="100000"/>
                        </a:lnSpc>
                      </a:pPr>
                      <a:endParaRPr lang="es-CO" sz="1600" spc="-5" dirty="0" smtClean="0">
                        <a:latin typeface="Times New Roman"/>
                        <a:cs typeface="Times New Roman"/>
                      </a:endParaRPr>
                    </a:p>
                    <a:p>
                      <a:pPr marL="67945">
                        <a:lnSpc>
                          <a:spcPct val="100000"/>
                        </a:lnSpc>
                      </a:pPr>
                      <a:r>
                        <a:rPr sz="1600" spc="-5" dirty="0" smtClean="0">
                          <a:latin typeface="Times New Roman"/>
                          <a:cs typeface="Times New Roman"/>
                        </a:rPr>
                        <a:t>Andrés</a:t>
                      </a:r>
                      <a:endParaRPr sz="1600" dirty="0">
                        <a:latin typeface="Times New Roman"/>
                        <a:cs typeface="Times New Roman"/>
                      </a:endParaRPr>
                    </a:p>
                    <a:p>
                      <a:pPr marL="67945" marR="130810">
                        <a:lnSpc>
                          <a:spcPct val="100000"/>
                        </a:lnSpc>
                        <a:spcBef>
                          <a:spcPts val="5"/>
                        </a:spcBef>
                      </a:pPr>
                      <a:r>
                        <a:rPr sz="1600" spc="-5" dirty="0">
                          <a:latin typeface="Times New Roman"/>
                          <a:cs typeface="Times New Roman"/>
                        </a:rPr>
                        <a:t>Eduardo  </a:t>
                      </a:r>
                      <a:r>
                        <a:rPr sz="1600" dirty="0">
                          <a:latin typeface="Times New Roman"/>
                          <a:cs typeface="Times New Roman"/>
                        </a:rPr>
                        <a:t>S</a:t>
                      </a:r>
                      <a:r>
                        <a:rPr sz="1600" spc="-5" dirty="0">
                          <a:latin typeface="Times New Roman"/>
                          <a:cs typeface="Times New Roman"/>
                        </a:rPr>
                        <a:t>a</a:t>
                      </a:r>
                      <a:r>
                        <a:rPr sz="1600" dirty="0">
                          <a:latin typeface="Times New Roman"/>
                          <a:cs typeface="Times New Roman"/>
                        </a:rPr>
                        <a:t>lda</a:t>
                      </a:r>
                      <a:r>
                        <a:rPr sz="1600" spc="-10" dirty="0">
                          <a:latin typeface="Times New Roman"/>
                          <a:cs typeface="Times New Roman"/>
                        </a:rPr>
                        <a:t>r</a:t>
                      </a:r>
                      <a:r>
                        <a:rPr sz="1600" dirty="0">
                          <a:latin typeface="Times New Roman"/>
                          <a:cs typeface="Times New Roman"/>
                        </a:rPr>
                        <a:t>ria</a:t>
                      </a:r>
                      <a:r>
                        <a:rPr sz="1600" spc="-15" dirty="0">
                          <a:latin typeface="Times New Roman"/>
                          <a:cs typeface="Times New Roman"/>
                        </a:rPr>
                        <a:t>g</a:t>
                      </a:r>
                      <a:r>
                        <a:rPr sz="1600" dirty="0">
                          <a:latin typeface="Times New Roman"/>
                          <a:cs typeface="Times New Roman"/>
                        </a:rPr>
                        <a:t>a  </a:t>
                      </a:r>
                      <a:r>
                        <a:rPr sz="1600" spc="-5" dirty="0">
                          <a:latin typeface="Times New Roman"/>
                          <a:cs typeface="Times New Roman"/>
                        </a:rPr>
                        <a:t>Madrigal</a:t>
                      </a:r>
                      <a:endParaRPr sz="1600" dirty="0">
                        <a:latin typeface="Times New Roman"/>
                        <a:cs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9850">
                        <a:lnSpc>
                          <a:spcPct val="100000"/>
                        </a:lnSpc>
                      </a:pPr>
                      <a:endParaRPr lang="es-CO" sz="1600" spc="-5" dirty="0" smtClean="0">
                        <a:latin typeface="Times New Roman"/>
                        <a:cs typeface="Times New Roman"/>
                      </a:endParaRPr>
                    </a:p>
                    <a:p>
                      <a:pPr marL="69850">
                        <a:lnSpc>
                          <a:spcPct val="100000"/>
                        </a:lnSpc>
                      </a:pPr>
                      <a:r>
                        <a:rPr sz="1600" spc="-5" dirty="0" err="1" smtClean="0">
                          <a:latin typeface="Times New Roman"/>
                          <a:cs typeface="Times New Roman"/>
                        </a:rPr>
                        <a:t>Filosofía</a:t>
                      </a:r>
                      <a:r>
                        <a:rPr sz="1600" spc="-10" dirty="0" smtClean="0">
                          <a:latin typeface="Times New Roman"/>
                          <a:cs typeface="Times New Roman"/>
                        </a:rPr>
                        <a:t> </a:t>
                      </a:r>
                      <a:r>
                        <a:rPr sz="1600" spc="-5" dirty="0">
                          <a:latin typeface="Times New Roman"/>
                          <a:cs typeface="Times New Roman"/>
                        </a:rPr>
                        <a:t>Política</a:t>
                      </a:r>
                      <a:endParaRPr sz="1600" dirty="0">
                        <a:latin typeface="Times New Roman"/>
                        <a:cs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8580">
                        <a:lnSpc>
                          <a:spcPct val="100000"/>
                        </a:lnSpc>
                      </a:pPr>
                      <a:endParaRPr lang="es-CO" sz="1600" spc="-5" dirty="0" smtClean="0">
                        <a:latin typeface="Times New Roman"/>
                        <a:cs typeface="Times New Roman"/>
                      </a:endParaRPr>
                    </a:p>
                    <a:p>
                      <a:pPr marL="68580">
                        <a:lnSpc>
                          <a:spcPct val="100000"/>
                        </a:lnSpc>
                      </a:pPr>
                      <a:r>
                        <a:rPr sz="1600" spc="-5" dirty="0" smtClean="0">
                          <a:latin typeface="Times New Roman"/>
                          <a:cs typeface="Times New Roman"/>
                        </a:rPr>
                        <a:t>David </a:t>
                      </a:r>
                      <a:r>
                        <a:rPr sz="1600" spc="-5" dirty="0">
                          <a:latin typeface="Times New Roman"/>
                          <a:cs typeface="Times New Roman"/>
                        </a:rPr>
                        <a:t>Santiago</a:t>
                      </a:r>
                      <a:r>
                        <a:rPr sz="1600" spc="-10" dirty="0">
                          <a:latin typeface="Times New Roman"/>
                          <a:cs typeface="Times New Roman"/>
                        </a:rPr>
                        <a:t> </a:t>
                      </a:r>
                      <a:r>
                        <a:rPr sz="1600" dirty="0">
                          <a:latin typeface="Times New Roman"/>
                          <a:cs typeface="Times New Roman"/>
                        </a:rPr>
                        <a:t>Mesa</a:t>
                      </a:r>
                    </a:p>
                    <a:p>
                      <a:pPr marL="68580">
                        <a:lnSpc>
                          <a:spcPct val="100000"/>
                        </a:lnSpc>
                        <a:spcBef>
                          <a:spcPts val="635"/>
                        </a:spcBef>
                      </a:pPr>
                      <a:r>
                        <a:rPr sz="1600" spc="-5" dirty="0">
                          <a:latin typeface="Times New Roman"/>
                          <a:cs typeface="Times New Roman"/>
                        </a:rPr>
                        <a:t>(</a:t>
                      </a:r>
                      <a:r>
                        <a:rPr sz="1600" spc="-5" dirty="0" err="1">
                          <a:latin typeface="Times New Roman"/>
                          <a:cs typeface="Times New Roman"/>
                        </a:rPr>
                        <a:t>Doctorado</a:t>
                      </a:r>
                      <a:r>
                        <a:rPr sz="1600" spc="5" dirty="0">
                          <a:latin typeface="Times New Roman"/>
                          <a:cs typeface="Times New Roman"/>
                        </a:rPr>
                        <a:t> </a:t>
                      </a:r>
                      <a:r>
                        <a:rPr sz="1600" spc="-5" dirty="0" err="1" smtClean="0">
                          <a:latin typeface="Times New Roman"/>
                          <a:cs typeface="Times New Roman"/>
                        </a:rPr>
                        <a:t>Fil</a:t>
                      </a:r>
                      <a:r>
                        <a:rPr lang="es-CO" sz="1600" spc="-5" dirty="0" err="1" smtClean="0">
                          <a:latin typeface="Times New Roman"/>
                          <a:cs typeface="Times New Roman"/>
                        </a:rPr>
                        <a:t>osofía</a:t>
                      </a:r>
                      <a:r>
                        <a:rPr sz="1600" spc="-5" dirty="0" smtClean="0">
                          <a:latin typeface="Times New Roman"/>
                          <a:cs typeface="Times New Roman"/>
                        </a:rPr>
                        <a:t>.)</a:t>
                      </a:r>
                      <a:endParaRPr sz="1600" dirty="0">
                        <a:latin typeface="Times New Roman"/>
                        <a:cs typeface="Times New Roman"/>
                      </a:endParaRPr>
                    </a:p>
                  </a:txBody>
                  <a:tcPr marL="0" marR="0" marT="0" marB="0" anchor="ctr">
                    <a:lnL w="6350" cap="flat" cmpd="sng" algn="ctr">
                      <a:solidFill>
                        <a:srgbClr val="000000"/>
                      </a:solidFill>
                      <a:prstDash val="solid"/>
                      <a:round/>
                      <a:headEnd type="none" w="med" len="med"/>
                      <a:tailEnd type="none" w="med" len="me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r h="795477">
                <a:tc>
                  <a:txBody>
                    <a:bodyPr/>
                    <a:lstStyle/>
                    <a:p>
                      <a:pPr marL="69850">
                        <a:lnSpc>
                          <a:spcPct val="100000"/>
                        </a:lnSpc>
                      </a:pPr>
                      <a:endParaRPr lang="es-CO" sz="1600" dirty="0" smtClean="0">
                        <a:latin typeface="Times New Roman"/>
                        <a:cs typeface="Times New Roman"/>
                      </a:endParaRPr>
                    </a:p>
                    <a:p>
                      <a:pPr marL="69850">
                        <a:lnSpc>
                          <a:spcPct val="100000"/>
                        </a:lnSpc>
                      </a:pPr>
                      <a:r>
                        <a:rPr sz="1600" dirty="0" smtClean="0">
                          <a:latin typeface="Times New Roman"/>
                          <a:cs typeface="Times New Roman"/>
                        </a:rPr>
                        <a:t>2017-</a:t>
                      </a:r>
                      <a:endParaRPr sz="1600" dirty="0">
                        <a:latin typeface="Times New Roman"/>
                        <a:cs typeface="Times New Roman"/>
                      </a:endParaRPr>
                    </a:p>
                    <a:p>
                      <a:pPr marL="69850">
                        <a:lnSpc>
                          <a:spcPct val="100000"/>
                        </a:lnSpc>
                        <a:spcBef>
                          <a:spcPts val="625"/>
                        </a:spcBef>
                      </a:pPr>
                      <a:r>
                        <a:rPr sz="1600" dirty="0">
                          <a:latin typeface="Times New Roman"/>
                          <a:cs typeface="Times New Roman"/>
                        </a:rPr>
                        <a:t>17871</a:t>
                      </a: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8580">
                        <a:lnSpc>
                          <a:spcPct val="100000"/>
                        </a:lnSpc>
                      </a:pPr>
                      <a:endParaRPr lang="es-CO" sz="1600" spc="-5" dirty="0" smtClean="0">
                        <a:latin typeface="Times New Roman"/>
                        <a:cs typeface="Times New Roman"/>
                      </a:endParaRPr>
                    </a:p>
                    <a:p>
                      <a:pPr marL="68580">
                        <a:lnSpc>
                          <a:spcPct val="100000"/>
                        </a:lnSpc>
                      </a:pPr>
                      <a:r>
                        <a:rPr sz="1600" spc="-5" dirty="0" smtClean="0">
                          <a:latin typeface="Times New Roman"/>
                          <a:cs typeface="Times New Roman"/>
                        </a:rPr>
                        <a:t>Descartes </a:t>
                      </a:r>
                      <a:r>
                        <a:rPr sz="1600" spc="250" dirty="0" smtClean="0">
                          <a:latin typeface="Times New Roman"/>
                          <a:cs typeface="Times New Roman"/>
                        </a:rPr>
                        <a:t> </a:t>
                      </a:r>
                      <a:r>
                        <a:rPr sz="1600" spc="-5" dirty="0" smtClean="0">
                          <a:latin typeface="Times New Roman"/>
                          <a:cs typeface="Times New Roman"/>
                        </a:rPr>
                        <a:t>en</a:t>
                      </a:r>
                      <a:r>
                        <a:rPr lang="es-CO" sz="1600" spc="-5" dirty="0" smtClean="0">
                          <a:latin typeface="Times New Roman"/>
                          <a:cs typeface="Times New Roman"/>
                        </a:rPr>
                        <a:t> </a:t>
                      </a:r>
                      <a:r>
                        <a:rPr sz="1600" spc="-5" dirty="0" err="1" smtClean="0">
                          <a:latin typeface="Times New Roman"/>
                          <a:cs typeface="Times New Roman"/>
                        </a:rPr>
                        <a:t>cuerpo</a:t>
                      </a:r>
                      <a:r>
                        <a:rPr sz="1600" spc="-5" dirty="0">
                          <a:latin typeface="Times New Roman"/>
                          <a:cs typeface="Times New Roman"/>
                        </a:rPr>
                        <a:t>	</a:t>
                      </a:r>
                      <a:r>
                        <a:rPr sz="1600" dirty="0" smtClean="0">
                          <a:latin typeface="Times New Roman"/>
                          <a:cs typeface="Times New Roman"/>
                        </a:rPr>
                        <a:t>y</a:t>
                      </a:r>
                      <a:r>
                        <a:rPr lang="es-CO" sz="1600" dirty="0" smtClean="0">
                          <a:latin typeface="Times New Roman"/>
                          <a:cs typeface="Times New Roman"/>
                        </a:rPr>
                        <a:t> </a:t>
                      </a:r>
                      <a:r>
                        <a:rPr sz="1600" spc="-5" dirty="0" smtClean="0">
                          <a:latin typeface="Times New Roman"/>
                          <a:cs typeface="Times New Roman"/>
                        </a:rPr>
                        <a:t>alma.</a:t>
                      </a:r>
                      <a:r>
                        <a:rPr lang="es-CO" sz="1600" spc="-5" baseline="0" dirty="0" smtClean="0">
                          <a:latin typeface="Times New Roman"/>
                          <a:cs typeface="Times New Roman"/>
                        </a:rPr>
                        <a:t> </a:t>
                      </a:r>
                      <a:r>
                        <a:rPr sz="1600" spc="-5" dirty="0" err="1" smtClean="0">
                          <a:latin typeface="Times New Roman"/>
                          <a:cs typeface="Times New Roman"/>
                        </a:rPr>
                        <a:t>Una</a:t>
                      </a:r>
                      <a:r>
                        <a:rPr lang="es-CO" sz="1600" spc="-5" dirty="0" smtClean="0">
                          <a:latin typeface="Times New Roman"/>
                          <a:cs typeface="Times New Roman"/>
                        </a:rPr>
                        <a:t> relectura de la antropología  cartesiana</a:t>
                      </a:r>
                    </a:p>
                    <a:p>
                      <a:pPr marL="68580">
                        <a:lnSpc>
                          <a:spcPct val="100000"/>
                        </a:lnSpc>
                        <a:spcBef>
                          <a:spcPts val="635"/>
                        </a:spcBef>
                        <a:tabLst>
                          <a:tab pos="666750" algn="l"/>
                        </a:tabLst>
                      </a:pP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nSpc>
                          <a:spcPct val="100000"/>
                        </a:lnSpc>
                      </a:pPr>
                      <a:r>
                        <a:rPr sz="1600" spc="-5" dirty="0" err="1" smtClean="0">
                          <a:latin typeface="Times New Roman"/>
                          <a:cs typeface="Times New Roman"/>
                        </a:rPr>
                        <a:t>Finalizado</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nSpc>
                          <a:spcPct val="100000"/>
                        </a:lnSpc>
                      </a:pPr>
                      <a:endParaRPr lang="es-CO" sz="1600" dirty="0" smtClean="0">
                        <a:latin typeface="Times New Roman"/>
                        <a:cs typeface="Times New Roman"/>
                      </a:endParaRPr>
                    </a:p>
                    <a:p>
                      <a:pPr marL="67945">
                        <a:lnSpc>
                          <a:spcPct val="100000"/>
                        </a:lnSpc>
                      </a:pPr>
                      <a:r>
                        <a:rPr sz="1600" dirty="0" smtClean="0">
                          <a:latin typeface="Times New Roman"/>
                          <a:cs typeface="Times New Roman"/>
                        </a:rPr>
                        <a:t>28/11</a:t>
                      </a:r>
                      <a:r>
                        <a:rPr sz="1600" dirty="0">
                          <a:latin typeface="Times New Roman"/>
                          <a:cs typeface="Times New Roman"/>
                        </a:rPr>
                        <a:t>/</a:t>
                      </a:r>
                    </a:p>
                    <a:p>
                      <a:pPr marL="67945">
                        <a:lnSpc>
                          <a:spcPct val="100000"/>
                        </a:lnSpc>
                        <a:spcBef>
                          <a:spcPts val="625"/>
                        </a:spcBef>
                      </a:pPr>
                      <a:r>
                        <a:rPr sz="1600" dirty="0">
                          <a:latin typeface="Times New Roman"/>
                          <a:cs typeface="Times New Roman"/>
                        </a:rPr>
                        <a:t>2017</a:t>
                      </a: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nSpc>
                          <a:spcPct val="100000"/>
                        </a:lnSpc>
                      </a:pPr>
                      <a:endParaRPr lang="es-CO" sz="1600" dirty="0" smtClean="0">
                        <a:latin typeface="Times New Roman"/>
                        <a:cs typeface="Times New Roman"/>
                      </a:endParaRPr>
                    </a:p>
                    <a:p>
                      <a:pPr marL="69850">
                        <a:lnSpc>
                          <a:spcPct val="100000"/>
                        </a:lnSpc>
                      </a:pPr>
                      <a:r>
                        <a:rPr sz="1600" dirty="0" smtClean="0">
                          <a:latin typeface="Times New Roman"/>
                          <a:cs typeface="Times New Roman"/>
                        </a:rPr>
                        <a:t>28/02/</a:t>
                      </a:r>
                      <a:endParaRPr lang="es-CO" sz="1600" dirty="0" smtClean="0">
                        <a:latin typeface="Times New Roman"/>
                        <a:cs typeface="Times New Roman"/>
                      </a:endParaRPr>
                    </a:p>
                    <a:p>
                      <a:pPr marL="69850">
                        <a:lnSpc>
                          <a:spcPct val="100000"/>
                        </a:lnSpc>
                      </a:pPr>
                      <a:r>
                        <a:rPr sz="1600" dirty="0" smtClean="0">
                          <a:latin typeface="Times New Roman"/>
                          <a:cs typeface="Times New Roman"/>
                        </a:rPr>
                        <a:t>2019</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nSpc>
                          <a:spcPct val="100000"/>
                        </a:lnSpc>
                      </a:pPr>
                      <a:endParaRPr lang="es-CO" sz="1600" spc="-5" dirty="0" smtClean="0">
                        <a:latin typeface="Times New Roman"/>
                        <a:cs typeface="Times New Roman"/>
                      </a:endParaRPr>
                    </a:p>
                    <a:p>
                      <a:pPr marL="67945">
                        <a:lnSpc>
                          <a:spcPct val="100000"/>
                        </a:lnSpc>
                      </a:pPr>
                      <a:r>
                        <a:rPr sz="1600" spc="-5" dirty="0" err="1" smtClean="0">
                          <a:latin typeface="Times New Roman"/>
                          <a:cs typeface="Times New Roman"/>
                        </a:rPr>
                        <a:t>Proceso</a:t>
                      </a:r>
                      <a:endParaRPr sz="1600" dirty="0">
                        <a:latin typeface="Times New Roman"/>
                        <a:cs typeface="Times New Roman"/>
                      </a:endParaRPr>
                    </a:p>
                    <a:p>
                      <a:pPr marL="67945">
                        <a:lnSpc>
                          <a:spcPct val="100000"/>
                        </a:lnSpc>
                        <a:spcBef>
                          <a:spcPts val="625"/>
                        </a:spcBef>
                      </a:pPr>
                      <a:r>
                        <a:rPr sz="1600" spc="-5" dirty="0" err="1" smtClean="0">
                          <a:latin typeface="Times New Roman"/>
                          <a:cs typeface="Times New Roman"/>
                        </a:rPr>
                        <a:t>Selección</a:t>
                      </a:r>
                      <a:endParaRPr lang="es-CO" sz="1600" spc="-5" dirty="0" smtClean="0">
                        <a:latin typeface="Times New Roman"/>
                        <a:cs typeface="Times New Roman"/>
                      </a:endParaRPr>
                    </a:p>
                    <a:p>
                      <a:pPr marL="67945">
                        <a:lnSpc>
                          <a:spcPct val="100000"/>
                        </a:lnSpc>
                        <a:spcBef>
                          <a:spcPts val="625"/>
                        </a:spcBef>
                      </a:pPr>
                      <a:r>
                        <a:rPr lang="es-CO" sz="1600" dirty="0" smtClean="0">
                          <a:latin typeface="Times New Roman"/>
                          <a:cs typeface="Times New Roman"/>
                        </a:rPr>
                        <a:t>Proyectos</a:t>
                      </a:r>
                    </a:p>
                    <a:p>
                      <a:pPr marL="67945">
                        <a:lnSpc>
                          <a:spcPct val="100000"/>
                        </a:lnSpc>
                        <a:spcBef>
                          <a:spcPts val="625"/>
                        </a:spcBef>
                      </a:pPr>
                      <a:r>
                        <a:rPr lang="es-CO" sz="1600" dirty="0" smtClean="0">
                          <a:latin typeface="Times New Roman"/>
                          <a:cs typeface="Times New Roman"/>
                        </a:rPr>
                        <a:t>Inscritos </a:t>
                      </a:r>
                    </a:p>
                    <a:p>
                      <a:pPr marL="67945">
                        <a:lnSpc>
                          <a:spcPct val="100000"/>
                        </a:lnSpc>
                        <a:spcBef>
                          <a:spcPts val="625"/>
                        </a:spcBef>
                      </a:pP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nSpc>
                          <a:spcPct val="100000"/>
                        </a:lnSpc>
                      </a:pPr>
                      <a:endParaRPr lang="es-CO" sz="1600" spc="-5" dirty="0" smtClean="0">
                        <a:latin typeface="Times New Roman"/>
                        <a:cs typeface="Times New Roman"/>
                      </a:endParaRPr>
                    </a:p>
                    <a:p>
                      <a:pPr marL="67945">
                        <a:lnSpc>
                          <a:spcPct val="100000"/>
                        </a:lnSpc>
                      </a:pPr>
                      <a:r>
                        <a:rPr sz="1600" spc="-5" dirty="0" smtClean="0">
                          <a:latin typeface="Times New Roman"/>
                          <a:cs typeface="Times New Roman"/>
                        </a:rPr>
                        <a:t>Jorge</a:t>
                      </a:r>
                      <a:endParaRPr sz="1600" dirty="0">
                        <a:latin typeface="Times New Roman"/>
                        <a:cs typeface="Times New Roman"/>
                      </a:endParaRPr>
                    </a:p>
                    <a:p>
                      <a:pPr marL="67945" marR="323215">
                        <a:lnSpc>
                          <a:spcPct val="100000"/>
                        </a:lnSpc>
                        <a:spcBef>
                          <a:spcPts val="160"/>
                        </a:spcBef>
                      </a:pPr>
                      <a:r>
                        <a:rPr sz="1600" dirty="0">
                          <a:latin typeface="Times New Roman"/>
                          <a:cs typeface="Times New Roman"/>
                        </a:rPr>
                        <a:t>Antonio  </a:t>
                      </a:r>
                      <a:r>
                        <a:rPr sz="1600" spc="-5" dirty="0" err="1" smtClean="0">
                          <a:latin typeface="Times New Roman"/>
                          <a:cs typeface="Times New Roman"/>
                        </a:rPr>
                        <a:t>Mejía</a:t>
                      </a:r>
                      <a:r>
                        <a:rPr lang="es-CO" sz="1600" spc="-5" dirty="0" smtClean="0">
                          <a:latin typeface="Times New Roman"/>
                          <a:cs typeface="Times New Roman"/>
                        </a:rPr>
                        <a:t> Escobar	/</a:t>
                      </a:r>
                    </a:p>
                    <a:p>
                      <a:pPr marL="67945" marR="323215">
                        <a:lnSpc>
                          <a:spcPct val="100000"/>
                        </a:lnSpc>
                        <a:spcBef>
                          <a:spcPts val="160"/>
                        </a:spcBef>
                      </a:pPr>
                      <a:r>
                        <a:rPr lang="es-CO" sz="1600" spc="-5" dirty="0" smtClean="0">
                          <a:latin typeface="Times New Roman"/>
                          <a:cs typeface="Times New Roman"/>
                        </a:rPr>
                        <a:t>Vicente  Raga  </a:t>
                      </a:r>
                      <a:r>
                        <a:rPr lang="es-CO" sz="1600" spc="-5" dirty="0" err="1" smtClean="0">
                          <a:latin typeface="Times New Roman"/>
                          <a:cs typeface="Times New Roman"/>
                        </a:rPr>
                        <a:t>Rosaley</a:t>
                      </a:r>
                      <a:endParaRPr lang="es-CO" sz="1600" spc="-5" dirty="0" smtClean="0">
                        <a:latin typeface="Times New Roman"/>
                        <a:cs typeface="Times New Roman"/>
                      </a:endParaRPr>
                    </a:p>
                    <a:p>
                      <a:pPr marL="67945" marR="323215">
                        <a:lnSpc>
                          <a:spcPct val="100000"/>
                        </a:lnSpc>
                        <a:spcBef>
                          <a:spcPts val="160"/>
                        </a:spcBef>
                      </a:pP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nSpc>
                          <a:spcPct val="100000"/>
                        </a:lnSpc>
                      </a:pPr>
                      <a:endParaRPr lang="es-CO" sz="1600" spc="-5" dirty="0" smtClean="0">
                        <a:latin typeface="Times New Roman"/>
                        <a:cs typeface="Times New Roman"/>
                      </a:endParaRPr>
                    </a:p>
                    <a:p>
                      <a:pPr marL="69850">
                        <a:lnSpc>
                          <a:spcPct val="100000"/>
                        </a:lnSpc>
                      </a:pPr>
                      <a:r>
                        <a:rPr sz="1600" spc="-5" dirty="0" err="1" smtClean="0">
                          <a:latin typeface="Times New Roman"/>
                          <a:cs typeface="Times New Roman"/>
                        </a:rPr>
                        <a:t>Conocimiento</a:t>
                      </a:r>
                      <a:endParaRPr sz="1600" dirty="0">
                        <a:latin typeface="Times New Roman"/>
                        <a:cs typeface="Times New Roman"/>
                      </a:endParaRPr>
                    </a:p>
                    <a:p>
                      <a:pPr marL="69850">
                        <a:lnSpc>
                          <a:spcPct val="100000"/>
                        </a:lnSpc>
                        <a:spcBef>
                          <a:spcPts val="625"/>
                        </a:spcBef>
                        <a:tabLst>
                          <a:tab pos="815975" algn="l"/>
                        </a:tabLst>
                      </a:pPr>
                      <a:r>
                        <a:rPr sz="1600" spc="-5" dirty="0" err="1" smtClean="0">
                          <a:latin typeface="Times New Roman"/>
                          <a:cs typeface="Times New Roman"/>
                        </a:rPr>
                        <a:t>Filosofía</a:t>
                      </a:r>
                      <a:r>
                        <a:rPr lang="es-CO" sz="1600" spc="-5" baseline="0" dirty="0" smtClean="0">
                          <a:latin typeface="Times New Roman"/>
                          <a:cs typeface="Times New Roman"/>
                        </a:rPr>
                        <a:t> </a:t>
                      </a:r>
                      <a:r>
                        <a:rPr sz="1600" spc="-5" dirty="0" err="1" smtClean="0">
                          <a:latin typeface="Times New Roman"/>
                          <a:cs typeface="Times New Roman"/>
                        </a:rPr>
                        <a:t>Ciencia</a:t>
                      </a:r>
                      <a:r>
                        <a:rPr lang="es-CO" sz="1600" spc="-5" dirty="0" smtClean="0">
                          <a:latin typeface="Times New Roman"/>
                          <a:cs typeface="Times New Roman"/>
                        </a:rPr>
                        <a:t> Historia	Y</a:t>
                      </a:r>
                    </a:p>
                    <a:p>
                      <a:pPr marL="69850">
                        <a:lnSpc>
                          <a:spcPct val="100000"/>
                        </a:lnSpc>
                        <a:spcBef>
                          <a:spcPts val="625"/>
                        </a:spcBef>
                        <a:tabLst>
                          <a:tab pos="815975" algn="l"/>
                        </a:tabLst>
                      </a:pPr>
                      <a:r>
                        <a:rPr lang="es-CO" sz="1600" spc="-5" dirty="0" smtClean="0">
                          <a:latin typeface="Times New Roman"/>
                          <a:cs typeface="Times New Roman"/>
                        </a:rPr>
                        <a:t>Sociedad</a:t>
                      </a:r>
                    </a:p>
                    <a:p>
                      <a:pPr marL="69850">
                        <a:lnSpc>
                          <a:spcPct val="100000"/>
                        </a:lnSpc>
                        <a:spcBef>
                          <a:spcPts val="625"/>
                        </a:spcBef>
                        <a:tabLst>
                          <a:tab pos="815975" algn="l"/>
                        </a:tabLst>
                      </a:pP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8580">
                        <a:lnSpc>
                          <a:spcPct val="100000"/>
                        </a:lnSpc>
                      </a:pPr>
                      <a:endParaRPr lang="es-CO" sz="1600" dirty="0" smtClean="0">
                        <a:latin typeface="Times New Roman"/>
                        <a:cs typeface="Times New Roman"/>
                      </a:endParaRPr>
                    </a:p>
                    <a:p>
                      <a:pPr marL="68580">
                        <a:lnSpc>
                          <a:spcPct val="100000"/>
                        </a:lnSpc>
                      </a:pPr>
                      <a:r>
                        <a:rPr sz="1600" dirty="0" smtClean="0">
                          <a:latin typeface="Times New Roman"/>
                          <a:cs typeface="Times New Roman"/>
                        </a:rPr>
                        <a:t>Jens</a:t>
                      </a:r>
                      <a:r>
                        <a:rPr sz="1600" spc="-5" dirty="0" smtClean="0">
                          <a:latin typeface="Times New Roman"/>
                          <a:cs typeface="Times New Roman"/>
                        </a:rPr>
                        <a:t> Garner</a:t>
                      </a:r>
                      <a:r>
                        <a:rPr lang="es-CO" sz="1600" spc="0" baseline="0" dirty="0" smtClean="0">
                          <a:latin typeface="Times New Roman"/>
                          <a:cs typeface="Times New Roman"/>
                        </a:rPr>
                        <a:t> </a:t>
                      </a:r>
                      <a:r>
                        <a:rPr sz="1600" spc="-5" dirty="0" smtClean="0">
                          <a:latin typeface="Times New Roman"/>
                          <a:cs typeface="Times New Roman"/>
                        </a:rPr>
                        <a:t>(</a:t>
                      </a:r>
                      <a:r>
                        <a:rPr sz="1600" spc="-5" dirty="0" err="1" smtClean="0">
                          <a:latin typeface="Times New Roman"/>
                          <a:cs typeface="Times New Roman"/>
                        </a:rPr>
                        <a:t>Pregrado</a:t>
                      </a:r>
                      <a:r>
                        <a:rPr sz="1600" spc="5" dirty="0" smtClean="0">
                          <a:latin typeface="Times New Roman"/>
                          <a:cs typeface="Times New Roman"/>
                        </a:rPr>
                        <a:t> </a:t>
                      </a:r>
                      <a:r>
                        <a:rPr lang="es-CO" sz="1600" spc="5" dirty="0" smtClean="0">
                          <a:latin typeface="Times New Roman"/>
                          <a:cs typeface="Times New Roman"/>
                        </a:rPr>
                        <a:t>f</a:t>
                      </a:r>
                      <a:r>
                        <a:rPr sz="1600" spc="-5" dirty="0" err="1" smtClean="0">
                          <a:latin typeface="Times New Roman"/>
                          <a:cs typeface="Times New Roman"/>
                        </a:rPr>
                        <a:t>ilosofía</a:t>
                      </a:r>
                      <a:r>
                        <a:rPr sz="1600" spc="-5" dirty="0">
                          <a:latin typeface="Times New Roman"/>
                          <a:cs typeface="Times New Roman"/>
                        </a:rPr>
                        <a:t>)</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794799021"/>
              </p:ext>
            </p:extLst>
          </p:nvPr>
        </p:nvGraphicFramePr>
        <p:xfrm>
          <a:off x="457199" y="1344422"/>
          <a:ext cx="9296403" cy="5933521"/>
        </p:xfrm>
        <a:graphic>
          <a:graphicData uri="http://schemas.openxmlformats.org/drawingml/2006/table">
            <a:tbl>
              <a:tblPr firstRow="1" bandRow="1">
                <a:tableStyleId>{2D5ABB26-0587-4C30-8999-92F81FD0307C}</a:tableStyleId>
              </a:tblPr>
              <a:tblGrid>
                <a:gridCol w="678335"/>
                <a:gridCol w="1150466"/>
                <a:gridCol w="793315"/>
                <a:gridCol w="582312"/>
                <a:gridCol w="757973"/>
                <a:gridCol w="1154257"/>
                <a:gridCol w="1207943"/>
                <a:gridCol w="1222126"/>
                <a:gridCol w="1749676"/>
              </a:tblGrid>
              <a:tr h="2494361">
                <a:tc>
                  <a:txBody>
                    <a:bodyPr/>
                    <a:lstStyle/>
                    <a:p>
                      <a:pPr marL="69850" algn="ctr">
                        <a:lnSpc>
                          <a:spcPct val="100000"/>
                        </a:lnSpc>
                      </a:pPr>
                      <a:endParaRPr lang="es-CO" sz="1600" dirty="0" smtClean="0">
                        <a:latin typeface="Times New Roman"/>
                        <a:cs typeface="Times New Roman"/>
                      </a:endParaRPr>
                    </a:p>
                    <a:p>
                      <a:pPr marL="69850" algn="ctr">
                        <a:lnSpc>
                          <a:spcPct val="100000"/>
                        </a:lnSpc>
                      </a:pPr>
                      <a:r>
                        <a:rPr sz="1600" dirty="0" smtClean="0">
                          <a:latin typeface="Times New Roman"/>
                          <a:cs typeface="Times New Roman"/>
                        </a:rPr>
                        <a:t>2018-</a:t>
                      </a:r>
                      <a:endParaRPr sz="1600" dirty="0">
                        <a:latin typeface="Times New Roman"/>
                        <a:cs typeface="Times New Roman"/>
                      </a:endParaRPr>
                    </a:p>
                    <a:p>
                      <a:pPr marL="69850" algn="ctr">
                        <a:lnSpc>
                          <a:spcPct val="100000"/>
                        </a:lnSpc>
                        <a:spcBef>
                          <a:spcPts val="635"/>
                        </a:spcBef>
                      </a:pPr>
                      <a:r>
                        <a:rPr sz="1600" dirty="0">
                          <a:latin typeface="Times New Roman"/>
                          <a:cs typeface="Times New Roman"/>
                        </a:rPr>
                        <a:t>23054</a:t>
                      </a:r>
                    </a:p>
                  </a:txBody>
                  <a:tcPr marL="0" marR="0" marT="0" marB="0" anchor="ctr">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8580" algn="ctr">
                        <a:lnSpc>
                          <a:spcPct val="100000"/>
                        </a:lnSpc>
                      </a:pPr>
                      <a:r>
                        <a:rPr sz="1600" dirty="0" smtClean="0">
                          <a:latin typeface="Times New Roman"/>
                          <a:cs typeface="Times New Roman"/>
                        </a:rPr>
                        <a:t>Mind-</a:t>
                      </a:r>
                      <a:endParaRPr sz="1600" dirty="0">
                        <a:latin typeface="Times New Roman"/>
                        <a:cs typeface="Times New Roman"/>
                      </a:endParaRPr>
                    </a:p>
                    <a:p>
                      <a:pPr marL="68580" marR="60960" algn="ctr">
                        <a:lnSpc>
                          <a:spcPct val="100000"/>
                        </a:lnSpc>
                        <a:spcBef>
                          <a:spcPts val="5"/>
                        </a:spcBef>
                        <a:tabLst>
                          <a:tab pos="700405" algn="l"/>
                        </a:tabLst>
                      </a:pPr>
                      <a:r>
                        <a:rPr sz="1600" spc="-5" dirty="0">
                          <a:latin typeface="Times New Roman"/>
                          <a:cs typeface="Times New Roman"/>
                        </a:rPr>
                        <a:t>wandering,  mental  ac</a:t>
                      </a:r>
                      <a:r>
                        <a:rPr sz="1600" dirty="0">
                          <a:latin typeface="Times New Roman"/>
                          <a:cs typeface="Times New Roman"/>
                        </a:rPr>
                        <a:t>tion,	</a:t>
                      </a:r>
                      <a:r>
                        <a:rPr sz="1600" spc="-5" dirty="0">
                          <a:latin typeface="Times New Roman"/>
                          <a:cs typeface="Times New Roman"/>
                        </a:rPr>
                        <a:t>a</a:t>
                      </a:r>
                      <a:r>
                        <a:rPr sz="1600" dirty="0">
                          <a:latin typeface="Times New Roman"/>
                          <a:cs typeface="Times New Roman"/>
                        </a:rPr>
                        <a:t>nd  </a:t>
                      </a:r>
                      <a:r>
                        <a:rPr sz="1600" spc="-5" dirty="0" err="1" smtClean="0">
                          <a:latin typeface="Times New Roman"/>
                          <a:cs typeface="Times New Roman"/>
                        </a:rPr>
                        <a:t>metacogniti</a:t>
                      </a:r>
                      <a:r>
                        <a:rPr lang="es-CO" sz="1600" spc="-5" dirty="0" err="1" smtClean="0">
                          <a:latin typeface="Times New Roman"/>
                          <a:cs typeface="Times New Roman"/>
                        </a:rPr>
                        <a:t>on</a:t>
                      </a:r>
                      <a:endParaRPr sz="1600" dirty="0">
                        <a:latin typeface="Times New Roman"/>
                        <a:cs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pPr>
                      <a:endParaRPr lang="es-CO" sz="1400" dirty="0" smtClean="0">
                        <a:latin typeface="Times New Roman"/>
                        <a:cs typeface="Times New Roman"/>
                      </a:endParaRPr>
                    </a:p>
                    <a:p>
                      <a:pPr marL="69850" algn="ctr">
                        <a:lnSpc>
                          <a:spcPct val="100000"/>
                        </a:lnSpc>
                      </a:pPr>
                      <a:r>
                        <a:rPr sz="1400" dirty="0" smtClean="0">
                          <a:latin typeface="Times New Roman"/>
                          <a:cs typeface="Times New Roman"/>
                        </a:rPr>
                        <a:t>En</a:t>
                      </a:r>
                      <a:endParaRPr sz="1400" dirty="0">
                        <a:latin typeface="Times New Roman"/>
                        <a:cs typeface="Times New Roman"/>
                      </a:endParaRPr>
                    </a:p>
                    <a:p>
                      <a:pPr marL="69850" algn="ctr">
                        <a:lnSpc>
                          <a:spcPct val="100000"/>
                        </a:lnSpc>
                        <a:spcBef>
                          <a:spcPts val="635"/>
                        </a:spcBef>
                      </a:pPr>
                      <a:r>
                        <a:rPr sz="1400" spc="-5" dirty="0">
                          <a:latin typeface="Times New Roman"/>
                          <a:cs typeface="Times New Roman"/>
                        </a:rPr>
                        <a:t>ejecución</a:t>
                      </a:r>
                      <a:endParaRPr sz="1400" dirty="0">
                        <a:latin typeface="Times New Roman"/>
                        <a:cs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7945" algn="ctr">
                        <a:lnSpc>
                          <a:spcPct val="100000"/>
                        </a:lnSpc>
                      </a:pPr>
                      <a:endParaRPr lang="es-CO" sz="1600" dirty="0" smtClean="0">
                        <a:latin typeface="Times New Roman"/>
                        <a:cs typeface="Times New Roman"/>
                      </a:endParaRPr>
                    </a:p>
                    <a:p>
                      <a:pPr marL="67945" algn="ctr">
                        <a:lnSpc>
                          <a:spcPct val="100000"/>
                        </a:lnSpc>
                      </a:pPr>
                      <a:r>
                        <a:rPr sz="1600" dirty="0" smtClean="0">
                          <a:latin typeface="Times New Roman"/>
                          <a:cs typeface="Times New Roman"/>
                        </a:rPr>
                        <a:t>01/04</a:t>
                      </a:r>
                      <a:r>
                        <a:rPr sz="1600" dirty="0">
                          <a:latin typeface="Times New Roman"/>
                          <a:cs typeface="Times New Roman"/>
                        </a:rPr>
                        <a:t>/</a:t>
                      </a:r>
                    </a:p>
                    <a:p>
                      <a:pPr marL="67945" algn="ctr">
                        <a:lnSpc>
                          <a:spcPct val="100000"/>
                        </a:lnSpc>
                        <a:spcBef>
                          <a:spcPts val="635"/>
                        </a:spcBef>
                      </a:pPr>
                      <a:r>
                        <a:rPr sz="1600" dirty="0">
                          <a:latin typeface="Times New Roman"/>
                          <a:cs typeface="Times New Roman"/>
                        </a:rPr>
                        <a:t>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pPr>
                      <a:endParaRPr lang="es-CO" sz="1600" dirty="0" smtClean="0">
                        <a:latin typeface="Times New Roman"/>
                        <a:cs typeface="Times New Roman"/>
                      </a:endParaRPr>
                    </a:p>
                    <a:p>
                      <a:pPr marL="69850" algn="ctr">
                        <a:lnSpc>
                          <a:spcPct val="100000"/>
                        </a:lnSpc>
                      </a:pPr>
                      <a:r>
                        <a:rPr sz="1600" dirty="0" smtClean="0">
                          <a:latin typeface="Times New Roman"/>
                          <a:cs typeface="Times New Roman"/>
                        </a:rPr>
                        <a:t>01/04/</a:t>
                      </a:r>
                      <a:endParaRPr lang="es-CO" sz="1600" dirty="0" smtClean="0">
                        <a:latin typeface="Times New Roman"/>
                        <a:cs typeface="Times New Roman"/>
                      </a:endParaRPr>
                    </a:p>
                    <a:p>
                      <a:pPr marL="69850" algn="ctr">
                        <a:lnSpc>
                          <a:spcPct val="100000"/>
                        </a:lnSpc>
                      </a:pPr>
                      <a:r>
                        <a:rPr sz="1600" dirty="0" smtClean="0">
                          <a:latin typeface="Times New Roman"/>
                          <a:cs typeface="Times New Roman"/>
                        </a:rPr>
                        <a:t>2021</a:t>
                      </a:r>
                      <a:endParaRPr sz="1600" dirty="0">
                        <a:latin typeface="Times New Roman"/>
                        <a:cs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7945" algn="ctr">
                        <a:lnSpc>
                          <a:spcPct val="100000"/>
                        </a:lnSpc>
                      </a:pPr>
                      <a:endParaRPr lang="es-CO" sz="1600" spc="-5" dirty="0" smtClean="0">
                        <a:latin typeface="Times New Roman"/>
                        <a:cs typeface="Times New Roman"/>
                      </a:endParaRPr>
                    </a:p>
                    <a:p>
                      <a:pPr marL="67945" algn="ctr">
                        <a:lnSpc>
                          <a:spcPct val="100000"/>
                        </a:lnSpc>
                      </a:pPr>
                      <a:r>
                        <a:rPr sz="1600" spc="-5" dirty="0" err="1" smtClean="0">
                          <a:latin typeface="Times New Roman"/>
                          <a:cs typeface="Times New Roman"/>
                        </a:rPr>
                        <a:t>Programática</a:t>
                      </a:r>
                      <a:endParaRPr sz="1600" dirty="0">
                        <a:latin typeface="Times New Roman"/>
                        <a:cs typeface="Times New Roman"/>
                      </a:endParaRPr>
                    </a:p>
                    <a:p>
                      <a:pPr marL="67945" marR="62230" algn="ctr">
                        <a:lnSpc>
                          <a:spcPct val="100000"/>
                        </a:lnSpc>
                        <a:spcBef>
                          <a:spcPts val="5"/>
                        </a:spcBef>
                        <a:tabLst>
                          <a:tab pos="595630" algn="l"/>
                        </a:tabLst>
                      </a:pPr>
                      <a:r>
                        <a:rPr sz="1600" dirty="0">
                          <a:latin typeface="Times New Roman"/>
                          <a:cs typeface="Times New Roman"/>
                        </a:rPr>
                        <a:t>2018	Á</a:t>
                      </a:r>
                      <a:r>
                        <a:rPr sz="1600" spc="-10" dirty="0">
                          <a:latin typeface="Times New Roman"/>
                          <a:cs typeface="Times New Roman"/>
                        </a:rPr>
                        <a:t>r</a:t>
                      </a:r>
                      <a:r>
                        <a:rPr sz="1600" spc="-5" dirty="0">
                          <a:latin typeface="Times New Roman"/>
                          <a:cs typeface="Times New Roman"/>
                        </a:rPr>
                        <a:t>e</a:t>
                      </a:r>
                      <a:r>
                        <a:rPr sz="1600" dirty="0">
                          <a:latin typeface="Times New Roman"/>
                          <a:cs typeface="Times New Roman"/>
                        </a:rPr>
                        <a:t>a  </a:t>
                      </a:r>
                      <a:r>
                        <a:rPr sz="1600" spc="-5" dirty="0">
                          <a:latin typeface="Times New Roman"/>
                          <a:cs typeface="Times New Roman"/>
                        </a:rPr>
                        <a:t>Ciencias  Sociales,  Humanidade  s </a:t>
                      </a:r>
                      <a:r>
                        <a:rPr sz="1600" dirty="0">
                          <a:latin typeface="Times New Roman"/>
                          <a:cs typeface="Times New Roman"/>
                        </a:rPr>
                        <a:t>y</a:t>
                      </a:r>
                      <a:r>
                        <a:rPr sz="1600" spc="-30" dirty="0">
                          <a:latin typeface="Times New Roman"/>
                          <a:cs typeface="Times New Roman"/>
                        </a:rPr>
                        <a:t> </a:t>
                      </a:r>
                      <a:r>
                        <a:rPr sz="1600" spc="-5" dirty="0">
                          <a:latin typeface="Times New Roman"/>
                          <a:cs typeface="Times New Roman"/>
                        </a:rPr>
                        <a:t>Artes.</a:t>
                      </a:r>
                      <a:endParaRPr sz="1600" dirty="0">
                        <a:latin typeface="Times New Roman"/>
                        <a:cs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7945" lvl="0" algn="ctr">
                        <a:lnSpc>
                          <a:spcPct val="100000"/>
                        </a:lnSpc>
                      </a:pPr>
                      <a:r>
                        <a:rPr sz="1600" spc="-5" dirty="0" smtClean="0">
                          <a:latin typeface="Times New Roman"/>
                          <a:cs typeface="Times New Roman"/>
                        </a:rPr>
                        <a:t>Santiago</a:t>
                      </a:r>
                      <a:endParaRPr sz="1600" dirty="0">
                        <a:latin typeface="Times New Roman"/>
                        <a:cs typeface="Times New Roman"/>
                      </a:endParaRPr>
                    </a:p>
                    <a:p>
                      <a:pPr marL="67945" marR="367030" algn="ctr">
                        <a:lnSpc>
                          <a:spcPct val="100000"/>
                        </a:lnSpc>
                        <a:spcBef>
                          <a:spcPts val="10"/>
                        </a:spcBef>
                      </a:pPr>
                      <a:r>
                        <a:rPr sz="1600" dirty="0" err="1" smtClean="0">
                          <a:latin typeface="Times New Roman"/>
                          <a:cs typeface="Times New Roman"/>
                        </a:rPr>
                        <a:t>A</a:t>
                      </a:r>
                      <a:r>
                        <a:rPr sz="1600" spc="-10" dirty="0" err="1" smtClean="0">
                          <a:latin typeface="Times New Roman"/>
                          <a:cs typeface="Times New Roman"/>
                        </a:rPr>
                        <a:t>r</a:t>
                      </a:r>
                      <a:r>
                        <a:rPr sz="1600" spc="-5" dirty="0" err="1" smtClean="0">
                          <a:latin typeface="Times New Roman"/>
                          <a:cs typeface="Times New Roman"/>
                        </a:rPr>
                        <a:t>a</a:t>
                      </a:r>
                      <a:r>
                        <a:rPr sz="1600" spc="10" dirty="0" err="1" smtClean="0">
                          <a:latin typeface="Times New Roman"/>
                          <a:cs typeface="Times New Roman"/>
                        </a:rPr>
                        <a:t>n</a:t>
                      </a:r>
                      <a:r>
                        <a:rPr lang="es-CO" sz="1600" spc="-15" dirty="0" smtClean="0">
                          <a:latin typeface="Times New Roman"/>
                          <a:cs typeface="Times New Roman"/>
                        </a:rPr>
                        <a:t>g</a:t>
                      </a:r>
                      <a:r>
                        <a:rPr sz="1600" dirty="0" smtClean="0">
                          <a:latin typeface="Times New Roman"/>
                          <a:cs typeface="Times New Roman"/>
                        </a:rPr>
                        <a:t>o  </a:t>
                      </a:r>
                      <a:r>
                        <a:rPr sz="1600" dirty="0">
                          <a:latin typeface="Times New Roman"/>
                          <a:cs typeface="Times New Roman"/>
                        </a:rPr>
                        <a:t>Muñoz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pPr>
                      <a:endParaRPr lang="es-CO" sz="1600" spc="-5" dirty="0" smtClean="0">
                        <a:latin typeface="Times New Roman"/>
                        <a:cs typeface="Times New Roman"/>
                      </a:endParaRPr>
                    </a:p>
                    <a:p>
                      <a:pPr marL="69850" algn="ctr">
                        <a:lnSpc>
                          <a:spcPct val="100000"/>
                        </a:lnSpc>
                      </a:pPr>
                      <a:r>
                        <a:rPr sz="1600" spc="-5" dirty="0" err="1" smtClean="0">
                          <a:latin typeface="Times New Roman"/>
                          <a:cs typeface="Times New Roman"/>
                        </a:rPr>
                        <a:t>Conocimiento</a:t>
                      </a:r>
                      <a:endParaRPr sz="1600" dirty="0">
                        <a:latin typeface="Times New Roman"/>
                        <a:cs typeface="Times New Roman"/>
                      </a:endParaRPr>
                    </a:p>
                    <a:p>
                      <a:pPr marL="69850" marR="60960" algn="ctr">
                        <a:lnSpc>
                          <a:spcPct val="100000"/>
                        </a:lnSpc>
                        <a:spcBef>
                          <a:spcPts val="10"/>
                        </a:spcBef>
                        <a:tabLst>
                          <a:tab pos="815975" algn="l"/>
                          <a:tab pos="1170940" algn="l"/>
                        </a:tabLst>
                      </a:pPr>
                      <a:r>
                        <a:rPr sz="1600" spc="-10" dirty="0" err="1" smtClean="0">
                          <a:latin typeface="Times New Roman"/>
                          <a:cs typeface="Times New Roman"/>
                        </a:rPr>
                        <a:t>F</a:t>
                      </a:r>
                      <a:r>
                        <a:rPr sz="1600" dirty="0" err="1" smtClean="0">
                          <a:latin typeface="Times New Roman"/>
                          <a:cs typeface="Times New Roman"/>
                        </a:rPr>
                        <a:t>ilosofía</a:t>
                      </a:r>
                      <a:r>
                        <a:rPr lang="es-CO" sz="1600" baseline="0" dirty="0" smtClean="0">
                          <a:latin typeface="Times New Roman"/>
                          <a:cs typeface="Times New Roman"/>
                        </a:rPr>
                        <a:t> </a:t>
                      </a:r>
                      <a:r>
                        <a:rPr sz="1600" dirty="0" err="1" smtClean="0">
                          <a:latin typeface="Times New Roman"/>
                          <a:cs typeface="Times New Roman"/>
                        </a:rPr>
                        <a:t>Cien</a:t>
                      </a:r>
                      <a:r>
                        <a:rPr sz="1600" spc="-10" dirty="0" err="1" smtClean="0">
                          <a:latin typeface="Times New Roman"/>
                          <a:cs typeface="Times New Roman"/>
                        </a:rPr>
                        <a:t>c</a:t>
                      </a:r>
                      <a:r>
                        <a:rPr sz="1600" dirty="0" err="1" smtClean="0">
                          <a:latin typeface="Times New Roman"/>
                          <a:cs typeface="Times New Roman"/>
                        </a:rPr>
                        <a:t>ia</a:t>
                      </a:r>
                      <a:r>
                        <a:rPr sz="1600" dirty="0" smtClean="0">
                          <a:latin typeface="Times New Roman"/>
                          <a:cs typeface="Times New Roman"/>
                        </a:rPr>
                        <a:t> Historia</a:t>
                      </a:r>
                      <a:r>
                        <a:rPr sz="1600" dirty="0">
                          <a:latin typeface="Times New Roman"/>
                          <a:cs typeface="Times New Roman"/>
                        </a:rPr>
                        <a:t>	</a:t>
                      </a:r>
                      <a:r>
                        <a:rPr lang="es-CO" sz="1600" dirty="0" smtClean="0">
                          <a:latin typeface="Times New Roman"/>
                          <a:cs typeface="Times New Roman"/>
                        </a:rPr>
                        <a:t>y </a:t>
                      </a:r>
                      <a:r>
                        <a:rPr sz="1600" spc="-5" dirty="0" err="1" smtClean="0">
                          <a:latin typeface="Times New Roman"/>
                          <a:cs typeface="Times New Roman"/>
                        </a:rPr>
                        <a:t>Sociedad</a:t>
                      </a:r>
                      <a:endParaRPr sz="1600" dirty="0">
                        <a:latin typeface="Times New Roman"/>
                        <a:cs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8580" algn="ctr">
                        <a:lnSpc>
                          <a:spcPct val="100000"/>
                        </a:lnSpc>
                      </a:pPr>
                      <a:endParaRPr lang="es-CO" sz="1600" spc="-5" dirty="0" smtClean="0">
                        <a:latin typeface="Times New Roman"/>
                        <a:cs typeface="Times New Roman"/>
                      </a:endParaRPr>
                    </a:p>
                    <a:p>
                      <a:pPr marL="68580" algn="ctr">
                        <a:lnSpc>
                          <a:spcPct val="100000"/>
                        </a:lnSpc>
                      </a:pPr>
                      <a:r>
                        <a:rPr sz="1600" spc="-5" dirty="0" smtClean="0">
                          <a:latin typeface="Times New Roman"/>
                          <a:cs typeface="Times New Roman"/>
                        </a:rPr>
                        <a:t>David </a:t>
                      </a:r>
                      <a:r>
                        <a:rPr sz="1600" spc="-5" dirty="0">
                          <a:latin typeface="Times New Roman"/>
                          <a:cs typeface="Times New Roman"/>
                        </a:rPr>
                        <a:t>Vanegas</a:t>
                      </a:r>
                      <a:endParaRPr sz="1600" dirty="0">
                        <a:latin typeface="Times New Roman"/>
                        <a:cs typeface="Times New Roman"/>
                      </a:endParaRPr>
                    </a:p>
                    <a:p>
                      <a:pPr marL="68580" algn="ctr">
                        <a:lnSpc>
                          <a:spcPct val="100000"/>
                        </a:lnSpc>
                        <a:spcBef>
                          <a:spcPts val="635"/>
                        </a:spcBef>
                      </a:pPr>
                      <a:r>
                        <a:rPr sz="1600" spc="-5" dirty="0">
                          <a:latin typeface="Times New Roman"/>
                          <a:cs typeface="Times New Roman"/>
                        </a:rPr>
                        <a:t>(Maestría Psicología)</a:t>
                      </a:r>
                      <a:endParaRPr sz="1600" dirty="0">
                        <a:latin typeface="Times New Roman"/>
                        <a:cs typeface="Times New Roman"/>
                      </a:endParaRPr>
                    </a:p>
                    <a:p>
                      <a:pPr algn="ctr">
                        <a:lnSpc>
                          <a:spcPct val="100000"/>
                        </a:lnSpc>
                        <a:spcBef>
                          <a:spcPts val="5"/>
                        </a:spcBef>
                      </a:pPr>
                      <a:endParaRPr sz="1600" dirty="0">
                        <a:latin typeface="Times New Roman"/>
                        <a:cs typeface="Times New Roman"/>
                      </a:endParaRPr>
                    </a:p>
                    <a:p>
                      <a:pPr marL="68580" marR="90805" algn="ctr">
                        <a:lnSpc>
                          <a:spcPct val="100000"/>
                        </a:lnSpc>
                      </a:pPr>
                      <a:r>
                        <a:rPr sz="1600" spc="-5" dirty="0">
                          <a:latin typeface="Times New Roman"/>
                          <a:cs typeface="Times New Roman"/>
                        </a:rPr>
                        <a:t>Óscar Sánchez  (Pregrado en</a:t>
                      </a:r>
                      <a:r>
                        <a:rPr sz="1600" spc="-50" dirty="0">
                          <a:latin typeface="Times New Roman"/>
                          <a:cs typeface="Times New Roman"/>
                        </a:rPr>
                        <a:t> </a:t>
                      </a:r>
                      <a:r>
                        <a:rPr sz="1600" dirty="0">
                          <a:latin typeface="Times New Roman"/>
                          <a:cs typeface="Times New Roman"/>
                        </a:rPr>
                        <a:t>Filosofía.)</a:t>
                      </a:r>
                    </a:p>
                  </a:txBody>
                  <a:tcPr marL="0" marR="0" marT="0" marB="0" anchor="ctr">
                    <a:lnL w="6350" cap="flat" cmpd="sng" algn="ctr">
                      <a:solidFill>
                        <a:srgbClr val="000000"/>
                      </a:solidFill>
                      <a:prstDash val="solid"/>
                      <a:round/>
                      <a:headEnd type="none" w="med" len="med"/>
                      <a:tailEnd type="none" w="med" len="me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r h="3019217">
                <a:tc>
                  <a:txBody>
                    <a:bodyPr/>
                    <a:lstStyle/>
                    <a:p>
                      <a:pPr marL="69850" algn="ctr">
                        <a:lnSpc>
                          <a:spcPct val="100000"/>
                        </a:lnSpc>
                      </a:pPr>
                      <a:r>
                        <a:rPr sz="1600" dirty="0">
                          <a:latin typeface="Times New Roman"/>
                          <a:cs typeface="Times New Roman"/>
                        </a:rPr>
                        <a:t>2018-</a:t>
                      </a:r>
                      <a:endParaRPr sz="1600">
                        <a:latin typeface="Times New Roman"/>
                        <a:cs typeface="Times New Roman"/>
                      </a:endParaRPr>
                    </a:p>
                    <a:p>
                      <a:pPr marL="69850" algn="ctr">
                        <a:lnSpc>
                          <a:spcPct val="100000"/>
                        </a:lnSpc>
                        <a:spcBef>
                          <a:spcPts val="635"/>
                        </a:spcBef>
                      </a:pPr>
                      <a:r>
                        <a:rPr sz="1600" dirty="0">
                          <a:latin typeface="Times New Roman"/>
                          <a:cs typeface="Times New Roman"/>
                        </a:rPr>
                        <a:t>23115</a:t>
                      </a:r>
                      <a:endParaRPr sz="160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8580" algn="ctr">
                        <a:lnSpc>
                          <a:spcPct val="100000"/>
                        </a:lnSpc>
                        <a:tabLst>
                          <a:tab pos="412750" algn="l"/>
                        </a:tabLst>
                      </a:pPr>
                      <a:r>
                        <a:rPr sz="1600" spc="-10" dirty="0">
                          <a:latin typeface="Times New Roman"/>
                          <a:cs typeface="Times New Roman"/>
                        </a:rPr>
                        <a:t>La	</a:t>
                      </a:r>
                      <a:r>
                        <a:rPr sz="1600" dirty="0">
                          <a:latin typeface="Times New Roman"/>
                          <a:cs typeface="Times New Roman"/>
                        </a:rPr>
                        <a:t>filosofía</a:t>
                      </a:r>
                    </a:p>
                    <a:p>
                      <a:pPr marL="68580" marR="60325" algn="ctr">
                        <a:lnSpc>
                          <a:spcPct val="100000"/>
                        </a:lnSpc>
                        <a:spcBef>
                          <a:spcPts val="10"/>
                        </a:spcBef>
                      </a:pPr>
                      <a:r>
                        <a:rPr sz="1600" spc="-5" dirty="0">
                          <a:latin typeface="Times New Roman"/>
                          <a:cs typeface="Times New Roman"/>
                        </a:rPr>
                        <a:t>del Cuaderno  Marrón.</a:t>
                      </a:r>
                      <a:endParaRPr sz="1600" dirty="0">
                        <a:latin typeface="Times New Roman"/>
                        <a:cs typeface="Times New Roman"/>
                      </a:endParaRPr>
                    </a:p>
                    <a:p>
                      <a:pPr marL="68580" marR="59055" algn="ctr">
                        <a:lnSpc>
                          <a:spcPct val="100000"/>
                        </a:lnSpc>
                        <a:spcBef>
                          <a:spcPts val="5"/>
                        </a:spcBef>
                        <a:tabLst>
                          <a:tab pos="810260" algn="l"/>
                          <a:tab pos="846455" algn="l"/>
                        </a:tabLst>
                      </a:pPr>
                      <a:r>
                        <a:rPr sz="1600" dirty="0">
                          <a:latin typeface="Times New Roman"/>
                          <a:cs typeface="Times New Roman"/>
                        </a:rPr>
                        <a:t>Estudio  </a:t>
                      </a:r>
                      <a:r>
                        <a:rPr sz="1600" spc="-5" dirty="0">
                          <a:latin typeface="Times New Roman"/>
                          <a:cs typeface="Times New Roman"/>
                        </a:rPr>
                        <a:t>acerca </a:t>
                      </a:r>
                      <a:r>
                        <a:rPr sz="1600" spc="5" dirty="0">
                          <a:latin typeface="Times New Roman"/>
                          <a:cs typeface="Times New Roman"/>
                        </a:rPr>
                        <a:t>de </a:t>
                      </a:r>
                      <a:r>
                        <a:rPr sz="1600" dirty="0">
                          <a:latin typeface="Times New Roman"/>
                          <a:cs typeface="Times New Roman"/>
                        </a:rPr>
                        <a:t>la  </a:t>
                      </a:r>
                      <a:r>
                        <a:rPr sz="1600" spc="-15" dirty="0" err="1" smtClean="0">
                          <a:latin typeface="Times New Roman"/>
                          <a:cs typeface="Times New Roman"/>
                        </a:rPr>
                        <a:t>g</a:t>
                      </a:r>
                      <a:r>
                        <a:rPr sz="1600" spc="-5" dirty="0" err="1" smtClean="0">
                          <a:latin typeface="Times New Roman"/>
                          <a:cs typeface="Times New Roman"/>
                        </a:rPr>
                        <a:t>é</a:t>
                      </a:r>
                      <a:r>
                        <a:rPr sz="1600" spc="10" dirty="0" err="1" smtClean="0">
                          <a:latin typeface="Times New Roman"/>
                          <a:cs typeface="Times New Roman"/>
                        </a:rPr>
                        <a:t>n</a:t>
                      </a:r>
                      <a:r>
                        <a:rPr sz="1600" spc="-5" dirty="0" err="1" smtClean="0">
                          <a:latin typeface="Times New Roman"/>
                          <a:cs typeface="Times New Roman"/>
                        </a:rPr>
                        <a:t>e</a:t>
                      </a:r>
                      <a:r>
                        <a:rPr sz="1600" dirty="0" err="1" smtClean="0">
                          <a:latin typeface="Times New Roman"/>
                          <a:cs typeface="Times New Roman"/>
                        </a:rPr>
                        <a:t>sis</a:t>
                      </a:r>
                      <a:r>
                        <a:rPr lang="es-CO" sz="1600" dirty="0" smtClean="0">
                          <a:latin typeface="Times New Roman"/>
                          <a:cs typeface="Times New Roman"/>
                        </a:rPr>
                        <a:t> </a:t>
                      </a:r>
                      <a:r>
                        <a:rPr sz="1600" dirty="0" smtClean="0">
                          <a:latin typeface="Times New Roman"/>
                          <a:cs typeface="Times New Roman"/>
                        </a:rPr>
                        <a:t>y  </a:t>
                      </a:r>
                      <a:r>
                        <a:rPr sz="1600" spc="-5" dirty="0">
                          <a:latin typeface="Times New Roman"/>
                          <a:cs typeface="Times New Roman"/>
                        </a:rPr>
                        <a:t>consolidación  </a:t>
                      </a:r>
                      <a:r>
                        <a:rPr sz="1600" dirty="0">
                          <a:latin typeface="Times New Roman"/>
                          <a:cs typeface="Times New Roman"/>
                        </a:rPr>
                        <a:t>de	la</a:t>
                      </a:r>
                    </a:p>
                    <a:p>
                      <a:pPr marL="68580" marR="75565" algn="ctr">
                        <a:lnSpc>
                          <a:spcPct val="100000"/>
                        </a:lnSpc>
                        <a:spcBef>
                          <a:spcPts val="160"/>
                        </a:spcBef>
                      </a:pPr>
                      <a:r>
                        <a:rPr sz="1600" spc="-5" dirty="0" err="1">
                          <a:latin typeface="Times New Roman"/>
                          <a:cs typeface="Times New Roman"/>
                        </a:rPr>
                        <a:t>perspectiva</a:t>
                      </a:r>
                      <a:r>
                        <a:rPr sz="1600" spc="-5" dirty="0">
                          <a:latin typeface="Times New Roman"/>
                          <a:cs typeface="Times New Roman"/>
                        </a:rPr>
                        <a:t>  </a:t>
                      </a:r>
                      <a:r>
                        <a:rPr sz="1600" spc="-5" dirty="0" err="1" smtClean="0">
                          <a:latin typeface="Times New Roman"/>
                          <a:cs typeface="Times New Roman"/>
                        </a:rPr>
                        <a:t>a</a:t>
                      </a:r>
                      <a:r>
                        <a:rPr sz="1600" dirty="0" err="1" smtClean="0">
                          <a:latin typeface="Times New Roman"/>
                          <a:cs typeface="Times New Roman"/>
                        </a:rPr>
                        <a:t>ntropoló</a:t>
                      </a:r>
                      <a:r>
                        <a:rPr lang="es-CO" sz="1600" spc="-15" dirty="0" smtClean="0">
                          <a:latin typeface="Times New Roman"/>
                          <a:cs typeface="Times New Roman"/>
                        </a:rPr>
                        <a:t>-</a:t>
                      </a:r>
                      <a:r>
                        <a:rPr lang="es-CO" sz="1600" spc="-15" baseline="0" dirty="0" smtClean="0">
                          <a:latin typeface="Times New Roman"/>
                          <a:cs typeface="Times New Roman"/>
                        </a:rPr>
                        <a:t> </a:t>
                      </a:r>
                      <a:r>
                        <a:rPr lang="es-CO" sz="1600" spc="-15" baseline="0" dirty="0" err="1" smtClean="0">
                          <a:latin typeface="Times New Roman"/>
                          <a:cs typeface="Times New Roman"/>
                        </a:rPr>
                        <a:t>gi</a:t>
                      </a:r>
                      <a:r>
                        <a:rPr sz="1600" spc="5" dirty="0" err="1" smtClean="0">
                          <a:latin typeface="Times New Roman"/>
                          <a:cs typeface="Times New Roman"/>
                        </a:rPr>
                        <a:t>c</a:t>
                      </a:r>
                      <a:r>
                        <a:rPr sz="1600" dirty="0" err="1" smtClean="0">
                          <a:latin typeface="Times New Roman"/>
                          <a:cs typeface="Times New Roman"/>
                        </a:rPr>
                        <a:t>a</a:t>
                      </a:r>
                      <a:r>
                        <a:rPr lang="es-CO" sz="1600" dirty="0" smtClean="0">
                          <a:latin typeface="Times New Roman"/>
                          <a:cs typeface="Times New Roman"/>
                        </a:rPr>
                        <a:t> en el análisis filosófico</a:t>
                      </a:r>
                      <a:r>
                        <a:rPr lang="es-CO" sz="1600" baseline="0" dirty="0" smtClean="0">
                          <a:latin typeface="Times New Roman"/>
                          <a:cs typeface="Times New Roman"/>
                        </a:rPr>
                        <a:t> </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pPr>
                      <a:r>
                        <a:rPr sz="1400" dirty="0">
                          <a:latin typeface="Times New Roman"/>
                          <a:cs typeface="Times New Roman"/>
                        </a:rPr>
                        <a:t>En</a:t>
                      </a:r>
                    </a:p>
                    <a:p>
                      <a:pPr marL="69850" algn="ctr">
                        <a:lnSpc>
                          <a:spcPct val="100000"/>
                        </a:lnSpc>
                        <a:spcBef>
                          <a:spcPts val="635"/>
                        </a:spcBef>
                      </a:pPr>
                      <a:r>
                        <a:rPr sz="1400" spc="-5" dirty="0">
                          <a:latin typeface="Times New Roman"/>
                          <a:cs typeface="Times New Roman"/>
                        </a:rPr>
                        <a:t>ejecución</a:t>
                      </a:r>
                      <a:endParaRPr sz="14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gn="ctr">
                        <a:lnSpc>
                          <a:spcPct val="100000"/>
                        </a:lnSpc>
                      </a:pPr>
                      <a:r>
                        <a:rPr sz="1600" dirty="0">
                          <a:latin typeface="Times New Roman"/>
                          <a:cs typeface="Times New Roman"/>
                        </a:rPr>
                        <a:t>24/05/</a:t>
                      </a:r>
                      <a:endParaRPr sz="1600">
                        <a:latin typeface="Times New Roman"/>
                        <a:cs typeface="Times New Roman"/>
                      </a:endParaRPr>
                    </a:p>
                    <a:p>
                      <a:pPr marL="67945" algn="ctr">
                        <a:lnSpc>
                          <a:spcPct val="100000"/>
                        </a:lnSpc>
                        <a:spcBef>
                          <a:spcPts val="635"/>
                        </a:spcBef>
                      </a:pPr>
                      <a:r>
                        <a:rPr sz="1600" dirty="0">
                          <a:latin typeface="Times New Roman"/>
                          <a:cs typeface="Times New Roman"/>
                        </a:rPr>
                        <a:t>2019</a:t>
                      </a:r>
                      <a:endParaRPr sz="160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pPr>
                      <a:r>
                        <a:rPr sz="1600" dirty="0">
                          <a:latin typeface="Times New Roman"/>
                          <a:cs typeface="Times New Roman"/>
                        </a:rPr>
                        <a:t>24/11</a:t>
                      </a:r>
                      <a:r>
                        <a:rPr sz="1600" dirty="0" smtClean="0">
                          <a:latin typeface="Times New Roman"/>
                          <a:cs typeface="Times New Roman"/>
                        </a:rPr>
                        <a:t>/</a:t>
                      </a:r>
                      <a:endParaRPr lang="es-CO" sz="1600" dirty="0" smtClean="0">
                        <a:latin typeface="Times New Roman"/>
                        <a:cs typeface="Times New Roman"/>
                      </a:endParaRPr>
                    </a:p>
                    <a:p>
                      <a:pPr marL="69850" algn="ctr">
                        <a:lnSpc>
                          <a:spcPct val="100000"/>
                        </a:lnSpc>
                      </a:pPr>
                      <a:r>
                        <a:rPr sz="1600" dirty="0" smtClean="0">
                          <a:latin typeface="Times New Roman"/>
                          <a:cs typeface="Times New Roman"/>
                        </a:rPr>
                        <a:t>2020</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gn="ctr">
                        <a:lnSpc>
                          <a:spcPct val="100000"/>
                        </a:lnSpc>
                      </a:pPr>
                      <a:r>
                        <a:rPr sz="1600" spc="-5" dirty="0" err="1" smtClean="0">
                          <a:latin typeface="Times New Roman"/>
                          <a:cs typeface="Times New Roman"/>
                        </a:rPr>
                        <a:t>Programá</a:t>
                      </a:r>
                      <a:r>
                        <a:rPr lang="es-CO" sz="1600" spc="-5" dirty="0" smtClean="0">
                          <a:latin typeface="Times New Roman"/>
                          <a:cs typeface="Times New Roman"/>
                        </a:rPr>
                        <a:t> - </a:t>
                      </a:r>
                      <a:r>
                        <a:rPr sz="1600" spc="-5" dirty="0" err="1" smtClean="0">
                          <a:latin typeface="Times New Roman"/>
                          <a:cs typeface="Times New Roman"/>
                        </a:rPr>
                        <a:t>tica</a:t>
                      </a:r>
                      <a:endParaRPr sz="1600" dirty="0">
                        <a:latin typeface="Times New Roman"/>
                        <a:cs typeface="Times New Roman"/>
                      </a:endParaRPr>
                    </a:p>
                    <a:p>
                      <a:pPr marL="67945" marR="62230" algn="ctr">
                        <a:lnSpc>
                          <a:spcPct val="100000"/>
                        </a:lnSpc>
                        <a:spcBef>
                          <a:spcPts val="5"/>
                        </a:spcBef>
                        <a:tabLst>
                          <a:tab pos="595630" algn="l"/>
                        </a:tabLst>
                      </a:pPr>
                      <a:r>
                        <a:rPr sz="1600" dirty="0" smtClean="0">
                          <a:latin typeface="Times New Roman"/>
                          <a:cs typeface="Times New Roman"/>
                        </a:rPr>
                        <a:t>2018</a:t>
                      </a:r>
                      <a:r>
                        <a:rPr lang="es-CO" sz="1600" baseline="0" dirty="0" smtClean="0">
                          <a:latin typeface="Times New Roman"/>
                          <a:cs typeface="Times New Roman"/>
                        </a:rPr>
                        <a:t> </a:t>
                      </a:r>
                    </a:p>
                    <a:p>
                      <a:pPr marL="67945" marR="62230" algn="ctr">
                        <a:lnSpc>
                          <a:spcPct val="100000"/>
                        </a:lnSpc>
                        <a:spcBef>
                          <a:spcPts val="5"/>
                        </a:spcBef>
                        <a:tabLst>
                          <a:tab pos="595630" algn="l"/>
                        </a:tabLst>
                      </a:pPr>
                      <a:r>
                        <a:rPr sz="1600" dirty="0" err="1" smtClean="0">
                          <a:latin typeface="Times New Roman"/>
                          <a:cs typeface="Times New Roman"/>
                        </a:rPr>
                        <a:t>Á</a:t>
                      </a:r>
                      <a:r>
                        <a:rPr sz="1600" spc="-10" dirty="0" err="1" smtClean="0">
                          <a:latin typeface="Times New Roman"/>
                          <a:cs typeface="Times New Roman"/>
                        </a:rPr>
                        <a:t>r</a:t>
                      </a:r>
                      <a:r>
                        <a:rPr sz="1600" spc="-5" dirty="0" err="1" smtClean="0">
                          <a:latin typeface="Times New Roman"/>
                          <a:cs typeface="Times New Roman"/>
                        </a:rPr>
                        <a:t>e</a:t>
                      </a:r>
                      <a:r>
                        <a:rPr sz="1600" dirty="0" err="1" smtClean="0">
                          <a:latin typeface="Times New Roman"/>
                          <a:cs typeface="Times New Roman"/>
                        </a:rPr>
                        <a:t>a</a:t>
                      </a:r>
                      <a:r>
                        <a:rPr sz="1600" dirty="0" smtClean="0">
                          <a:latin typeface="Times New Roman"/>
                          <a:cs typeface="Times New Roman"/>
                        </a:rPr>
                        <a:t>  </a:t>
                      </a:r>
                      <a:r>
                        <a:rPr sz="1600" spc="-5" dirty="0">
                          <a:latin typeface="Times New Roman"/>
                          <a:cs typeface="Times New Roman"/>
                        </a:rPr>
                        <a:t>Ciencias  Sociales,  </a:t>
                      </a:r>
                      <a:r>
                        <a:rPr sz="1600" spc="-5" dirty="0" err="1" smtClean="0">
                          <a:latin typeface="Times New Roman"/>
                          <a:cs typeface="Times New Roman"/>
                        </a:rPr>
                        <a:t>Humani</a:t>
                      </a:r>
                      <a:r>
                        <a:rPr lang="es-CO" sz="1600" spc="-5" dirty="0" smtClean="0">
                          <a:latin typeface="Times New Roman"/>
                          <a:cs typeface="Times New Roman"/>
                        </a:rPr>
                        <a:t>-</a:t>
                      </a:r>
                      <a:r>
                        <a:rPr lang="es-CO" sz="1600" spc="-5" baseline="0" dirty="0" smtClean="0">
                          <a:latin typeface="Times New Roman"/>
                          <a:cs typeface="Times New Roman"/>
                        </a:rPr>
                        <a:t> da</a:t>
                      </a:r>
                      <a:r>
                        <a:rPr sz="1600" spc="-5" dirty="0" smtClean="0">
                          <a:latin typeface="Times New Roman"/>
                          <a:cs typeface="Times New Roman"/>
                        </a:rPr>
                        <a:t>des </a:t>
                      </a:r>
                      <a:r>
                        <a:rPr sz="1600" dirty="0">
                          <a:latin typeface="Times New Roman"/>
                          <a:cs typeface="Times New Roman"/>
                        </a:rPr>
                        <a:t>y</a:t>
                      </a:r>
                      <a:r>
                        <a:rPr sz="1600" spc="-30" dirty="0">
                          <a:latin typeface="Times New Roman"/>
                          <a:cs typeface="Times New Roman"/>
                        </a:rPr>
                        <a:t> </a:t>
                      </a:r>
                      <a:r>
                        <a:rPr sz="1600" spc="-5" dirty="0">
                          <a:latin typeface="Times New Roman"/>
                          <a:cs typeface="Times New Roman"/>
                        </a:rPr>
                        <a:t>Artes.</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gn="ctr">
                        <a:lnSpc>
                          <a:spcPct val="100000"/>
                        </a:lnSpc>
                      </a:pPr>
                      <a:r>
                        <a:rPr sz="1600" spc="-5" dirty="0">
                          <a:latin typeface="Times New Roman"/>
                          <a:cs typeface="Times New Roman"/>
                        </a:rPr>
                        <a:t>Víctor</a:t>
                      </a:r>
                      <a:r>
                        <a:rPr sz="1600" spc="-50" dirty="0">
                          <a:latin typeface="Times New Roman"/>
                          <a:cs typeface="Times New Roman"/>
                        </a:rPr>
                        <a:t> </a:t>
                      </a:r>
                      <a:r>
                        <a:rPr sz="1600" spc="-5" dirty="0">
                          <a:latin typeface="Times New Roman"/>
                          <a:cs typeface="Times New Roman"/>
                        </a:rPr>
                        <a:t>Hugo</a:t>
                      </a:r>
                      <a:endParaRPr sz="1600" dirty="0">
                        <a:latin typeface="Times New Roman"/>
                        <a:cs typeface="Times New Roman"/>
                      </a:endParaRPr>
                    </a:p>
                    <a:p>
                      <a:pPr marL="67945" algn="ctr">
                        <a:lnSpc>
                          <a:spcPct val="100000"/>
                        </a:lnSpc>
                        <a:spcBef>
                          <a:spcPts val="635"/>
                        </a:spcBef>
                      </a:pPr>
                      <a:r>
                        <a:rPr sz="1600" dirty="0">
                          <a:latin typeface="Times New Roman"/>
                          <a:cs typeface="Times New Roman"/>
                        </a:rPr>
                        <a:t>Chica</a:t>
                      </a:r>
                      <a:r>
                        <a:rPr sz="1600" spc="-35" dirty="0">
                          <a:latin typeface="Times New Roman"/>
                          <a:cs typeface="Times New Roman"/>
                        </a:rPr>
                        <a:t> </a:t>
                      </a:r>
                      <a:r>
                        <a:rPr sz="1600" spc="-5" dirty="0">
                          <a:latin typeface="Times New Roman"/>
                          <a:cs typeface="Times New Roman"/>
                        </a:rPr>
                        <a:t>Pérez</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pPr>
                      <a:r>
                        <a:rPr sz="1600" spc="-5" dirty="0">
                          <a:latin typeface="Times New Roman"/>
                          <a:cs typeface="Times New Roman"/>
                        </a:rPr>
                        <a:t>Conocimiento</a:t>
                      </a:r>
                      <a:endParaRPr sz="1600" dirty="0">
                        <a:latin typeface="Times New Roman"/>
                        <a:cs typeface="Times New Roman"/>
                      </a:endParaRPr>
                    </a:p>
                    <a:p>
                      <a:pPr marL="69850" marR="60960" algn="ctr">
                        <a:lnSpc>
                          <a:spcPct val="100000"/>
                        </a:lnSpc>
                        <a:spcBef>
                          <a:spcPts val="10"/>
                        </a:spcBef>
                        <a:tabLst>
                          <a:tab pos="815975" algn="l"/>
                          <a:tab pos="1170940" algn="l"/>
                        </a:tabLst>
                      </a:pPr>
                      <a:r>
                        <a:rPr sz="1600" spc="-10" dirty="0" err="1" smtClean="0">
                          <a:latin typeface="Times New Roman"/>
                          <a:cs typeface="Times New Roman"/>
                        </a:rPr>
                        <a:t>F</a:t>
                      </a:r>
                      <a:r>
                        <a:rPr sz="1600" dirty="0" err="1" smtClean="0">
                          <a:latin typeface="Times New Roman"/>
                          <a:cs typeface="Times New Roman"/>
                        </a:rPr>
                        <a:t>ilosofía</a:t>
                      </a:r>
                      <a:r>
                        <a:rPr lang="es-CO" sz="1600" dirty="0" smtClean="0">
                          <a:latin typeface="Times New Roman"/>
                          <a:cs typeface="Times New Roman"/>
                        </a:rPr>
                        <a:t>.</a:t>
                      </a:r>
                      <a:r>
                        <a:rPr lang="es-CO" sz="1600" baseline="0" dirty="0" smtClean="0">
                          <a:latin typeface="Times New Roman"/>
                          <a:cs typeface="Times New Roman"/>
                        </a:rPr>
                        <a:t> </a:t>
                      </a:r>
                      <a:r>
                        <a:rPr sz="1600" dirty="0" err="1" smtClean="0">
                          <a:latin typeface="Times New Roman"/>
                          <a:cs typeface="Times New Roman"/>
                        </a:rPr>
                        <a:t>Cien</a:t>
                      </a:r>
                      <a:r>
                        <a:rPr sz="1600" spc="-10" dirty="0" err="1" smtClean="0">
                          <a:latin typeface="Times New Roman"/>
                          <a:cs typeface="Times New Roman"/>
                        </a:rPr>
                        <a:t>c</a:t>
                      </a:r>
                      <a:r>
                        <a:rPr sz="1600" dirty="0" err="1" smtClean="0">
                          <a:latin typeface="Times New Roman"/>
                          <a:cs typeface="Times New Roman"/>
                        </a:rPr>
                        <a:t>ia</a:t>
                      </a:r>
                      <a:r>
                        <a:rPr lang="es-CO" sz="1600" dirty="0" smtClean="0">
                          <a:latin typeface="Times New Roman"/>
                          <a:cs typeface="Times New Roman"/>
                        </a:rPr>
                        <a:t>,</a:t>
                      </a:r>
                      <a:r>
                        <a:rPr lang="es-CO" sz="1600" baseline="0" dirty="0" smtClean="0">
                          <a:latin typeface="Times New Roman"/>
                          <a:cs typeface="Times New Roman"/>
                        </a:rPr>
                        <a:t> </a:t>
                      </a:r>
                      <a:r>
                        <a:rPr sz="1600" dirty="0" smtClean="0">
                          <a:latin typeface="Times New Roman"/>
                          <a:cs typeface="Times New Roman"/>
                        </a:rPr>
                        <a:t>Historia</a:t>
                      </a:r>
                      <a:r>
                        <a:rPr sz="1600" dirty="0">
                          <a:latin typeface="Times New Roman"/>
                          <a:cs typeface="Times New Roman"/>
                        </a:rPr>
                        <a:t>	</a:t>
                      </a:r>
                      <a:r>
                        <a:rPr lang="es-CO" sz="1600" dirty="0" smtClean="0">
                          <a:latin typeface="Times New Roman"/>
                          <a:cs typeface="Times New Roman"/>
                        </a:rPr>
                        <a:t>y </a:t>
                      </a:r>
                      <a:r>
                        <a:rPr sz="1600" spc="-5" dirty="0" err="1" smtClean="0">
                          <a:latin typeface="Times New Roman"/>
                          <a:cs typeface="Times New Roman"/>
                        </a:rPr>
                        <a:t>Sociedad</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8580" algn="ctr">
                        <a:lnSpc>
                          <a:spcPct val="100000"/>
                        </a:lnSpc>
                        <a:tabLst>
                          <a:tab pos="1008380" algn="l"/>
                        </a:tabLst>
                      </a:pPr>
                      <a:r>
                        <a:rPr sz="1600" spc="-5" dirty="0" smtClean="0">
                          <a:latin typeface="Times New Roman"/>
                          <a:cs typeface="Times New Roman"/>
                        </a:rPr>
                        <a:t>Laura</a:t>
                      </a:r>
                      <a:r>
                        <a:rPr lang="es-CO" sz="1600" spc="-5" baseline="0" dirty="0" smtClean="0">
                          <a:latin typeface="Times New Roman"/>
                          <a:cs typeface="Times New Roman"/>
                        </a:rPr>
                        <a:t> </a:t>
                      </a:r>
                      <a:r>
                        <a:rPr sz="1600" spc="-5" dirty="0" smtClean="0">
                          <a:latin typeface="Times New Roman"/>
                          <a:cs typeface="Times New Roman"/>
                        </a:rPr>
                        <a:t>Valencia</a:t>
                      </a:r>
                      <a:endParaRPr sz="1600" dirty="0">
                        <a:latin typeface="Times New Roman"/>
                        <a:cs typeface="Times New Roman"/>
                      </a:endParaRPr>
                    </a:p>
                    <a:p>
                      <a:pPr marL="68580" algn="ctr">
                        <a:lnSpc>
                          <a:spcPct val="100000"/>
                        </a:lnSpc>
                        <a:spcBef>
                          <a:spcPts val="635"/>
                        </a:spcBef>
                      </a:pPr>
                      <a:r>
                        <a:rPr sz="1600" spc="-5" dirty="0">
                          <a:latin typeface="Times New Roman"/>
                          <a:cs typeface="Times New Roman"/>
                        </a:rPr>
                        <a:t>Vásquez. </a:t>
                      </a:r>
                      <a:endParaRPr lang="es-CO" sz="1600" spc="-5" dirty="0" smtClean="0">
                        <a:latin typeface="Times New Roman"/>
                        <a:cs typeface="Times New Roman"/>
                      </a:endParaRPr>
                    </a:p>
                    <a:p>
                      <a:pPr marL="68580" algn="ctr">
                        <a:lnSpc>
                          <a:spcPct val="100000"/>
                        </a:lnSpc>
                        <a:spcBef>
                          <a:spcPts val="635"/>
                        </a:spcBef>
                      </a:pPr>
                      <a:r>
                        <a:rPr sz="1600" spc="-5" dirty="0" err="1" smtClean="0">
                          <a:latin typeface="Times New Roman"/>
                          <a:cs typeface="Times New Roman"/>
                        </a:rPr>
                        <a:t>Pregrado</a:t>
                      </a:r>
                      <a:r>
                        <a:rPr sz="1600" spc="-135" dirty="0" smtClean="0">
                          <a:latin typeface="Times New Roman"/>
                          <a:cs typeface="Times New Roman"/>
                        </a:rPr>
                        <a:t> </a:t>
                      </a:r>
                      <a:r>
                        <a:rPr sz="1600" spc="-5" dirty="0">
                          <a:latin typeface="Times New Roman"/>
                          <a:cs typeface="Times New Roman"/>
                        </a:rPr>
                        <a:t>Fil.)</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3837936385"/>
              </p:ext>
            </p:extLst>
          </p:nvPr>
        </p:nvGraphicFramePr>
        <p:xfrm>
          <a:off x="609600" y="1371599"/>
          <a:ext cx="9176076" cy="4849622"/>
        </p:xfrm>
        <a:graphic>
          <a:graphicData uri="http://schemas.openxmlformats.org/drawingml/2006/table">
            <a:tbl>
              <a:tblPr firstRow="1" bandRow="1">
                <a:tableStyleId>{2D5ABB26-0587-4C30-8999-92F81FD0307C}</a:tableStyleId>
              </a:tblPr>
              <a:tblGrid>
                <a:gridCol w="628650"/>
                <a:gridCol w="1428750"/>
                <a:gridCol w="870276"/>
                <a:gridCol w="533400"/>
                <a:gridCol w="381000"/>
                <a:gridCol w="1188515"/>
                <a:gridCol w="1173685"/>
                <a:gridCol w="1524000"/>
                <a:gridCol w="1447800"/>
              </a:tblGrid>
              <a:tr h="2898902">
                <a:tc>
                  <a:txBody>
                    <a:bodyPr/>
                    <a:lstStyle/>
                    <a:p>
                      <a:pPr marL="69850" algn="ctr">
                        <a:lnSpc>
                          <a:spcPct val="100000"/>
                        </a:lnSpc>
                      </a:pPr>
                      <a:r>
                        <a:rPr sz="1600" dirty="0">
                          <a:latin typeface="Times New Roman"/>
                          <a:cs typeface="Times New Roman"/>
                        </a:rPr>
                        <a:t>2019-</a:t>
                      </a:r>
                    </a:p>
                    <a:p>
                      <a:pPr marL="69850" algn="ctr">
                        <a:lnSpc>
                          <a:spcPct val="100000"/>
                        </a:lnSpc>
                        <a:spcBef>
                          <a:spcPts val="635"/>
                        </a:spcBef>
                      </a:pPr>
                      <a:r>
                        <a:rPr sz="1600" dirty="0">
                          <a:latin typeface="Times New Roman"/>
                          <a:cs typeface="Times New Roman"/>
                        </a:rPr>
                        <a:t>27911</a:t>
                      </a:r>
                    </a:p>
                  </a:txBody>
                  <a:tcPr marL="0" marR="0" marT="0" marB="0" anchor="ctr">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8580" marR="57785" algn="ctr">
                        <a:lnSpc>
                          <a:spcPct val="100000"/>
                        </a:lnSpc>
                        <a:spcBef>
                          <a:spcPts val="5"/>
                        </a:spcBef>
                        <a:tabLst>
                          <a:tab pos="257175" algn="l"/>
                          <a:tab pos="395605" algn="l"/>
                          <a:tab pos="846455" algn="l"/>
                        </a:tabLst>
                      </a:pPr>
                      <a:r>
                        <a:rPr sz="1600" spc="-5" dirty="0" err="1" smtClean="0">
                          <a:latin typeface="Times New Roman"/>
                          <a:cs typeface="Times New Roman"/>
                        </a:rPr>
                        <a:t>Viejos</a:t>
                      </a:r>
                      <a:r>
                        <a:rPr sz="1600" spc="-5" dirty="0" smtClean="0">
                          <a:latin typeface="Times New Roman"/>
                          <a:cs typeface="Times New Roman"/>
                        </a:rPr>
                        <a:t>  </a:t>
                      </a:r>
                      <a:r>
                        <a:rPr sz="1600" spc="-5" dirty="0" err="1" smtClean="0">
                          <a:latin typeface="Times New Roman"/>
                          <a:cs typeface="Times New Roman"/>
                        </a:rPr>
                        <a:t>signos</a:t>
                      </a:r>
                      <a:r>
                        <a:rPr sz="1600" spc="-5" dirty="0" smtClean="0">
                          <a:latin typeface="Times New Roman"/>
                          <a:cs typeface="Times New Roman"/>
                        </a:rPr>
                        <a:t>/</a:t>
                      </a:r>
                      <a:r>
                        <a:rPr sz="1600" spc="-5" dirty="0" err="1" smtClean="0">
                          <a:latin typeface="Times New Roman"/>
                          <a:cs typeface="Times New Roman"/>
                        </a:rPr>
                        <a:t>nueva</a:t>
                      </a:r>
                      <a:r>
                        <a:rPr sz="1600" dirty="0" err="1" smtClean="0">
                          <a:latin typeface="Times New Roman"/>
                          <a:cs typeface="Times New Roman"/>
                        </a:rPr>
                        <a:t>s</a:t>
                      </a:r>
                      <a:r>
                        <a:rPr sz="1600" dirty="0">
                          <a:latin typeface="Times New Roman"/>
                          <a:cs typeface="Times New Roman"/>
                        </a:rPr>
                        <a:t>	rot</a:t>
                      </a:r>
                      <a:r>
                        <a:rPr sz="1600" spc="-10" dirty="0">
                          <a:latin typeface="Times New Roman"/>
                          <a:cs typeface="Times New Roman"/>
                        </a:rPr>
                        <a:t>a</a:t>
                      </a:r>
                      <a:r>
                        <a:rPr sz="1600" spc="-5" dirty="0">
                          <a:latin typeface="Times New Roman"/>
                          <a:cs typeface="Times New Roman"/>
                        </a:rPr>
                        <a:t>c</a:t>
                      </a:r>
                      <a:r>
                        <a:rPr sz="1600" dirty="0">
                          <a:latin typeface="Times New Roman"/>
                          <a:cs typeface="Times New Roman"/>
                        </a:rPr>
                        <a:t>iones.  </a:t>
                      </a:r>
                      <a:r>
                        <a:rPr sz="1600" spc="-5" dirty="0">
                          <a:latin typeface="Times New Roman"/>
                          <a:cs typeface="Times New Roman"/>
                        </a:rPr>
                        <a:t>Espacio,  </a:t>
                      </a:r>
                      <a:r>
                        <a:rPr sz="1600" dirty="0">
                          <a:latin typeface="Times New Roman"/>
                          <a:cs typeface="Times New Roman"/>
                        </a:rPr>
                        <a:t>ti</a:t>
                      </a:r>
                      <a:r>
                        <a:rPr sz="1600" spc="-5" dirty="0">
                          <a:latin typeface="Times New Roman"/>
                          <a:cs typeface="Times New Roman"/>
                        </a:rPr>
                        <a:t>e</a:t>
                      </a:r>
                      <a:r>
                        <a:rPr sz="1600" dirty="0">
                          <a:latin typeface="Times New Roman"/>
                          <a:cs typeface="Times New Roman"/>
                        </a:rPr>
                        <a:t>mpo	y  </a:t>
                      </a:r>
                      <a:r>
                        <a:rPr sz="1600" spc="-5" dirty="0">
                          <a:latin typeface="Times New Roman"/>
                          <a:cs typeface="Times New Roman"/>
                        </a:rPr>
                        <a:t>acción en </a:t>
                      </a:r>
                      <a:r>
                        <a:rPr sz="1600" spc="5" dirty="0">
                          <a:latin typeface="Times New Roman"/>
                          <a:cs typeface="Times New Roman"/>
                        </a:rPr>
                        <a:t>la  </a:t>
                      </a:r>
                      <a:r>
                        <a:rPr sz="1600" spc="-5" dirty="0">
                          <a:latin typeface="Times New Roman"/>
                          <a:cs typeface="Times New Roman"/>
                        </a:rPr>
                        <a:t>poesía  experimental  e</a:t>
                      </a:r>
                      <a:r>
                        <a:rPr sz="1600" dirty="0">
                          <a:latin typeface="Times New Roman"/>
                          <a:cs typeface="Times New Roman"/>
                        </a:rPr>
                        <a:t>n		Am</a:t>
                      </a:r>
                      <a:r>
                        <a:rPr sz="1600" spc="-5" dirty="0">
                          <a:latin typeface="Times New Roman"/>
                          <a:cs typeface="Times New Roman"/>
                        </a:rPr>
                        <a:t>é</a:t>
                      </a:r>
                      <a:r>
                        <a:rPr sz="1600" dirty="0">
                          <a:latin typeface="Times New Roman"/>
                          <a:cs typeface="Times New Roman"/>
                        </a:rPr>
                        <a:t>rica  </a:t>
                      </a:r>
                      <a:r>
                        <a:rPr sz="1600" spc="-5" dirty="0">
                          <a:latin typeface="Times New Roman"/>
                          <a:cs typeface="Times New Roman"/>
                        </a:rPr>
                        <a:t>Latina</a:t>
                      </a:r>
                      <a:endParaRPr sz="1600" dirty="0">
                        <a:latin typeface="Times New Roman"/>
                        <a:cs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pPr>
                      <a:r>
                        <a:rPr sz="1600" spc="-5" dirty="0">
                          <a:latin typeface="Times New Roman"/>
                          <a:cs typeface="Times New Roman"/>
                        </a:rPr>
                        <a:t>Pendiente</a:t>
                      </a:r>
                      <a:endParaRPr sz="1600" dirty="0">
                        <a:latin typeface="Times New Roman"/>
                        <a:cs typeface="Times New Roman"/>
                      </a:endParaRPr>
                    </a:p>
                    <a:p>
                      <a:pPr marL="69850" marR="74930" algn="ctr">
                        <a:lnSpc>
                          <a:spcPct val="100000"/>
                        </a:lnSpc>
                        <a:spcBef>
                          <a:spcPts val="10"/>
                        </a:spcBef>
                      </a:pPr>
                      <a:r>
                        <a:rPr lang="es-CO" sz="1600" spc="-5" dirty="0" smtClean="0">
                          <a:latin typeface="Times New Roman"/>
                          <a:cs typeface="Times New Roman"/>
                        </a:rPr>
                        <a:t>E</a:t>
                      </a:r>
                      <a:r>
                        <a:rPr sz="1600" dirty="0" err="1" smtClean="0">
                          <a:latin typeface="Times New Roman"/>
                          <a:cs typeface="Times New Roman"/>
                        </a:rPr>
                        <a:t>v</a:t>
                      </a:r>
                      <a:r>
                        <a:rPr sz="1600" spc="-5" dirty="0" err="1" smtClean="0">
                          <a:latin typeface="Times New Roman"/>
                          <a:cs typeface="Times New Roman"/>
                        </a:rPr>
                        <a:t>a</a:t>
                      </a:r>
                      <a:r>
                        <a:rPr sz="1600" dirty="0" err="1" smtClean="0">
                          <a:latin typeface="Times New Roman"/>
                          <a:cs typeface="Times New Roman"/>
                        </a:rPr>
                        <a:t>lua</a:t>
                      </a:r>
                      <a:r>
                        <a:rPr lang="es-CO" sz="1600" spc="-10" dirty="0" smtClean="0">
                          <a:latin typeface="Times New Roman"/>
                          <a:cs typeface="Times New Roman"/>
                        </a:rPr>
                        <a:t>- ci</a:t>
                      </a:r>
                      <a:r>
                        <a:rPr sz="1600" dirty="0" err="1" smtClean="0">
                          <a:latin typeface="Times New Roman"/>
                          <a:cs typeface="Times New Roman"/>
                        </a:rPr>
                        <a:t>ón</a:t>
                      </a:r>
                      <a:r>
                        <a:rPr sz="1600" dirty="0" smtClean="0">
                          <a:latin typeface="Times New Roman"/>
                          <a:cs typeface="Times New Roman"/>
                        </a:rPr>
                        <a:t>  </a:t>
                      </a:r>
                      <a:r>
                        <a:rPr sz="1600" spc="-5" dirty="0">
                          <a:latin typeface="Times New Roman"/>
                          <a:cs typeface="Times New Roman"/>
                        </a:rPr>
                        <a:t>técnica</a:t>
                      </a:r>
                      <a:endParaRPr sz="1600" dirty="0">
                        <a:latin typeface="Times New Roman"/>
                        <a:cs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algn="ctr">
                        <a:lnSpc>
                          <a:spcPct val="100000"/>
                        </a:lnSpc>
                      </a:pPr>
                      <a:endParaRPr sz="1600" dirty="0">
                        <a:latin typeface="Times New Roman"/>
                        <a:cs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algn="ctr">
                        <a:lnSpc>
                          <a:spcPct val="100000"/>
                        </a:lnSpc>
                      </a:pPr>
                      <a:endParaRPr sz="1600" dirty="0">
                        <a:latin typeface="Times New Roman"/>
                        <a:cs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7945" algn="ctr">
                        <a:lnSpc>
                          <a:spcPct val="100000"/>
                        </a:lnSpc>
                      </a:pPr>
                      <a:r>
                        <a:rPr sz="1600" spc="-5" dirty="0">
                          <a:latin typeface="Times New Roman"/>
                          <a:cs typeface="Times New Roman"/>
                        </a:rPr>
                        <a:t>Primer</a:t>
                      </a:r>
                      <a:endParaRPr sz="1600" dirty="0">
                        <a:latin typeface="Times New Roman"/>
                        <a:cs typeface="Times New Roman"/>
                      </a:endParaRPr>
                    </a:p>
                    <a:p>
                      <a:pPr marL="67945" marR="64769" algn="ctr">
                        <a:lnSpc>
                          <a:spcPct val="100000"/>
                        </a:lnSpc>
                        <a:spcBef>
                          <a:spcPts val="5"/>
                        </a:spcBef>
                      </a:pPr>
                      <a:r>
                        <a:rPr sz="1600" spc="-5" dirty="0">
                          <a:latin typeface="Times New Roman"/>
                          <a:cs typeface="Times New Roman"/>
                        </a:rPr>
                        <a:t>Proyecto  Vicerrectoría  </a:t>
                      </a:r>
                      <a:r>
                        <a:rPr sz="1600" dirty="0">
                          <a:latin typeface="Times New Roman"/>
                          <a:cs typeface="Times New Roman"/>
                        </a:rPr>
                        <a:t>de  </a:t>
                      </a:r>
                      <a:r>
                        <a:rPr sz="1600" spc="-20" dirty="0">
                          <a:latin typeface="Times New Roman"/>
                          <a:cs typeface="Times New Roman"/>
                        </a:rPr>
                        <a:t>I</a:t>
                      </a:r>
                      <a:r>
                        <a:rPr sz="1600" dirty="0">
                          <a:latin typeface="Times New Roman"/>
                          <a:cs typeface="Times New Roman"/>
                        </a:rPr>
                        <a:t>n</a:t>
                      </a:r>
                      <a:r>
                        <a:rPr sz="1600" spc="10" dirty="0">
                          <a:latin typeface="Times New Roman"/>
                          <a:cs typeface="Times New Roman"/>
                        </a:rPr>
                        <a:t>v</a:t>
                      </a:r>
                      <a:r>
                        <a:rPr sz="1600" spc="-5" dirty="0">
                          <a:latin typeface="Times New Roman"/>
                          <a:cs typeface="Times New Roman"/>
                        </a:rPr>
                        <a:t>e</a:t>
                      </a:r>
                      <a:r>
                        <a:rPr sz="1600" dirty="0">
                          <a:latin typeface="Times New Roman"/>
                          <a:cs typeface="Times New Roman"/>
                        </a:rPr>
                        <a:t>stig</a:t>
                      </a:r>
                      <a:r>
                        <a:rPr sz="1600" spc="-5" dirty="0">
                          <a:latin typeface="Times New Roman"/>
                          <a:cs typeface="Times New Roman"/>
                        </a:rPr>
                        <a:t>ac</a:t>
                      </a:r>
                      <a:r>
                        <a:rPr sz="1600" dirty="0">
                          <a:latin typeface="Times New Roman"/>
                          <a:cs typeface="Times New Roman"/>
                        </a:rPr>
                        <a:t>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7945" algn="ctr">
                        <a:lnSpc>
                          <a:spcPct val="100000"/>
                        </a:lnSpc>
                      </a:pPr>
                      <a:r>
                        <a:rPr sz="1600" spc="-5" dirty="0">
                          <a:latin typeface="Times New Roman"/>
                          <a:cs typeface="Times New Roman"/>
                        </a:rPr>
                        <a:t>Carlos</a:t>
                      </a:r>
                      <a:endParaRPr sz="1600" dirty="0">
                        <a:latin typeface="Times New Roman"/>
                        <a:cs typeface="Times New Roman"/>
                      </a:endParaRPr>
                    </a:p>
                    <a:p>
                      <a:pPr marL="67945" marR="300355" algn="ctr">
                        <a:lnSpc>
                          <a:spcPct val="100000"/>
                        </a:lnSpc>
                      </a:pPr>
                      <a:r>
                        <a:rPr sz="1600" spc="-5" dirty="0">
                          <a:latin typeface="Times New Roman"/>
                          <a:cs typeface="Times New Roman"/>
                        </a:rPr>
                        <a:t>Mario  </a:t>
                      </a:r>
                      <a:r>
                        <a:rPr sz="1600" dirty="0" smtClean="0">
                          <a:latin typeface="Times New Roman"/>
                          <a:cs typeface="Times New Roman"/>
                        </a:rPr>
                        <a:t>V</a:t>
                      </a:r>
                      <a:r>
                        <a:rPr sz="1600" spc="-10" dirty="0" smtClean="0">
                          <a:latin typeface="Times New Roman"/>
                          <a:cs typeface="Times New Roman"/>
                        </a:rPr>
                        <a:t>a</a:t>
                      </a:r>
                      <a:r>
                        <a:rPr sz="1600" dirty="0" smtClean="0">
                          <a:latin typeface="Times New Roman"/>
                          <a:cs typeface="Times New Roman"/>
                        </a:rPr>
                        <a:t>n</a:t>
                      </a:r>
                      <a:r>
                        <a:rPr sz="1600" spc="5" dirty="0" smtClean="0">
                          <a:latin typeface="Times New Roman"/>
                          <a:cs typeface="Times New Roman"/>
                        </a:rPr>
                        <a:t>e</a:t>
                      </a:r>
                      <a:r>
                        <a:rPr lang="es-CO" sz="1600" spc="-5" dirty="0" err="1" smtClean="0">
                          <a:latin typeface="Times New Roman"/>
                          <a:cs typeface="Times New Roman"/>
                        </a:rPr>
                        <a:t>ga</a:t>
                      </a:r>
                      <a:r>
                        <a:rPr sz="1600" dirty="0" smtClean="0">
                          <a:latin typeface="Times New Roman"/>
                          <a:cs typeface="Times New Roman"/>
                        </a:rPr>
                        <a:t>s  </a:t>
                      </a:r>
                      <a:r>
                        <a:rPr sz="1600" spc="-5" dirty="0">
                          <a:latin typeface="Times New Roman"/>
                          <a:cs typeface="Times New Roman"/>
                        </a:rPr>
                        <a:t>Zubiría</a:t>
                      </a:r>
                      <a:endParaRPr sz="1600" dirty="0">
                        <a:latin typeface="Times New Roman"/>
                        <a:cs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pPr>
                      <a:r>
                        <a:rPr sz="1600" spc="-5" dirty="0">
                          <a:latin typeface="Times New Roman"/>
                          <a:cs typeface="Times New Roman"/>
                        </a:rPr>
                        <a:t>Grupo </a:t>
                      </a:r>
                      <a:r>
                        <a:rPr sz="1600" dirty="0">
                          <a:latin typeface="Times New Roman"/>
                          <a:cs typeface="Times New Roman"/>
                        </a:rPr>
                        <a:t>de</a:t>
                      </a:r>
                      <a:r>
                        <a:rPr sz="1600" spc="70" dirty="0">
                          <a:latin typeface="Times New Roman"/>
                          <a:cs typeface="Times New Roman"/>
                        </a:rPr>
                        <a:t> </a:t>
                      </a:r>
                      <a:r>
                        <a:rPr sz="1600" spc="-5" dirty="0">
                          <a:latin typeface="Times New Roman"/>
                          <a:cs typeface="Times New Roman"/>
                        </a:rPr>
                        <a:t>Teoría,</a:t>
                      </a:r>
                      <a:endParaRPr sz="1600" dirty="0">
                        <a:latin typeface="Times New Roman"/>
                        <a:cs typeface="Times New Roman"/>
                      </a:endParaRPr>
                    </a:p>
                    <a:p>
                      <a:pPr marL="69850" marR="60960" algn="ctr">
                        <a:lnSpc>
                          <a:spcPct val="100000"/>
                        </a:lnSpc>
                      </a:pPr>
                      <a:r>
                        <a:rPr sz="1600" spc="-5" dirty="0">
                          <a:latin typeface="Times New Roman"/>
                          <a:cs typeface="Times New Roman"/>
                        </a:rPr>
                        <a:t>Práctica </a:t>
                      </a:r>
                      <a:r>
                        <a:rPr sz="1600" dirty="0">
                          <a:latin typeface="Times New Roman"/>
                          <a:cs typeface="Times New Roman"/>
                        </a:rPr>
                        <a:t>e </a:t>
                      </a:r>
                      <a:r>
                        <a:rPr sz="1600" spc="-5" dirty="0">
                          <a:latin typeface="Times New Roman"/>
                          <a:cs typeface="Times New Roman"/>
                        </a:rPr>
                        <a:t>Historia  del Arte en  </a:t>
                      </a:r>
                      <a:r>
                        <a:rPr sz="1600" dirty="0">
                          <a:latin typeface="Times New Roman"/>
                          <a:cs typeface="Times New Roman"/>
                        </a:rPr>
                        <a:t>Colombia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8580" algn="ctr">
                        <a:lnSpc>
                          <a:spcPct val="100000"/>
                        </a:lnSpc>
                      </a:pPr>
                      <a:r>
                        <a:rPr sz="1600" spc="-5" dirty="0">
                          <a:latin typeface="Times New Roman"/>
                          <a:cs typeface="Times New Roman"/>
                        </a:rPr>
                        <a:t>No registra</a:t>
                      </a:r>
                      <a:endParaRPr sz="1600" dirty="0">
                        <a:latin typeface="Times New Roman"/>
                        <a:cs typeface="Times New Roman"/>
                      </a:endParaRPr>
                    </a:p>
                  </a:txBody>
                  <a:tcPr marL="0" marR="0" marT="0" marB="0" anchor="ctr">
                    <a:lnL w="6350" cap="flat" cmpd="sng" algn="ctr">
                      <a:solidFill>
                        <a:srgbClr val="000000"/>
                      </a:solidFill>
                      <a:prstDash val="solid"/>
                      <a:round/>
                      <a:headEnd type="none" w="med" len="med"/>
                      <a:tailEnd type="none" w="med" len="me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r h="1583816">
                <a:tc>
                  <a:txBody>
                    <a:bodyPr/>
                    <a:lstStyle/>
                    <a:p>
                      <a:pPr marL="69850" algn="ctr">
                        <a:lnSpc>
                          <a:spcPct val="100000"/>
                        </a:lnSpc>
                      </a:pPr>
                      <a:r>
                        <a:rPr sz="1600" dirty="0">
                          <a:latin typeface="Times New Roman"/>
                          <a:cs typeface="Times New Roman"/>
                        </a:rPr>
                        <a:t>2019-</a:t>
                      </a:r>
                      <a:endParaRPr sz="1600">
                        <a:latin typeface="Times New Roman"/>
                        <a:cs typeface="Times New Roman"/>
                      </a:endParaRPr>
                    </a:p>
                    <a:p>
                      <a:pPr marL="69850" algn="ctr">
                        <a:lnSpc>
                          <a:spcPct val="100000"/>
                        </a:lnSpc>
                        <a:spcBef>
                          <a:spcPts val="625"/>
                        </a:spcBef>
                      </a:pPr>
                      <a:r>
                        <a:rPr sz="1600" dirty="0">
                          <a:latin typeface="Times New Roman"/>
                          <a:cs typeface="Times New Roman"/>
                        </a:rPr>
                        <a:t>28461</a:t>
                      </a:r>
                      <a:endParaRPr sz="160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8580" algn="ctr">
                        <a:lnSpc>
                          <a:spcPct val="100000"/>
                        </a:lnSpc>
                        <a:tabLst>
                          <a:tab pos="776605" algn="l"/>
                        </a:tabLst>
                      </a:pPr>
                      <a:r>
                        <a:rPr sz="1600" spc="-5" dirty="0" smtClean="0">
                          <a:latin typeface="Times New Roman"/>
                          <a:cs typeface="Times New Roman"/>
                        </a:rPr>
                        <a:t>Red</a:t>
                      </a:r>
                      <a:r>
                        <a:rPr lang="es-CO" sz="1600" spc="-5" dirty="0" smtClean="0">
                          <a:latin typeface="Times New Roman"/>
                          <a:cs typeface="Times New Roman"/>
                        </a:rPr>
                        <a:t>e</a:t>
                      </a:r>
                      <a:r>
                        <a:rPr sz="1600" spc="-5" dirty="0">
                          <a:latin typeface="Times New Roman"/>
                          <a:cs typeface="Times New Roman"/>
                        </a:rPr>
                        <a:t>	</a:t>
                      </a:r>
                      <a:r>
                        <a:rPr sz="1600" dirty="0" smtClean="0">
                          <a:latin typeface="Times New Roman"/>
                          <a:cs typeface="Times New Roman"/>
                        </a:rPr>
                        <a:t>de</a:t>
                      </a:r>
                      <a:r>
                        <a:rPr lang="es-CO" sz="1600" dirty="0" smtClean="0">
                          <a:latin typeface="Times New Roman"/>
                          <a:cs typeface="Times New Roman"/>
                        </a:rPr>
                        <a:t> </a:t>
                      </a:r>
                      <a:r>
                        <a:rPr sz="1600" spc="-5" dirty="0" err="1" smtClean="0">
                          <a:latin typeface="Times New Roman"/>
                          <a:cs typeface="Times New Roman"/>
                        </a:rPr>
                        <a:t>pesquisa</a:t>
                      </a:r>
                      <a:r>
                        <a:rPr sz="1600" spc="-5" dirty="0">
                          <a:latin typeface="Times New Roman"/>
                          <a:cs typeface="Times New Roman"/>
                        </a:rPr>
                        <a:t>	</a:t>
                      </a:r>
                      <a:r>
                        <a:rPr sz="1600" spc="-5" dirty="0" err="1" smtClean="0">
                          <a:latin typeface="Times New Roman"/>
                          <a:cs typeface="Times New Roman"/>
                        </a:rPr>
                        <a:t>em</a:t>
                      </a:r>
                      <a:endParaRPr sz="1600" dirty="0">
                        <a:latin typeface="Times New Roman"/>
                        <a:cs typeface="Times New Roman"/>
                      </a:endParaRPr>
                    </a:p>
                    <a:p>
                      <a:pPr marL="68580" marR="67310" algn="ctr">
                        <a:lnSpc>
                          <a:spcPct val="100000"/>
                        </a:lnSpc>
                        <a:spcBef>
                          <a:spcPts val="5"/>
                        </a:spcBef>
                      </a:pPr>
                      <a:r>
                        <a:rPr sz="1600" dirty="0">
                          <a:latin typeface="Times New Roman"/>
                          <a:cs typeface="Times New Roman"/>
                        </a:rPr>
                        <a:t>f</a:t>
                      </a:r>
                      <a:r>
                        <a:rPr sz="1600" spc="-10" dirty="0">
                          <a:latin typeface="Times New Roman"/>
                          <a:cs typeface="Times New Roman"/>
                        </a:rPr>
                        <a:t>e</a:t>
                      </a:r>
                      <a:r>
                        <a:rPr sz="1600" dirty="0">
                          <a:latin typeface="Times New Roman"/>
                          <a:cs typeface="Times New Roman"/>
                        </a:rPr>
                        <a:t>nomenol</a:t>
                      </a:r>
                      <a:r>
                        <a:rPr sz="1600" spc="10" dirty="0">
                          <a:latin typeface="Times New Roman"/>
                          <a:cs typeface="Times New Roman"/>
                        </a:rPr>
                        <a:t>o</a:t>
                      </a:r>
                      <a:r>
                        <a:rPr sz="1600" spc="-15" dirty="0">
                          <a:latin typeface="Times New Roman"/>
                          <a:cs typeface="Times New Roman"/>
                        </a:rPr>
                        <a:t>g</a:t>
                      </a:r>
                      <a:r>
                        <a:rPr sz="1600" dirty="0">
                          <a:latin typeface="Times New Roman"/>
                          <a:cs typeface="Times New Roman"/>
                        </a:rPr>
                        <a:t>i  a  </a:t>
                      </a:r>
                      <a:r>
                        <a:rPr sz="1600" spc="-5" dirty="0">
                          <a:latin typeface="Times New Roman"/>
                          <a:cs typeface="Times New Roman"/>
                        </a:rPr>
                        <a:t>naturalizada,  </a:t>
                      </a:r>
                      <a:r>
                        <a:rPr sz="1600" spc="-5" dirty="0" err="1" smtClean="0">
                          <a:latin typeface="Times New Roman"/>
                          <a:cs typeface="Times New Roman"/>
                        </a:rPr>
                        <a:t>hermen</a:t>
                      </a:r>
                      <a:r>
                        <a:rPr lang="es-CO" sz="1600" spc="-5" dirty="0" smtClean="0">
                          <a:latin typeface="Times New Roman"/>
                          <a:cs typeface="Times New Roman"/>
                        </a:rPr>
                        <a:t>é</a:t>
                      </a:r>
                      <a:r>
                        <a:rPr sz="1600" spc="-5" dirty="0" err="1" smtClean="0">
                          <a:latin typeface="Times New Roman"/>
                          <a:cs typeface="Times New Roman"/>
                        </a:rPr>
                        <a:t>utica</a:t>
                      </a:r>
                      <a:r>
                        <a:rPr lang="es-CO" sz="1600" spc="-5" baseline="0" dirty="0" smtClean="0">
                          <a:latin typeface="Times New Roman"/>
                          <a:cs typeface="Times New Roman"/>
                        </a:rPr>
                        <a:t> e </a:t>
                      </a:r>
                      <a:r>
                        <a:rPr lang="es-CO" sz="1600" dirty="0" err="1" smtClean="0">
                          <a:latin typeface="Times New Roman"/>
                          <a:cs typeface="Times New Roman"/>
                        </a:rPr>
                        <a:t>teoria</a:t>
                      </a:r>
                      <a:r>
                        <a:rPr lang="es-CO" sz="1600" dirty="0" smtClean="0">
                          <a:latin typeface="Times New Roman"/>
                          <a:cs typeface="Times New Roman"/>
                        </a:rPr>
                        <a:t>	da</a:t>
                      </a:r>
                    </a:p>
                    <a:p>
                      <a:pPr marL="68580" marR="67310" algn="ctr">
                        <a:lnSpc>
                          <a:spcPct val="100000"/>
                        </a:lnSpc>
                        <a:spcBef>
                          <a:spcPts val="5"/>
                        </a:spcBef>
                      </a:pPr>
                      <a:r>
                        <a:rPr lang="es-CO" sz="1600" dirty="0" err="1" smtClean="0">
                          <a:latin typeface="Times New Roman"/>
                          <a:cs typeface="Times New Roman"/>
                        </a:rPr>
                        <a:t>enfermidade</a:t>
                      </a:r>
                      <a:endParaRPr lang="es-CO" sz="1600" dirty="0" smtClean="0">
                        <a:latin typeface="Times New Roman"/>
                        <a:cs typeface="Times New Roman"/>
                      </a:endParaRPr>
                    </a:p>
                    <a:p>
                      <a:pPr marL="68580" marR="67310" algn="ctr">
                        <a:lnSpc>
                          <a:spcPct val="100000"/>
                        </a:lnSpc>
                        <a:spcBef>
                          <a:spcPts val="5"/>
                        </a:spcBef>
                      </a:pP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pPr>
                      <a:r>
                        <a:rPr sz="1600" spc="-5" dirty="0">
                          <a:latin typeface="Times New Roman"/>
                          <a:cs typeface="Times New Roman"/>
                        </a:rPr>
                        <a:t>Avalado</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gn="ctr">
                        <a:lnSpc>
                          <a:spcPct val="100000"/>
                        </a:lnSpc>
                      </a:pPr>
                      <a:endParaRPr sz="160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gn="ctr">
                        <a:lnSpc>
                          <a:spcPct val="100000"/>
                        </a:lnSpc>
                      </a:pPr>
                      <a:endParaRPr sz="160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gn="ctr">
                        <a:lnSpc>
                          <a:spcPct val="100000"/>
                        </a:lnSpc>
                      </a:pPr>
                      <a:r>
                        <a:rPr sz="1600" spc="-5" dirty="0">
                          <a:latin typeface="Times New Roman"/>
                          <a:cs typeface="Times New Roman"/>
                        </a:rPr>
                        <a:t>Proceso</a:t>
                      </a:r>
                      <a:endParaRPr sz="1600">
                        <a:latin typeface="Times New Roman"/>
                        <a:cs typeface="Times New Roman"/>
                      </a:endParaRPr>
                    </a:p>
                    <a:p>
                      <a:pPr marL="67945" algn="ctr">
                        <a:lnSpc>
                          <a:spcPct val="100000"/>
                        </a:lnSpc>
                        <a:spcBef>
                          <a:spcPts val="625"/>
                        </a:spcBef>
                      </a:pPr>
                      <a:r>
                        <a:rPr sz="1600" spc="-5" dirty="0">
                          <a:latin typeface="Times New Roman"/>
                          <a:cs typeface="Times New Roman"/>
                        </a:rPr>
                        <a:t>Selección</a:t>
                      </a:r>
                      <a:endParaRPr sz="1600">
                        <a:latin typeface="Times New Roman"/>
                        <a:cs typeface="Times New Roman"/>
                      </a:endParaRPr>
                    </a:p>
                    <a:p>
                      <a:pPr marL="67945" marR="284480" algn="ctr">
                        <a:lnSpc>
                          <a:spcPct val="100000"/>
                        </a:lnSpc>
                        <a:spcBef>
                          <a:spcPts val="10"/>
                        </a:spcBef>
                      </a:pPr>
                      <a:r>
                        <a:rPr sz="1600" dirty="0">
                          <a:latin typeface="Times New Roman"/>
                          <a:cs typeface="Times New Roman"/>
                        </a:rPr>
                        <a:t>Pr</a:t>
                      </a:r>
                      <a:r>
                        <a:rPr sz="1600" spc="5" dirty="0">
                          <a:latin typeface="Times New Roman"/>
                          <a:cs typeface="Times New Roman"/>
                        </a:rPr>
                        <a:t>o</a:t>
                      </a:r>
                      <a:r>
                        <a:rPr sz="1600" spc="-25" dirty="0">
                          <a:latin typeface="Times New Roman"/>
                          <a:cs typeface="Times New Roman"/>
                        </a:rPr>
                        <a:t>y</a:t>
                      </a:r>
                      <a:r>
                        <a:rPr sz="1600" spc="5" dirty="0">
                          <a:latin typeface="Times New Roman"/>
                          <a:cs typeface="Times New Roman"/>
                        </a:rPr>
                        <a:t>e</a:t>
                      </a:r>
                      <a:r>
                        <a:rPr sz="1600" spc="-5" dirty="0">
                          <a:latin typeface="Times New Roman"/>
                          <a:cs typeface="Times New Roman"/>
                        </a:rPr>
                        <a:t>c</a:t>
                      </a:r>
                      <a:r>
                        <a:rPr sz="1600" dirty="0">
                          <a:latin typeface="Times New Roman"/>
                          <a:cs typeface="Times New Roman"/>
                        </a:rPr>
                        <a:t>tos  </a:t>
                      </a:r>
                      <a:r>
                        <a:rPr sz="1600" spc="-5" dirty="0">
                          <a:latin typeface="Times New Roman"/>
                          <a:cs typeface="Times New Roman"/>
                        </a:rPr>
                        <a:t>Inscritos</a:t>
                      </a:r>
                      <a:endParaRPr sz="160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gn="ctr">
                        <a:lnSpc>
                          <a:spcPct val="100000"/>
                        </a:lnSpc>
                      </a:pPr>
                      <a:r>
                        <a:rPr sz="1600" spc="-5" dirty="0" smtClean="0">
                          <a:latin typeface="Times New Roman"/>
                          <a:cs typeface="Times New Roman"/>
                        </a:rPr>
                        <a:t>Andrés</a:t>
                      </a:r>
                      <a:r>
                        <a:rPr lang="es-CO" sz="1600" spc="-5" dirty="0" smtClean="0">
                          <a:latin typeface="Times New Roman"/>
                          <a:cs typeface="Times New Roman"/>
                        </a:rPr>
                        <a:t> </a:t>
                      </a:r>
                      <a:r>
                        <a:rPr sz="1600" spc="-5" dirty="0" smtClean="0">
                          <a:latin typeface="Times New Roman"/>
                          <a:cs typeface="Times New Roman"/>
                        </a:rPr>
                        <a:t>Francisco</a:t>
                      </a:r>
                      <a:endParaRPr sz="1600" dirty="0">
                        <a:latin typeface="Times New Roman"/>
                        <a:cs typeface="Times New Roman"/>
                      </a:endParaRPr>
                    </a:p>
                    <a:p>
                      <a:pPr marL="67945" marR="61594" algn="ctr">
                        <a:lnSpc>
                          <a:spcPct val="100000"/>
                        </a:lnSpc>
                        <a:tabLst>
                          <a:tab pos="786765" algn="l"/>
                        </a:tabLst>
                      </a:pPr>
                      <a:r>
                        <a:rPr sz="1600" spc="-5" dirty="0">
                          <a:latin typeface="Times New Roman"/>
                          <a:cs typeface="Times New Roman"/>
                        </a:rPr>
                        <a:t>Contreras  </a:t>
                      </a:r>
                      <a:r>
                        <a:rPr sz="1600" dirty="0">
                          <a:latin typeface="Times New Roman"/>
                          <a:cs typeface="Times New Roman"/>
                        </a:rPr>
                        <a:t>S</a:t>
                      </a:r>
                      <a:r>
                        <a:rPr sz="1600" spc="-5" dirty="0">
                          <a:latin typeface="Times New Roman"/>
                          <a:cs typeface="Times New Roman"/>
                        </a:rPr>
                        <a:t>á</a:t>
                      </a:r>
                      <a:r>
                        <a:rPr sz="1600" dirty="0">
                          <a:latin typeface="Times New Roman"/>
                          <a:cs typeface="Times New Roman"/>
                        </a:rPr>
                        <a:t>n</a:t>
                      </a:r>
                      <a:r>
                        <a:rPr sz="1600" spc="-5" dirty="0">
                          <a:latin typeface="Times New Roman"/>
                          <a:cs typeface="Times New Roman"/>
                        </a:rPr>
                        <a:t>c</a:t>
                      </a:r>
                      <a:r>
                        <a:rPr sz="1600" dirty="0">
                          <a:latin typeface="Times New Roman"/>
                          <a:cs typeface="Times New Roman"/>
                        </a:rPr>
                        <a:t>h</a:t>
                      </a:r>
                      <a:r>
                        <a:rPr sz="1600" spc="-5" dirty="0">
                          <a:latin typeface="Times New Roman"/>
                          <a:cs typeface="Times New Roman"/>
                        </a:rPr>
                        <a:t>e</a:t>
                      </a:r>
                      <a:r>
                        <a:rPr sz="1600" dirty="0">
                          <a:latin typeface="Times New Roman"/>
                          <a:cs typeface="Times New Roman"/>
                        </a:rPr>
                        <a:t>z	/  </a:t>
                      </a:r>
                      <a:r>
                        <a:rPr sz="1600" dirty="0" smtClean="0">
                          <a:latin typeface="Times New Roman"/>
                          <a:cs typeface="Times New Roman"/>
                        </a:rPr>
                        <a:t>Robson</a:t>
                      </a:r>
                      <a:r>
                        <a:rPr lang="es-CO" sz="1600" baseline="0" dirty="0" smtClean="0">
                          <a:latin typeface="Times New Roman"/>
                          <a:cs typeface="Times New Roman"/>
                        </a:rPr>
                        <a:t> </a:t>
                      </a:r>
                      <a:r>
                        <a:rPr lang="es-CO" sz="1600" dirty="0" smtClean="0">
                          <a:latin typeface="Times New Roman"/>
                          <a:cs typeface="Times New Roman"/>
                        </a:rPr>
                        <a:t>dos Reis</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gn="ctr">
                        <a:lnSpc>
                          <a:spcPct val="100000"/>
                        </a:lnSpc>
                      </a:pP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8580" algn="ctr">
                        <a:lnSpc>
                          <a:spcPct val="100000"/>
                        </a:lnSpc>
                      </a:pPr>
                      <a:r>
                        <a:rPr sz="1600" spc="-5" dirty="0">
                          <a:latin typeface="Times New Roman"/>
                          <a:cs typeface="Times New Roman"/>
                        </a:rPr>
                        <a:t>No registra</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506901937"/>
              </p:ext>
            </p:extLst>
          </p:nvPr>
        </p:nvGraphicFramePr>
        <p:xfrm>
          <a:off x="380999" y="1344422"/>
          <a:ext cx="9372601" cy="1972945"/>
        </p:xfrm>
        <a:graphic>
          <a:graphicData uri="http://schemas.openxmlformats.org/drawingml/2006/table">
            <a:tbl>
              <a:tblPr firstRow="1" bandRow="1">
                <a:tableStyleId>{2D5ABB26-0587-4C30-8999-92F81FD0307C}</a:tableStyleId>
              </a:tblPr>
              <a:tblGrid>
                <a:gridCol w="685801"/>
                <a:gridCol w="1676400"/>
                <a:gridCol w="762000"/>
                <a:gridCol w="609600"/>
                <a:gridCol w="762000"/>
                <a:gridCol w="1143000"/>
                <a:gridCol w="1219200"/>
                <a:gridCol w="990600"/>
                <a:gridCol w="1524000"/>
              </a:tblGrid>
              <a:tr h="1847469">
                <a:tc>
                  <a:txBody>
                    <a:bodyPr/>
                    <a:lstStyle/>
                    <a:p>
                      <a:pPr marL="69850" algn="ctr">
                        <a:lnSpc>
                          <a:spcPts val="1355"/>
                        </a:lnSpc>
                      </a:pPr>
                      <a:endParaRPr lang="es-CO" sz="1600" dirty="0" smtClean="0">
                        <a:latin typeface="Times New Roman"/>
                        <a:cs typeface="Times New Roman"/>
                      </a:endParaRPr>
                    </a:p>
                    <a:p>
                      <a:pPr marL="69850" algn="ctr">
                        <a:lnSpc>
                          <a:spcPts val="1355"/>
                        </a:lnSpc>
                      </a:pPr>
                      <a:r>
                        <a:rPr sz="1600" dirty="0" smtClean="0">
                          <a:latin typeface="Times New Roman"/>
                          <a:cs typeface="Times New Roman"/>
                        </a:rPr>
                        <a:t>2019-</a:t>
                      </a:r>
                      <a:endParaRPr sz="1600" dirty="0">
                        <a:latin typeface="Times New Roman"/>
                        <a:cs typeface="Times New Roman"/>
                      </a:endParaRPr>
                    </a:p>
                    <a:p>
                      <a:pPr marL="69850" algn="ctr">
                        <a:lnSpc>
                          <a:spcPct val="100000"/>
                        </a:lnSpc>
                        <a:spcBef>
                          <a:spcPts val="635"/>
                        </a:spcBef>
                      </a:pPr>
                      <a:r>
                        <a:rPr sz="1600" dirty="0">
                          <a:latin typeface="Times New Roman"/>
                          <a:cs typeface="Times New Roman"/>
                        </a:rPr>
                        <a:t>28650</a:t>
                      </a:r>
                    </a:p>
                  </a:txBody>
                  <a:tcPr marL="0" marR="0" marT="0" marB="0" anchor="ctr">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8580" algn="ctr">
                        <a:lnSpc>
                          <a:spcPts val="1355"/>
                        </a:lnSpc>
                        <a:tabLst>
                          <a:tab pos="846455" algn="l"/>
                        </a:tabLst>
                      </a:pPr>
                      <a:endParaRPr lang="es-CO" sz="1600" dirty="0" smtClean="0">
                        <a:latin typeface="Times New Roman"/>
                        <a:cs typeface="Times New Roman"/>
                      </a:endParaRPr>
                    </a:p>
                    <a:p>
                      <a:pPr marL="68580" algn="ctr">
                        <a:lnSpc>
                          <a:spcPts val="1355"/>
                        </a:lnSpc>
                        <a:tabLst>
                          <a:tab pos="846455" algn="l"/>
                        </a:tabLst>
                      </a:pPr>
                      <a:r>
                        <a:rPr sz="1600" dirty="0" err="1" smtClean="0">
                          <a:latin typeface="Times New Roman"/>
                          <a:cs typeface="Times New Roman"/>
                        </a:rPr>
                        <a:t>Ética</a:t>
                      </a:r>
                      <a:r>
                        <a:rPr sz="1600" dirty="0">
                          <a:latin typeface="Times New Roman"/>
                          <a:cs typeface="Times New Roman"/>
                        </a:rPr>
                        <a:t>	y</a:t>
                      </a:r>
                    </a:p>
                    <a:p>
                      <a:pPr marL="68580" algn="ctr">
                        <a:lnSpc>
                          <a:spcPct val="100000"/>
                        </a:lnSpc>
                        <a:spcBef>
                          <a:spcPts val="635"/>
                        </a:spcBef>
                      </a:pPr>
                      <a:r>
                        <a:rPr sz="1600" spc="-5" dirty="0" err="1" smtClean="0">
                          <a:latin typeface="Times New Roman"/>
                          <a:cs typeface="Times New Roman"/>
                        </a:rPr>
                        <a:t>Antipedagogía</a:t>
                      </a:r>
                      <a:r>
                        <a:rPr sz="1600" spc="-5" dirty="0" smtClean="0">
                          <a:latin typeface="Times New Roman"/>
                          <a:cs typeface="Times New Roman"/>
                        </a:rPr>
                        <a:t>.</a:t>
                      </a:r>
                      <a:r>
                        <a:rPr lang="es-CO" sz="1600" spc="-5" baseline="0" dirty="0" smtClean="0">
                          <a:latin typeface="Times New Roman"/>
                          <a:cs typeface="Times New Roman"/>
                        </a:rPr>
                        <a:t> </a:t>
                      </a:r>
                      <a:r>
                        <a:rPr sz="1600" spc="-5" dirty="0" err="1" smtClean="0">
                          <a:latin typeface="Times New Roman"/>
                          <a:cs typeface="Times New Roman"/>
                        </a:rPr>
                        <a:t>Relación</a:t>
                      </a:r>
                      <a:endParaRPr sz="1600" dirty="0">
                        <a:latin typeface="Times New Roman"/>
                        <a:cs typeface="Times New Roman"/>
                      </a:endParaRPr>
                    </a:p>
                    <a:p>
                      <a:pPr marL="68580" marR="58419" algn="ctr">
                        <a:lnSpc>
                          <a:spcPct val="143600"/>
                        </a:lnSpc>
                        <a:spcBef>
                          <a:spcPts val="10"/>
                        </a:spcBef>
                      </a:pPr>
                      <a:r>
                        <a:rPr sz="1600" spc="-5" dirty="0">
                          <a:latin typeface="Times New Roman"/>
                          <a:cs typeface="Times New Roman"/>
                        </a:rPr>
                        <a:t>Psicagógica </a:t>
                      </a:r>
                      <a:r>
                        <a:rPr sz="1600" dirty="0">
                          <a:latin typeface="Times New Roman"/>
                          <a:cs typeface="Times New Roman"/>
                        </a:rPr>
                        <a:t>y  </a:t>
                      </a:r>
                      <a:r>
                        <a:rPr sz="1600" spc="-5" dirty="0">
                          <a:latin typeface="Times New Roman"/>
                          <a:cs typeface="Times New Roman"/>
                        </a:rPr>
                        <a:t>crítica en el  cinismo  antiguo.</a:t>
                      </a:r>
                      <a:endParaRPr sz="1600" dirty="0">
                        <a:latin typeface="Times New Roman"/>
                        <a:cs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9850" algn="ctr">
                        <a:lnSpc>
                          <a:spcPts val="1355"/>
                        </a:lnSpc>
                      </a:pPr>
                      <a:endParaRPr lang="es-CO" sz="1600" dirty="0" smtClean="0">
                        <a:latin typeface="Times New Roman"/>
                        <a:cs typeface="Times New Roman"/>
                      </a:endParaRPr>
                    </a:p>
                    <a:p>
                      <a:pPr marL="69850" algn="ctr">
                        <a:lnSpc>
                          <a:spcPts val="1355"/>
                        </a:lnSpc>
                      </a:pPr>
                      <a:r>
                        <a:rPr sz="1600" dirty="0" smtClean="0">
                          <a:latin typeface="Times New Roman"/>
                          <a:cs typeface="Times New Roman"/>
                        </a:rPr>
                        <a:t>En</a:t>
                      </a:r>
                      <a:endParaRPr sz="1600" dirty="0">
                        <a:latin typeface="Times New Roman"/>
                        <a:cs typeface="Times New Roman"/>
                      </a:endParaRPr>
                    </a:p>
                    <a:p>
                      <a:pPr marL="69850" algn="ctr">
                        <a:lnSpc>
                          <a:spcPct val="100000"/>
                        </a:lnSpc>
                        <a:spcBef>
                          <a:spcPts val="635"/>
                        </a:spcBef>
                      </a:pPr>
                      <a:r>
                        <a:rPr sz="1600" spc="-5" dirty="0">
                          <a:latin typeface="Times New Roman"/>
                          <a:cs typeface="Times New Roman"/>
                        </a:rPr>
                        <a:t>ejecución</a:t>
                      </a:r>
                      <a:endParaRPr sz="1600" dirty="0">
                        <a:latin typeface="Times New Roman"/>
                        <a:cs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7945" algn="ctr">
                        <a:lnSpc>
                          <a:spcPts val="1355"/>
                        </a:lnSpc>
                      </a:pPr>
                      <a:endParaRPr lang="es-CO" sz="1600" dirty="0" smtClean="0">
                        <a:latin typeface="Times New Roman"/>
                        <a:cs typeface="Times New Roman"/>
                      </a:endParaRPr>
                    </a:p>
                    <a:p>
                      <a:pPr marL="67945" algn="ctr">
                        <a:lnSpc>
                          <a:spcPts val="1355"/>
                        </a:lnSpc>
                      </a:pPr>
                      <a:r>
                        <a:rPr sz="1600" dirty="0" smtClean="0">
                          <a:latin typeface="Times New Roman"/>
                          <a:cs typeface="Times New Roman"/>
                        </a:rPr>
                        <a:t>01/11</a:t>
                      </a:r>
                      <a:r>
                        <a:rPr sz="1600" dirty="0">
                          <a:latin typeface="Times New Roman"/>
                          <a:cs typeface="Times New Roman"/>
                        </a:rPr>
                        <a:t>/</a:t>
                      </a:r>
                    </a:p>
                    <a:p>
                      <a:pPr marL="67945" algn="ctr">
                        <a:lnSpc>
                          <a:spcPct val="100000"/>
                        </a:lnSpc>
                        <a:spcBef>
                          <a:spcPts val="635"/>
                        </a:spcBef>
                      </a:pPr>
                      <a:r>
                        <a:rPr sz="1600" dirty="0">
                          <a:latin typeface="Times New Roman"/>
                          <a:cs typeface="Times New Roman"/>
                        </a:rPr>
                        <a:t>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9850" algn="ctr">
                        <a:lnSpc>
                          <a:spcPts val="1355"/>
                        </a:lnSpc>
                      </a:pPr>
                      <a:endParaRPr lang="es-CO" sz="1600" dirty="0" smtClean="0">
                        <a:latin typeface="Times New Roman"/>
                        <a:cs typeface="Times New Roman"/>
                      </a:endParaRPr>
                    </a:p>
                    <a:p>
                      <a:pPr marL="69850" algn="ctr">
                        <a:lnSpc>
                          <a:spcPts val="1355"/>
                        </a:lnSpc>
                      </a:pPr>
                      <a:r>
                        <a:rPr sz="1600" dirty="0" smtClean="0">
                          <a:latin typeface="Times New Roman"/>
                          <a:cs typeface="Times New Roman"/>
                        </a:rPr>
                        <a:t>01/05/</a:t>
                      </a:r>
                      <a:endParaRPr lang="es-CO" sz="1600" dirty="0" smtClean="0">
                        <a:latin typeface="Times New Roman"/>
                        <a:cs typeface="Times New Roman"/>
                      </a:endParaRPr>
                    </a:p>
                    <a:p>
                      <a:pPr marL="69850" algn="ctr">
                        <a:lnSpc>
                          <a:spcPts val="1355"/>
                        </a:lnSpc>
                      </a:pPr>
                      <a:r>
                        <a:rPr sz="1600" dirty="0" smtClean="0">
                          <a:latin typeface="Times New Roman"/>
                          <a:cs typeface="Times New Roman"/>
                        </a:rPr>
                        <a:t>2021</a:t>
                      </a:r>
                      <a:endParaRPr sz="1600" dirty="0">
                        <a:latin typeface="Times New Roman"/>
                        <a:cs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7945" algn="ctr">
                        <a:lnSpc>
                          <a:spcPts val="1355"/>
                        </a:lnSpc>
                      </a:pPr>
                      <a:endParaRPr lang="es-CO" sz="1600" spc="-5" dirty="0" smtClean="0">
                        <a:latin typeface="Times New Roman"/>
                        <a:cs typeface="Times New Roman"/>
                      </a:endParaRPr>
                    </a:p>
                    <a:p>
                      <a:pPr marL="67945" algn="ctr">
                        <a:lnSpc>
                          <a:spcPts val="1355"/>
                        </a:lnSpc>
                      </a:pPr>
                      <a:r>
                        <a:rPr sz="1600" spc="-5" dirty="0" err="1" smtClean="0">
                          <a:latin typeface="Times New Roman"/>
                          <a:cs typeface="Times New Roman"/>
                        </a:rPr>
                        <a:t>Proceso</a:t>
                      </a:r>
                      <a:endParaRPr sz="1600" dirty="0">
                        <a:latin typeface="Times New Roman"/>
                        <a:cs typeface="Times New Roman"/>
                      </a:endParaRPr>
                    </a:p>
                    <a:p>
                      <a:pPr marL="67945" marR="284480" algn="ctr">
                        <a:lnSpc>
                          <a:spcPct val="143900"/>
                        </a:lnSpc>
                      </a:pPr>
                      <a:r>
                        <a:rPr sz="1600" dirty="0" err="1">
                          <a:latin typeface="Times New Roman"/>
                          <a:cs typeface="Times New Roman"/>
                        </a:rPr>
                        <a:t>S</a:t>
                      </a:r>
                      <a:r>
                        <a:rPr sz="1600" spc="-5" dirty="0" err="1">
                          <a:latin typeface="Times New Roman"/>
                          <a:cs typeface="Times New Roman"/>
                        </a:rPr>
                        <a:t>e</a:t>
                      </a:r>
                      <a:r>
                        <a:rPr sz="1600" dirty="0" err="1">
                          <a:latin typeface="Times New Roman"/>
                          <a:cs typeface="Times New Roman"/>
                        </a:rPr>
                        <a:t>le</a:t>
                      </a:r>
                      <a:r>
                        <a:rPr sz="1600" spc="-10" dirty="0" err="1">
                          <a:latin typeface="Times New Roman"/>
                          <a:cs typeface="Times New Roman"/>
                        </a:rPr>
                        <a:t>c</a:t>
                      </a:r>
                      <a:r>
                        <a:rPr sz="1600" spc="-5" dirty="0" err="1">
                          <a:latin typeface="Times New Roman"/>
                          <a:cs typeface="Times New Roman"/>
                        </a:rPr>
                        <a:t>c</a:t>
                      </a:r>
                      <a:r>
                        <a:rPr sz="1600" dirty="0" err="1">
                          <a:latin typeface="Times New Roman"/>
                          <a:cs typeface="Times New Roman"/>
                        </a:rPr>
                        <a:t>ión</a:t>
                      </a:r>
                      <a:r>
                        <a:rPr sz="1600" dirty="0">
                          <a:latin typeface="Times New Roman"/>
                          <a:cs typeface="Times New Roman"/>
                        </a:rPr>
                        <a:t>  </a:t>
                      </a:r>
                      <a:r>
                        <a:rPr sz="1600" dirty="0" err="1" smtClean="0">
                          <a:latin typeface="Times New Roman"/>
                          <a:cs typeface="Times New Roman"/>
                        </a:rPr>
                        <a:t>Pr</a:t>
                      </a:r>
                      <a:r>
                        <a:rPr sz="1600" spc="5" dirty="0" err="1" smtClean="0">
                          <a:latin typeface="Times New Roman"/>
                          <a:cs typeface="Times New Roman"/>
                        </a:rPr>
                        <a:t>o</a:t>
                      </a:r>
                      <a:r>
                        <a:rPr sz="1600" spc="-25" dirty="0" err="1" smtClean="0">
                          <a:latin typeface="Times New Roman"/>
                          <a:cs typeface="Times New Roman"/>
                        </a:rPr>
                        <a:t>y</a:t>
                      </a:r>
                      <a:r>
                        <a:rPr sz="1600" spc="5" dirty="0" err="1" smtClean="0">
                          <a:latin typeface="Times New Roman"/>
                          <a:cs typeface="Times New Roman"/>
                        </a:rPr>
                        <a:t>e</a:t>
                      </a:r>
                      <a:r>
                        <a:rPr sz="1600" spc="-5" dirty="0" err="1" smtClean="0">
                          <a:latin typeface="Times New Roman"/>
                          <a:cs typeface="Times New Roman"/>
                        </a:rPr>
                        <a:t>c</a:t>
                      </a:r>
                      <a:r>
                        <a:rPr sz="1600" dirty="0" err="1" smtClean="0">
                          <a:latin typeface="Times New Roman"/>
                          <a:cs typeface="Times New Roman"/>
                        </a:rPr>
                        <a:t>to</a:t>
                      </a:r>
                      <a:r>
                        <a:rPr sz="1600" dirty="0" smtClean="0">
                          <a:latin typeface="Times New Roman"/>
                          <a:cs typeface="Times New Roman"/>
                        </a:rPr>
                        <a:t>  </a:t>
                      </a:r>
                      <a:r>
                        <a:rPr sz="1600" spc="-5" dirty="0">
                          <a:latin typeface="Times New Roman"/>
                          <a:cs typeface="Times New Roman"/>
                        </a:rPr>
                        <a:t>Inscritos</a:t>
                      </a:r>
                      <a:endParaRPr sz="1600" dirty="0">
                        <a:latin typeface="Times New Roman"/>
                        <a:cs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7945" algn="ctr">
                        <a:lnSpc>
                          <a:spcPts val="1355"/>
                        </a:lnSpc>
                      </a:pPr>
                      <a:endParaRPr lang="es-CO" sz="1600" dirty="0" smtClean="0">
                        <a:latin typeface="Times New Roman"/>
                        <a:cs typeface="Times New Roman"/>
                      </a:endParaRPr>
                    </a:p>
                    <a:p>
                      <a:pPr marL="67945" algn="ctr">
                        <a:lnSpc>
                          <a:spcPts val="1355"/>
                        </a:lnSpc>
                      </a:pPr>
                      <a:r>
                        <a:rPr sz="1600" dirty="0" smtClean="0">
                          <a:latin typeface="Times New Roman"/>
                          <a:cs typeface="Times New Roman"/>
                        </a:rPr>
                        <a:t>John</a:t>
                      </a:r>
                      <a:r>
                        <a:rPr sz="1600" spc="280" dirty="0" smtClean="0">
                          <a:latin typeface="Times New Roman"/>
                          <a:cs typeface="Times New Roman"/>
                        </a:rPr>
                        <a:t> </a:t>
                      </a:r>
                      <a:r>
                        <a:rPr sz="1600" spc="-5" dirty="0">
                          <a:latin typeface="Times New Roman"/>
                          <a:cs typeface="Times New Roman"/>
                        </a:rPr>
                        <a:t>Fredy</a:t>
                      </a:r>
                      <a:endParaRPr sz="1600" dirty="0">
                        <a:latin typeface="Times New Roman"/>
                        <a:cs typeface="Times New Roman"/>
                      </a:endParaRPr>
                    </a:p>
                    <a:p>
                      <a:pPr marL="67945" marR="332105" algn="ctr">
                        <a:lnSpc>
                          <a:spcPct val="143500"/>
                        </a:lnSpc>
                        <a:spcBef>
                          <a:spcPts val="10"/>
                        </a:spcBef>
                      </a:pPr>
                      <a:r>
                        <a:rPr sz="1600" spc="-5" dirty="0">
                          <a:latin typeface="Times New Roman"/>
                          <a:cs typeface="Times New Roman"/>
                        </a:rPr>
                        <a:t>Lenis  </a:t>
                      </a:r>
                      <a:r>
                        <a:rPr sz="1600" dirty="0">
                          <a:latin typeface="Times New Roman"/>
                          <a:cs typeface="Times New Roman"/>
                        </a:rPr>
                        <a:t>C</a:t>
                      </a:r>
                      <a:r>
                        <a:rPr sz="1600" spc="-5" dirty="0">
                          <a:latin typeface="Times New Roman"/>
                          <a:cs typeface="Times New Roman"/>
                        </a:rPr>
                        <a:t>a</a:t>
                      </a:r>
                      <a:r>
                        <a:rPr sz="1600" dirty="0">
                          <a:latin typeface="Times New Roman"/>
                          <a:cs typeface="Times New Roman"/>
                        </a:rPr>
                        <a:t>staño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algn="ctr">
                        <a:lnSpc>
                          <a:spcPct val="100000"/>
                        </a:lnSpc>
                      </a:pPr>
                      <a:endParaRPr sz="1600" dirty="0">
                        <a:latin typeface="Times New Roman"/>
                        <a:cs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8580" algn="ctr">
                        <a:lnSpc>
                          <a:spcPts val="1355"/>
                        </a:lnSpc>
                      </a:pPr>
                      <a:endParaRPr lang="es-CO" sz="1600" spc="-5" dirty="0" smtClean="0">
                        <a:latin typeface="Times New Roman"/>
                        <a:cs typeface="Times New Roman"/>
                      </a:endParaRPr>
                    </a:p>
                    <a:p>
                      <a:pPr marL="68580" algn="ctr">
                        <a:lnSpc>
                          <a:spcPts val="1355"/>
                        </a:lnSpc>
                      </a:pPr>
                      <a:r>
                        <a:rPr lang="es-CO" sz="1600" spc="-5" dirty="0" smtClean="0">
                          <a:latin typeface="Times New Roman"/>
                          <a:cs typeface="Times New Roman"/>
                        </a:rPr>
                        <a:t>N</a:t>
                      </a:r>
                      <a:r>
                        <a:rPr sz="1600" spc="-5" dirty="0" err="1" smtClean="0">
                          <a:latin typeface="Times New Roman"/>
                          <a:cs typeface="Times New Roman"/>
                        </a:rPr>
                        <a:t>icanor</a:t>
                      </a:r>
                      <a:r>
                        <a:rPr sz="1600" spc="-5" dirty="0" smtClean="0">
                          <a:latin typeface="Times New Roman"/>
                          <a:cs typeface="Times New Roman"/>
                        </a:rPr>
                        <a:t> </a:t>
                      </a:r>
                      <a:r>
                        <a:rPr sz="1600" spc="-5" dirty="0">
                          <a:latin typeface="Times New Roman"/>
                          <a:cs typeface="Times New Roman"/>
                        </a:rPr>
                        <a:t>Alonso</a:t>
                      </a:r>
                      <a:r>
                        <a:rPr sz="1600" spc="-20" dirty="0">
                          <a:latin typeface="Times New Roman"/>
                          <a:cs typeface="Times New Roman"/>
                        </a:rPr>
                        <a:t> </a:t>
                      </a:r>
                      <a:r>
                        <a:rPr sz="1600" dirty="0">
                          <a:latin typeface="Times New Roman"/>
                          <a:cs typeface="Times New Roman"/>
                        </a:rPr>
                        <a:t>Muñoz</a:t>
                      </a:r>
                    </a:p>
                    <a:p>
                      <a:pPr marL="68580" algn="ctr">
                        <a:lnSpc>
                          <a:spcPct val="100000"/>
                        </a:lnSpc>
                        <a:spcBef>
                          <a:spcPts val="635"/>
                        </a:spcBef>
                      </a:pPr>
                      <a:r>
                        <a:rPr sz="1600" spc="-5" dirty="0">
                          <a:latin typeface="Times New Roman"/>
                          <a:cs typeface="Times New Roman"/>
                        </a:rPr>
                        <a:t>(Pregrado</a:t>
                      </a:r>
                      <a:r>
                        <a:rPr sz="1600" spc="5" dirty="0">
                          <a:latin typeface="Times New Roman"/>
                          <a:cs typeface="Times New Roman"/>
                        </a:rPr>
                        <a:t> </a:t>
                      </a:r>
                      <a:r>
                        <a:rPr sz="1600" spc="-5" dirty="0">
                          <a:latin typeface="Times New Roman"/>
                          <a:cs typeface="Times New Roman"/>
                        </a:rPr>
                        <a:t>Fil.)</a:t>
                      </a:r>
                      <a:endParaRPr sz="1600" dirty="0">
                        <a:latin typeface="Times New Roman"/>
                        <a:cs typeface="Times New Roman"/>
                      </a:endParaRPr>
                    </a:p>
                  </a:txBody>
                  <a:tcPr marL="0" marR="0" marT="0" marB="0" anchor="ctr">
                    <a:lnL w="6350" cap="flat" cmpd="sng" algn="ctr">
                      <a:solidFill>
                        <a:srgbClr val="000000"/>
                      </a:solidFill>
                      <a:prstDash val="solid"/>
                      <a:round/>
                      <a:headEnd type="none" w="med" len="med"/>
                      <a:tailEnd type="none" w="med" len="me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0480" y="2819400"/>
            <a:ext cx="10058400" cy="2286000"/>
          </a:xfrm>
          <a:custGeom>
            <a:avLst/>
            <a:gdLst/>
            <a:ahLst/>
            <a:cxnLst/>
            <a:rect l="l" t="t" r="r" b="b"/>
            <a:pathLst>
              <a:path w="10058400" h="2394585">
                <a:moveTo>
                  <a:pt x="0" y="2394077"/>
                </a:moveTo>
                <a:lnTo>
                  <a:pt x="10058400" y="2394077"/>
                </a:lnTo>
                <a:lnTo>
                  <a:pt x="10058400" y="0"/>
                </a:lnTo>
                <a:lnTo>
                  <a:pt x="0" y="0"/>
                </a:lnTo>
                <a:lnTo>
                  <a:pt x="0" y="2394077"/>
                </a:lnTo>
                <a:close/>
              </a:path>
            </a:pathLst>
          </a:custGeom>
          <a:solidFill>
            <a:srgbClr val="2E663B"/>
          </a:solidFill>
        </p:spPr>
        <p:txBody>
          <a:bodyPr wrap="square" lIns="0" tIns="0" rIns="0" bIns="0" rtlCol="0"/>
          <a:lstStyle/>
          <a:p>
            <a:endParaRPr sz="7200" dirty="0"/>
          </a:p>
        </p:txBody>
      </p:sp>
      <p:sp>
        <p:nvSpPr>
          <p:cNvPr id="3" name="object 3"/>
          <p:cNvSpPr txBox="1">
            <a:spLocks noGrp="1"/>
          </p:cNvSpPr>
          <p:nvPr>
            <p:ph type="title"/>
          </p:nvPr>
        </p:nvSpPr>
        <p:spPr>
          <a:xfrm>
            <a:off x="0" y="1618205"/>
            <a:ext cx="10058400" cy="2967479"/>
          </a:xfrm>
          <a:prstGeom prst="rect">
            <a:avLst/>
          </a:prstGeom>
        </p:spPr>
        <p:txBody>
          <a:bodyPr vert="horz" wrap="square" lIns="0" tIns="12700" rIns="0" bIns="0" rtlCol="0">
            <a:spAutoFit/>
          </a:bodyPr>
          <a:lstStyle/>
          <a:p>
            <a:pPr marL="12700" algn="ctr">
              <a:lnSpc>
                <a:spcPct val="100000"/>
              </a:lnSpc>
              <a:spcBef>
                <a:spcPts val="100"/>
              </a:spcBef>
            </a:pPr>
            <a:r>
              <a:rPr lang="es-CO" sz="6000" dirty="0" smtClean="0">
                <a:latin typeface="Carlito"/>
              </a:rPr>
              <a:t>    </a:t>
            </a:r>
            <a:r>
              <a:rPr lang="es-CO" sz="6000" dirty="0" smtClean="0">
                <a:latin typeface="Carlito"/>
              </a:rPr>
              <a:t/>
            </a:r>
            <a:br>
              <a:rPr lang="es-CO" sz="6000" dirty="0" smtClean="0">
                <a:latin typeface="Carlito"/>
              </a:rPr>
            </a:br>
            <a:r>
              <a:rPr lang="es-CO" sz="6000" dirty="0" smtClean="0">
                <a:latin typeface="Carlito"/>
              </a:rPr>
              <a:t/>
            </a:r>
            <a:br>
              <a:rPr lang="es-CO" sz="6000" dirty="0" smtClean="0">
                <a:latin typeface="Carlito"/>
              </a:rPr>
            </a:br>
            <a:r>
              <a:rPr lang="es-CO" sz="7200" dirty="0" smtClean="0">
                <a:latin typeface="Carlito"/>
              </a:rPr>
              <a:t>Publicaciones</a:t>
            </a:r>
            <a:endParaRPr sz="7200" dirty="0">
              <a:latin typeface="Carlito"/>
            </a:endParaRPr>
          </a:p>
        </p:txBody>
      </p:sp>
    </p:spTree>
    <p:extLst>
      <p:ext uri="{BB962C8B-B14F-4D97-AF65-F5344CB8AC3E}">
        <p14:creationId xmlns:p14="http://schemas.microsoft.com/office/powerpoint/2010/main" val="194439160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84554" y="4038600"/>
            <a:ext cx="7878446" cy="147776"/>
          </a:xfrm>
        </p:spPr>
        <p:txBody>
          <a:bodyPr/>
          <a:lstStyle/>
          <a:p>
            <a:endParaRPr lang="es-CO" dirty="0"/>
          </a:p>
        </p:txBody>
      </p:sp>
      <p:sp>
        <p:nvSpPr>
          <p:cNvPr id="3" name="2 Marcador de texto"/>
          <p:cNvSpPr>
            <a:spLocks noGrp="1"/>
          </p:cNvSpPr>
          <p:nvPr>
            <p:ph type="body" idx="1"/>
          </p:nvPr>
        </p:nvSpPr>
        <p:spPr>
          <a:xfrm>
            <a:off x="762000" y="1295400"/>
            <a:ext cx="8378825" cy="6463308"/>
          </a:xfrm>
        </p:spPr>
        <p:txBody>
          <a:bodyPr/>
          <a:lstStyle/>
          <a:p>
            <a:pPr marL="342900" indent="-342900">
              <a:buFont typeface="Arial" pitchFamily="34" charset="0"/>
              <a:buChar char="•"/>
            </a:pPr>
            <a:r>
              <a:rPr lang="es-CO" sz="2400" dirty="0">
                <a:latin typeface="Times New Roman" pitchFamily="18" charset="0"/>
                <a:cs typeface="Times New Roman" pitchFamily="18" charset="0"/>
              </a:rPr>
              <a:t>ANA </a:t>
            </a:r>
            <a:r>
              <a:rPr lang="es-CO" sz="2400" dirty="0" err="1">
                <a:latin typeface="Times New Roman" pitchFamily="18" charset="0"/>
                <a:cs typeface="Times New Roman" pitchFamily="18" charset="0"/>
              </a:rPr>
              <a:t>MARIA</a:t>
            </a:r>
            <a:r>
              <a:rPr lang="es-CO" sz="2400" dirty="0">
                <a:latin typeface="Times New Roman" pitchFamily="18" charset="0"/>
                <a:cs typeface="Times New Roman" pitchFamily="18" charset="0"/>
              </a:rPr>
              <a:t> </a:t>
            </a:r>
            <a:r>
              <a:rPr lang="es-CO" sz="2400" dirty="0" err="1">
                <a:latin typeface="Times New Roman" pitchFamily="18" charset="0"/>
                <a:cs typeface="Times New Roman" pitchFamily="18" charset="0"/>
              </a:rPr>
              <a:t>RABE</a:t>
            </a:r>
            <a:r>
              <a:rPr lang="es-CO" sz="2400" dirty="0">
                <a:latin typeface="Times New Roman" pitchFamily="18" charset="0"/>
                <a:cs typeface="Times New Roman" pitchFamily="18" charset="0"/>
              </a:rPr>
              <a:t>, "La memoria no es "cosa del pasado". Los retos de la memoria en Colombia desde una perspectiva filosófica" . </a:t>
            </a:r>
            <a:r>
              <a:rPr lang="en-US" sz="2400" dirty="0">
                <a:latin typeface="Times New Roman" pitchFamily="18" charset="0"/>
                <a:cs typeface="Times New Roman" pitchFamily="18" charset="0"/>
              </a:rPr>
              <a:t>En: Italia </a:t>
            </a:r>
            <a:r>
              <a:rPr lang="en-US" sz="2400" dirty="0" smtClean="0">
                <a:latin typeface="Times New Roman" pitchFamily="18" charset="0"/>
                <a:cs typeface="Times New Roman" pitchFamily="18" charset="0"/>
              </a:rPr>
              <a:t>Philosophical </a:t>
            </a:r>
            <a:r>
              <a:rPr lang="en-US" sz="2400" dirty="0">
                <a:latin typeface="Times New Roman" pitchFamily="18" charset="0"/>
                <a:cs typeface="Times New Roman" pitchFamily="18" charset="0"/>
              </a:rPr>
              <a:t>Readings  </a:t>
            </a:r>
            <a:r>
              <a:rPr lang="en-US" sz="2400" i="1" dirty="0">
                <a:latin typeface="Times New Roman" pitchFamily="18" charset="0"/>
                <a:cs typeface="Times New Roman" pitchFamily="18" charset="0"/>
              </a:rPr>
              <a:t>ISSN:</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2036- 4989</a:t>
            </a:r>
            <a:r>
              <a:rPr lang="en-US" sz="2400" dirty="0">
                <a:latin typeface="Times New Roman" pitchFamily="18" charset="0"/>
                <a:cs typeface="Times New Roman" pitchFamily="18" charset="0"/>
              </a:rPr>
              <a:t>  </a:t>
            </a:r>
            <a:r>
              <a:rPr lang="en-US" sz="2400" i="1" dirty="0" err="1">
                <a:latin typeface="Times New Roman" pitchFamily="18" charset="0"/>
                <a:cs typeface="Times New Roman" pitchFamily="18" charset="0"/>
              </a:rPr>
              <a:t>ed</a:t>
            </a:r>
            <a:r>
              <a:rPr lang="en-US" sz="2400" i="1"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Departament</a:t>
            </a:r>
            <a:r>
              <a:rPr lang="en-US" sz="2400" dirty="0">
                <a:latin typeface="Times New Roman" pitchFamily="18" charset="0"/>
                <a:cs typeface="Times New Roman" pitchFamily="18" charset="0"/>
              </a:rPr>
              <a:t> of Semitic Studies, University of Granada</a:t>
            </a:r>
            <a:br>
              <a:rPr lang="en-US" sz="2400" dirty="0">
                <a:latin typeface="Times New Roman" pitchFamily="18" charset="0"/>
                <a:cs typeface="Times New Roman" pitchFamily="18" charset="0"/>
              </a:rPr>
            </a:br>
            <a:r>
              <a:rPr lang="en-US" sz="2400" i="1" dirty="0">
                <a:latin typeface="Times New Roman" pitchFamily="18" charset="0"/>
                <a:cs typeface="Times New Roman" pitchFamily="18" charset="0"/>
              </a:rPr>
              <a:t>v.</a:t>
            </a:r>
            <a:r>
              <a:rPr lang="en-US" sz="2400" dirty="0">
                <a:latin typeface="Times New Roman" pitchFamily="18" charset="0"/>
                <a:cs typeface="Times New Roman" pitchFamily="18" charset="0"/>
              </a:rPr>
              <a:t>11 </a:t>
            </a:r>
            <a:r>
              <a:rPr lang="en-US" sz="2400" i="1" dirty="0">
                <a:latin typeface="Times New Roman" pitchFamily="18" charset="0"/>
                <a:cs typeface="Times New Roman" pitchFamily="18" charset="0"/>
              </a:rPr>
              <a:t>fasc.</a:t>
            </a:r>
            <a:r>
              <a:rPr lang="en-US" sz="2400" dirty="0">
                <a:latin typeface="Times New Roman" pitchFamily="18" charset="0"/>
                <a:cs typeface="Times New Roman" pitchFamily="18" charset="0"/>
              </a:rPr>
              <a:t>3 p.200 - 206 ,2019</a:t>
            </a:r>
            <a:r>
              <a:rPr lang="en-US" sz="2400" dirty="0" smtClean="0">
                <a:latin typeface="Times New Roman" pitchFamily="18" charset="0"/>
                <a:cs typeface="Times New Roman" pitchFamily="18" charset="0"/>
              </a:rPr>
              <a:t>,</a:t>
            </a:r>
          </a:p>
          <a:p>
            <a:pPr marL="342900" indent="-342900">
              <a:buFont typeface="Arial" pitchFamily="34" charset="0"/>
              <a:buChar char="•"/>
            </a:pPr>
            <a:endParaRPr lang="es-CO" sz="2400" dirty="0">
              <a:latin typeface="Times New Roman" pitchFamily="18" charset="0"/>
              <a:cs typeface="Times New Roman" pitchFamily="18" charset="0"/>
            </a:endParaRPr>
          </a:p>
          <a:p>
            <a:pPr marL="342900" indent="-342900">
              <a:buFont typeface="Arial" pitchFamily="34" charset="0"/>
              <a:buChar char="•"/>
            </a:pPr>
            <a:r>
              <a:rPr lang="en-US" sz="2400" dirty="0">
                <a:latin typeface="Times New Roman" pitchFamily="18" charset="0"/>
                <a:cs typeface="Times New Roman" pitchFamily="18" charset="0"/>
              </a:rPr>
              <a:t> </a:t>
            </a:r>
            <a:r>
              <a:rPr lang="es-CO" sz="2400" dirty="0" smtClean="0">
                <a:latin typeface="Times New Roman" pitchFamily="18" charset="0"/>
                <a:cs typeface="Times New Roman" pitchFamily="18" charset="0"/>
              </a:rPr>
              <a:t>LILIANA </a:t>
            </a:r>
            <a:r>
              <a:rPr lang="es-CO" sz="2400" dirty="0">
                <a:latin typeface="Times New Roman" pitchFamily="18" charset="0"/>
                <a:cs typeface="Times New Roman" pitchFamily="18" charset="0"/>
              </a:rPr>
              <a:t>CECILIA MOLINA </a:t>
            </a:r>
            <a:r>
              <a:rPr lang="es-CO" sz="2400" dirty="0" err="1">
                <a:latin typeface="Times New Roman" pitchFamily="18" charset="0"/>
                <a:cs typeface="Times New Roman" pitchFamily="18" charset="0"/>
              </a:rPr>
              <a:t>GONZALEZ</a:t>
            </a:r>
            <a:r>
              <a:rPr lang="es-CO" sz="2400" dirty="0">
                <a:latin typeface="Times New Roman" pitchFamily="18" charset="0"/>
                <a:cs typeface="Times New Roman" pitchFamily="18" charset="0"/>
              </a:rPr>
              <a:t>, CAROLINA ORREGO </a:t>
            </a:r>
            <a:r>
              <a:rPr lang="es-CO" sz="2400" dirty="0" err="1">
                <a:latin typeface="Times New Roman" pitchFamily="18" charset="0"/>
                <a:cs typeface="Times New Roman" pitchFamily="18" charset="0"/>
              </a:rPr>
              <a:t>FERNANDEZ</a:t>
            </a:r>
            <a:r>
              <a:rPr lang="es-CO" sz="2400" dirty="0">
                <a:latin typeface="Times New Roman" pitchFamily="18" charset="0"/>
                <a:cs typeface="Times New Roman" pitchFamily="18" charset="0"/>
              </a:rPr>
              <a:t>, EDGAR ORLANDO ARROYAVE </a:t>
            </a:r>
            <a:r>
              <a:rPr lang="es-CO" sz="2400" dirty="0" err="1">
                <a:latin typeface="Times New Roman" pitchFamily="18" charset="0"/>
                <a:cs typeface="Times New Roman" pitchFamily="18" charset="0"/>
              </a:rPr>
              <a:t>ALVAREZ</a:t>
            </a:r>
            <a:r>
              <a:rPr lang="es-CO" sz="2400" dirty="0">
                <a:latin typeface="Times New Roman" pitchFamily="18" charset="0"/>
                <a:cs typeface="Times New Roman" pitchFamily="18" charset="0"/>
              </a:rPr>
              <a:t>, LUIS ANTONIO </a:t>
            </a:r>
            <a:r>
              <a:rPr lang="es-CO" sz="2400" dirty="0" err="1">
                <a:latin typeface="Times New Roman" pitchFamily="18" charset="0"/>
                <a:cs typeface="Times New Roman" pitchFamily="18" charset="0"/>
              </a:rPr>
              <a:t>RAMIREZ</a:t>
            </a:r>
            <a:r>
              <a:rPr lang="es-CO" sz="2400" dirty="0">
                <a:latin typeface="Times New Roman" pitchFamily="18" charset="0"/>
                <a:cs typeface="Times New Roman" pitchFamily="18" charset="0"/>
              </a:rPr>
              <a:t> ZULUAGA, JUAN PABLO </a:t>
            </a:r>
            <a:r>
              <a:rPr lang="es-CO" sz="2400" dirty="0" err="1">
                <a:latin typeface="Times New Roman" pitchFamily="18" charset="0"/>
                <a:cs typeface="Times New Roman" pitchFamily="18" charset="0"/>
              </a:rPr>
              <a:t>MARIN</a:t>
            </a:r>
            <a:r>
              <a:rPr lang="es-CO" sz="2400" dirty="0">
                <a:latin typeface="Times New Roman" pitchFamily="18" charset="0"/>
                <a:cs typeface="Times New Roman" pitchFamily="18" charset="0"/>
              </a:rPr>
              <a:t> </a:t>
            </a:r>
            <a:r>
              <a:rPr lang="es-CO" sz="2400" dirty="0" err="1">
                <a:latin typeface="Times New Roman" pitchFamily="18" charset="0"/>
                <a:cs typeface="Times New Roman" pitchFamily="18" charset="0"/>
              </a:rPr>
              <a:t>ALVAREZ</a:t>
            </a:r>
            <a:r>
              <a:rPr lang="es-CO" sz="2400" dirty="0">
                <a:latin typeface="Times New Roman" pitchFamily="18" charset="0"/>
                <a:cs typeface="Times New Roman" pitchFamily="18" charset="0"/>
              </a:rPr>
              <a:t>, CRISTIAN LEANDRO </a:t>
            </a:r>
            <a:r>
              <a:rPr lang="es-CO" sz="2400" dirty="0" err="1">
                <a:latin typeface="Times New Roman" pitchFamily="18" charset="0"/>
                <a:cs typeface="Times New Roman" pitchFamily="18" charset="0"/>
              </a:rPr>
              <a:t>SANCHEZ</a:t>
            </a:r>
            <a:r>
              <a:rPr lang="es-CO" sz="2400" dirty="0">
                <a:latin typeface="Times New Roman" pitchFamily="18" charset="0"/>
                <a:cs typeface="Times New Roman" pitchFamily="18" charset="0"/>
              </a:rPr>
              <a:t> </a:t>
            </a:r>
            <a:r>
              <a:rPr lang="es-CO" sz="2400" dirty="0" err="1">
                <a:latin typeface="Times New Roman" pitchFamily="18" charset="0"/>
                <a:cs typeface="Times New Roman" pitchFamily="18" charset="0"/>
              </a:rPr>
              <a:t>MARIN</a:t>
            </a:r>
            <a:r>
              <a:rPr lang="es-CO" sz="2400" dirty="0">
                <a:latin typeface="Times New Roman" pitchFamily="18" charset="0"/>
                <a:cs typeface="Times New Roman" pitchFamily="18" charset="0"/>
              </a:rPr>
              <a:t>, IRENE PIEDRAHITA ARCILA, ANA </a:t>
            </a:r>
            <a:r>
              <a:rPr lang="es-CO" sz="2400" dirty="0" err="1">
                <a:latin typeface="Times New Roman" pitchFamily="18" charset="0"/>
                <a:cs typeface="Times New Roman" pitchFamily="18" charset="0"/>
              </a:rPr>
              <a:t>MARIA</a:t>
            </a:r>
            <a:r>
              <a:rPr lang="es-CO" sz="2400" dirty="0">
                <a:latin typeface="Times New Roman" pitchFamily="18" charset="0"/>
                <a:cs typeface="Times New Roman" pitchFamily="18" charset="0"/>
              </a:rPr>
              <a:t> VALLEJO DE LA OSSA, SANDRA PATRICIA ARENAS GRISALES, "Qué hacer ante el daño que produce la violencia. Reflexiones sobre el mal moral, el resentimiento, la memoria y el perdón" En: Colombia 2019.  </a:t>
            </a:r>
            <a:r>
              <a:rPr lang="es-CO" sz="2400" dirty="0" err="1">
                <a:latin typeface="Times New Roman" pitchFamily="18" charset="0"/>
                <a:cs typeface="Times New Roman" pitchFamily="18" charset="0"/>
              </a:rPr>
              <a:t>ed</a:t>
            </a:r>
            <a:r>
              <a:rPr lang="es-CO" sz="2400" dirty="0" smtClean="0">
                <a:latin typeface="Times New Roman" pitchFamily="18" charset="0"/>
                <a:cs typeface="Times New Roman" pitchFamily="18" charset="0"/>
              </a:rPr>
              <a:t>: Editorial </a:t>
            </a:r>
            <a:r>
              <a:rPr lang="es-CO" sz="2400" dirty="0">
                <a:latin typeface="Times New Roman" pitchFamily="18" charset="0"/>
                <a:cs typeface="Times New Roman" pitchFamily="18" charset="0"/>
              </a:rPr>
              <a:t>Universidad de Antioquia  </a:t>
            </a:r>
            <a:r>
              <a:rPr lang="es-CO" sz="2400" i="1" dirty="0">
                <a:latin typeface="Times New Roman" pitchFamily="18" charset="0"/>
                <a:cs typeface="Times New Roman" pitchFamily="18" charset="0"/>
              </a:rPr>
              <a:t>ISBN:</a:t>
            </a:r>
            <a:r>
              <a:rPr lang="es-CO" sz="2400" dirty="0">
                <a:latin typeface="Times New Roman" pitchFamily="18" charset="0"/>
                <a:cs typeface="Times New Roman" pitchFamily="18" charset="0"/>
              </a:rPr>
              <a:t> 978-958-714-893-0</a:t>
            </a:r>
          </a:p>
          <a:p>
            <a:r>
              <a:rPr lang="en-US" dirty="0"/>
              <a:t> </a:t>
            </a:r>
            <a:endParaRPr lang="es-CO" dirty="0"/>
          </a:p>
          <a:p>
            <a:endParaRPr lang="es-CO" dirty="0"/>
          </a:p>
        </p:txBody>
      </p:sp>
    </p:spTree>
    <p:extLst>
      <p:ext uri="{BB962C8B-B14F-4D97-AF65-F5344CB8AC3E}">
        <p14:creationId xmlns:p14="http://schemas.microsoft.com/office/powerpoint/2010/main" val="21746047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914400" y="1325657"/>
            <a:ext cx="8378825" cy="6463308"/>
          </a:xfrm>
        </p:spPr>
        <p:txBody>
          <a:bodyPr/>
          <a:lstStyle/>
          <a:p>
            <a:pPr marL="342900" indent="-342900">
              <a:buFont typeface="Arial" pitchFamily="34" charset="0"/>
              <a:buChar char="•"/>
            </a:pPr>
            <a:r>
              <a:rPr lang="en-US" sz="2400" dirty="0">
                <a:latin typeface="Times New Roman" pitchFamily="18" charset="0"/>
                <a:cs typeface="Times New Roman" pitchFamily="18" charset="0"/>
              </a:rPr>
              <a:t>SANTIAGO </a:t>
            </a:r>
            <a:r>
              <a:rPr lang="en-US" sz="2400" dirty="0" err="1">
                <a:latin typeface="Times New Roman" pitchFamily="18" charset="0"/>
                <a:cs typeface="Times New Roman" pitchFamily="18" charset="0"/>
              </a:rPr>
              <a:t>ARANGO</a:t>
            </a:r>
            <a:r>
              <a:rPr lang="en-US" sz="2400" dirty="0">
                <a:latin typeface="Times New Roman" pitchFamily="18" charset="0"/>
                <a:cs typeface="Times New Roman" pitchFamily="18" charset="0"/>
              </a:rPr>
              <a:t> MUNOZ, "Cognitive phenomenology and metacognitive feelings" . </a:t>
            </a:r>
            <a:r>
              <a:rPr lang="es-CO" sz="2400" dirty="0">
                <a:latin typeface="Times New Roman" pitchFamily="18" charset="0"/>
                <a:cs typeface="Times New Roman" pitchFamily="18" charset="0"/>
              </a:rPr>
              <a:t>En: Reino Unido </a:t>
            </a:r>
            <a:br>
              <a:rPr lang="es-CO" sz="2400" dirty="0">
                <a:latin typeface="Times New Roman" pitchFamily="18" charset="0"/>
                <a:cs typeface="Times New Roman" pitchFamily="18" charset="0"/>
              </a:rPr>
            </a:br>
            <a:r>
              <a:rPr lang="es-CO" sz="2400" dirty="0" err="1">
                <a:latin typeface="Times New Roman" pitchFamily="18" charset="0"/>
                <a:cs typeface="Times New Roman" pitchFamily="18" charset="0"/>
              </a:rPr>
              <a:t>Mind</a:t>
            </a:r>
            <a:r>
              <a:rPr lang="es-CO" sz="2400" dirty="0">
                <a:latin typeface="Times New Roman" pitchFamily="18" charset="0"/>
                <a:cs typeface="Times New Roman" pitchFamily="18" charset="0"/>
              </a:rPr>
              <a:t> '&amp;' </a:t>
            </a:r>
            <a:r>
              <a:rPr lang="es-CO" sz="2400" dirty="0" err="1">
                <a:latin typeface="Times New Roman" pitchFamily="18" charset="0"/>
                <a:cs typeface="Times New Roman" pitchFamily="18" charset="0"/>
              </a:rPr>
              <a:t>Language</a:t>
            </a:r>
            <a:r>
              <a:rPr lang="es-CO" sz="2400" dirty="0">
                <a:latin typeface="Times New Roman" pitchFamily="18" charset="0"/>
                <a:cs typeface="Times New Roman" pitchFamily="18" charset="0"/>
              </a:rPr>
              <a:t>  </a:t>
            </a:r>
            <a:r>
              <a:rPr lang="es-CO" sz="2400" i="1" dirty="0">
                <a:latin typeface="Times New Roman" pitchFamily="18" charset="0"/>
                <a:cs typeface="Times New Roman" pitchFamily="18" charset="0"/>
              </a:rPr>
              <a:t>ISSN:</a:t>
            </a:r>
            <a:r>
              <a:rPr lang="es-CO" sz="2400" dirty="0">
                <a:latin typeface="Times New Roman" pitchFamily="18" charset="0"/>
                <a:cs typeface="Times New Roman" pitchFamily="18" charset="0"/>
              </a:rPr>
              <a:t> 1468-0017  </a:t>
            </a:r>
            <a:r>
              <a:rPr lang="es-CO" sz="2400" i="1" dirty="0" err="1">
                <a:latin typeface="Times New Roman" pitchFamily="18" charset="0"/>
                <a:cs typeface="Times New Roman" pitchFamily="18" charset="0"/>
              </a:rPr>
              <a:t>ed</a:t>
            </a:r>
            <a:r>
              <a:rPr lang="es-CO" sz="2400" i="1" dirty="0">
                <a:latin typeface="Times New Roman" pitchFamily="18" charset="0"/>
                <a:cs typeface="Times New Roman" pitchFamily="18" charset="0"/>
              </a:rPr>
              <a:t>:</a:t>
            </a:r>
            <a:r>
              <a:rPr lang="es-CO" sz="2400" dirty="0">
                <a:latin typeface="Times New Roman" pitchFamily="18" charset="0"/>
                <a:cs typeface="Times New Roman" pitchFamily="18" charset="0"/>
              </a:rPr>
              <a:t> </a:t>
            </a:r>
            <a:r>
              <a:rPr lang="es-CO" sz="2400" dirty="0" err="1">
                <a:latin typeface="Times New Roman" pitchFamily="18" charset="0"/>
                <a:cs typeface="Times New Roman" pitchFamily="18" charset="0"/>
              </a:rPr>
              <a:t>Wiley-VCH</a:t>
            </a:r>
            <a:r>
              <a:rPr lang="es-CO" sz="2400" dirty="0">
                <a:latin typeface="Times New Roman" pitchFamily="18" charset="0"/>
                <a:cs typeface="Times New Roman" pitchFamily="18" charset="0"/>
              </a:rPr>
              <a:t> </a:t>
            </a:r>
            <a:r>
              <a:rPr lang="es-CO" sz="2400" dirty="0" err="1">
                <a:latin typeface="Times New Roman" pitchFamily="18" charset="0"/>
                <a:cs typeface="Times New Roman" pitchFamily="18" charset="0"/>
              </a:rPr>
              <a:t>Verlag</a:t>
            </a:r>
            <a:r>
              <a:rPr lang="es-CO" sz="2400" dirty="0">
                <a:latin typeface="Times New Roman" pitchFamily="18" charset="0"/>
                <a:cs typeface="Times New Roman" pitchFamily="18" charset="0"/>
              </a:rPr>
              <a:t> </a:t>
            </a:r>
            <a:r>
              <a:rPr lang="es-CO" sz="2400" dirty="0" err="1">
                <a:latin typeface="Times New Roman" pitchFamily="18" charset="0"/>
                <a:cs typeface="Times New Roman" pitchFamily="18" charset="0"/>
              </a:rPr>
              <a:t>Berlin</a:t>
            </a:r>
            <a:r>
              <a:rPr lang="es-CO" sz="2400" dirty="0">
                <a:latin typeface="Times New Roman" pitchFamily="18" charset="0"/>
                <a:cs typeface="Times New Roman" pitchFamily="18" charset="0"/>
              </a:rPr>
              <a:t> </a:t>
            </a:r>
            <a:r>
              <a:rPr lang="es-CO" sz="2400" dirty="0" err="1">
                <a:latin typeface="Times New Roman" pitchFamily="18" charset="0"/>
                <a:cs typeface="Times New Roman" pitchFamily="18" charset="0"/>
              </a:rPr>
              <a:t>GmbH</a:t>
            </a:r>
            <a:r>
              <a:rPr lang="es-CO" sz="2400" dirty="0">
                <a:latin typeface="Times New Roman" pitchFamily="18" charset="0"/>
                <a:cs typeface="Times New Roman" pitchFamily="18" charset="0"/>
              </a:rPr>
              <a:t/>
            </a:r>
            <a:br>
              <a:rPr lang="es-CO" sz="2400" dirty="0">
                <a:latin typeface="Times New Roman" pitchFamily="18" charset="0"/>
                <a:cs typeface="Times New Roman" pitchFamily="18" charset="0"/>
              </a:rPr>
            </a:br>
            <a:r>
              <a:rPr lang="es-CO" sz="2400" i="1" dirty="0">
                <a:latin typeface="Times New Roman" pitchFamily="18" charset="0"/>
                <a:cs typeface="Times New Roman" pitchFamily="18" charset="0"/>
              </a:rPr>
              <a:t>v.</a:t>
            </a:r>
            <a:r>
              <a:rPr lang="es-CO" sz="2400" dirty="0">
                <a:latin typeface="Times New Roman" pitchFamily="18" charset="0"/>
                <a:cs typeface="Times New Roman" pitchFamily="18" charset="0"/>
              </a:rPr>
              <a:t>34 </a:t>
            </a:r>
            <a:r>
              <a:rPr lang="es-CO" sz="2400" i="1" dirty="0">
                <a:latin typeface="Times New Roman" pitchFamily="18" charset="0"/>
                <a:cs typeface="Times New Roman" pitchFamily="18" charset="0"/>
              </a:rPr>
              <a:t>fasc.</a:t>
            </a:r>
            <a:r>
              <a:rPr lang="es-CO" sz="2400" dirty="0">
                <a:latin typeface="Times New Roman" pitchFamily="18" charset="0"/>
                <a:cs typeface="Times New Roman" pitchFamily="18" charset="0"/>
              </a:rPr>
              <a:t>2 p.247 - 262 ,2019, </a:t>
            </a:r>
            <a:r>
              <a:rPr lang="es-CO" sz="2400" i="1" dirty="0">
                <a:latin typeface="Times New Roman" pitchFamily="18" charset="0"/>
                <a:cs typeface="Times New Roman" pitchFamily="18" charset="0"/>
              </a:rPr>
              <a:t> DOI: </a:t>
            </a:r>
            <a:r>
              <a:rPr lang="es-CO" sz="2400" dirty="0">
                <a:latin typeface="Times New Roman" pitchFamily="18" charset="0"/>
                <a:cs typeface="Times New Roman" pitchFamily="18" charset="0"/>
              </a:rPr>
              <a:t>10.1111/mila.12215</a:t>
            </a:r>
          </a:p>
          <a:p>
            <a:r>
              <a:rPr lang="es-CO" sz="2400" b="1" dirty="0" smtClean="0">
                <a:latin typeface="Times New Roman" pitchFamily="18" charset="0"/>
                <a:cs typeface="Times New Roman" pitchFamily="18" charset="0"/>
              </a:rPr>
              <a:t>Tipo</a:t>
            </a:r>
            <a:r>
              <a:rPr lang="es-CO" sz="2400" b="1" dirty="0">
                <a:latin typeface="Times New Roman" pitchFamily="18" charset="0"/>
                <a:cs typeface="Times New Roman" pitchFamily="18" charset="0"/>
              </a:rPr>
              <a:t>: Capítulo de </a:t>
            </a:r>
            <a:r>
              <a:rPr lang="es-CO" sz="2400" b="1" dirty="0" smtClean="0">
                <a:latin typeface="Times New Roman" pitchFamily="18" charset="0"/>
                <a:cs typeface="Times New Roman" pitchFamily="18" charset="0"/>
              </a:rPr>
              <a:t>libro</a:t>
            </a:r>
          </a:p>
          <a:p>
            <a:pPr marL="342900" indent="-342900">
              <a:buFont typeface="Arial" pitchFamily="34" charset="0"/>
              <a:buChar char="•"/>
            </a:pPr>
            <a:r>
              <a:rPr lang="es-CO" sz="2400" dirty="0" smtClean="0">
                <a:latin typeface="Times New Roman" pitchFamily="18" charset="0"/>
                <a:cs typeface="Times New Roman" pitchFamily="18" charset="0"/>
              </a:rPr>
              <a:t>SANTIAGO </a:t>
            </a:r>
            <a:r>
              <a:rPr lang="es-CO" sz="2400" dirty="0">
                <a:latin typeface="Times New Roman" pitchFamily="18" charset="0"/>
                <a:cs typeface="Times New Roman" pitchFamily="18" charset="0"/>
              </a:rPr>
              <a:t>ARANGO </a:t>
            </a:r>
            <a:r>
              <a:rPr lang="es-CO" sz="2400" dirty="0" err="1">
                <a:latin typeface="Times New Roman" pitchFamily="18" charset="0"/>
                <a:cs typeface="Times New Roman" pitchFamily="18" charset="0"/>
              </a:rPr>
              <a:t>MUNOZ</a:t>
            </a:r>
            <a:r>
              <a:rPr lang="es-CO" sz="2400" dirty="0">
                <a:latin typeface="Times New Roman" pitchFamily="18" charset="0"/>
                <a:cs typeface="Times New Roman" pitchFamily="18" charset="0"/>
              </a:rPr>
              <a:t>, "</a:t>
            </a:r>
            <a:r>
              <a:rPr lang="es-CO" sz="2400" dirty="0" err="1">
                <a:latin typeface="Times New Roman" pitchFamily="18" charset="0"/>
                <a:cs typeface="Times New Roman" pitchFamily="18" charset="0"/>
              </a:rPr>
              <a:t>Metacognición</a:t>
            </a:r>
            <a:r>
              <a:rPr lang="es-CO" sz="2400" dirty="0">
                <a:latin typeface="Times New Roman" pitchFamily="18" charset="0"/>
                <a:cs typeface="Times New Roman" pitchFamily="18" charset="0"/>
              </a:rPr>
              <a:t> en animales" </a:t>
            </a:r>
            <a:r>
              <a:rPr lang="es-CO" sz="2400" dirty="0" err="1">
                <a:latin typeface="Times New Roman" pitchFamily="18" charset="0"/>
                <a:cs typeface="Times New Roman" pitchFamily="18" charset="0"/>
              </a:rPr>
              <a:t>Etica</a:t>
            </a:r>
            <a:r>
              <a:rPr lang="es-CO" sz="2400" dirty="0">
                <a:latin typeface="Times New Roman" pitchFamily="18" charset="0"/>
                <a:cs typeface="Times New Roman" pitchFamily="18" charset="0"/>
              </a:rPr>
              <a:t> animal: fundamentos empíricos teóricos y dimensión práctica . En: Colombia  </a:t>
            </a:r>
            <a:r>
              <a:rPr lang="es-CO" sz="2400" i="1" dirty="0">
                <a:latin typeface="Times New Roman" pitchFamily="18" charset="0"/>
                <a:cs typeface="Times New Roman" pitchFamily="18" charset="0"/>
              </a:rPr>
              <a:t>ISBN:</a:t>
            </a:r>
            <a:r>
              <a:rPr lang="es-CO" sz="2400" dirty="0">
                <a:latin typeface="Times New Roman" pitchFamily="18" charset="0"/>
                <a:cs typeface="Times New Roman" pitchFamily="18" charset="0"/>
              </a:rPr>
              <a:t> 9788484687726  </a:t>
            </a:r>
            <a:r>
              <a:rPr lang="es-CO" sz="2400" i="1" dirty="0" err="1">
                <a:latin typeface="Times New Roman" pitchFamily="18" charset="0"/>
                <a:cs typeface="Times New Roman" pitchFamily="18" charset="0"/>
              </a:rPr>
              <a:t>ed</a:t>
            </a:r>
            <a:r>
              <a:rPr lang="es-CO" sz="2400" i="1" dirty="0">
                <a:latin typeface="Times New Roman" pitchFamily="18" charset="0"/>
                <a:cs typeface="Times New Roman" pitchFamily="18" charset="0"/>
              </a:rPr>
              <a:t>:</a:t>
            </a:r>
            <a:r>
              <a:rPr lang="es-CO" sz="2400" dirty="0">
                <a:latin typeface="Times New Roman" pitchFamily="18" charset="0"/>
                <a:cs typeface="Times New Roman" pitchFamily="18" charset="0"/>
              </a:rPr>
              <a:t> Universidad </a:t>
            </a:r>
            <a:r>
              <a:rPr lang="es-CO" sz="2400" dirty="0" smtClean="0">
                <a:latin typeface="Times New Roman" pitchFamily="18" charset="0"/>
                <a:cs typeface="Times New Roman" pitchFamily="18" charset="0"/>
              </a:rPr>
              <a:t>Pontificia</a:t>
            </a:r>
            <a:r>
              <a:rPr lang="es-CO" sz="2400" dirty="0">
                <a:latin typeface="Times New Roman" pitchFamily="18" charset="0"/>
                <a:cs typeface="Times New Roman" pitchFamily="18" charset="0"/>
              </a:rPr>
              <a:t> </a:t>
            </a:r>
            <a:r>
              <a:rPr lang="es-CO" sz="2400" i="1" dirty="0">
                <a:latin typeface="Times New Roman" pitchFamily="18" charset="0"/>
                <a:cs typeface="Times New Roman" pitchFamily="18" charset="0"/>
              </a:rPr>
              <a:t>, v.</a:t>
            </a:r>
            <a:r>
              <a:rPr lang="es-CO" sz="2400" dirty="0">
                <a:latin typeface="Times New Roman" pitchFamily="18" charset="0"/>
                <a:cs typeface="Times New Roman" pitchFamily="18" charset="0"/>
              </a:rPr>
              <a:t> , p.71 - </a:t>
            </a:r>
            <a:r>
              <a:rPr lang="es-CO" sz="2400" dirty="0" smtClean="0">
                <a:latin typeface="Times New Roman" pitchFamily="18" charset="0"/>
                <a:cs typeface="Times New Roman" pitchFamily="18" charset="0"/>
              </a:rPr>
              <a:t>88, 2019</a:t>
            </a:r>
          </a:p>
          <a:p>
            <a:pPr marL="342900" indent="-342900">
              <a:buFont typeface="Arial" pitchFamily="34" charset="0"/>
              <a:buChar char="•"/>
            </a:pPr>
            <a:r>
              <a:rPr lang="es-CO" sz="2400" dirty="0">
                <a:latin typeface="Times New Roman" pitchFamily="18" charset="0"/>
                <a:cs typeface="Times New Roman" pitchFamily="18" charset="0"/>
              </a:rPr>
              <a:t>SERGIO </a:t>
            </a:r>
            <a:r>
              <a:rPr lang="es-CO" sz="2400" dirty="0" err="1">
                <a:latin typeface="Times New Roman" pitchFamily="18" charset="0"/>
                <a:cs typeface="Times New Roman" pitchFamily="18" charset="0"/>
              </a:rPr>
              <a:t>HERNAN</a:t>
            </a:r>
            <a:r>
              <a:rPr lang="es-CO" sz="2400" dirty="0">
                <a:latin typeface="Times New Roman" pitchFamily="18" charset="0"/>
                <a:cs typeface="Times New Roman" pitchFamily="18" charset="0"/>
              </a:rPr>
              <a:t> OROZCO ECHEVERRI, </a:t>
            </a:r>
            <a:r>
              <a:rPr lang="es-CO" sz="2400" dirty="0" err="1">
                <a:latin typeface="Times New Roman" pitchFamily="18" charset="0"/>
                <a:cs typeface="Times New Roman" pitchFamily="18" charset="0"/>
              </a:rPr>
              <a:t>SEBASTIAN</a:t>
            </a:r>
            <a:r>
              <a:rPr lang="es-CO" sz="2400" dirty="0">
                <a:latin typeface="Times New Roman" pitchFamily="18" charset="0"/>
                <a:cs typeface="Times New Roman" pitchFamily="18" charset="0"/>
              </a:rPr>
              <a:t> MOLINA BETANCUR, "José Celestino Mutis' </a:t>
            </a:r>
            <a:r>
              <a:rPr lang="es-CO" sz="2400" dirty="0" err="1">
                <a:latin typeface="Times New Roman" pitchFamily="18" charset="0"/>
                <a:cs typeface="Times New Roman" pitchFamily="18" charset="0"/>
              </a:rPr>
              <a:t>appropriation</a:t>
            </a:r>
            <a:r>
              <a:rPr lang="es-CO" sz="2400" dirty="0">
                <a:latin typeface="Times New Roman" pitchFamily="18" charset="0"/>
                <a:cs typeface="Times New Roman" pitchFamily="18" charset="0"/>
              </a:rPr>
              <a:t> of </a:t>
            </a:r>
            <a:r>
              <a:rPr lang="es-CO" sz="2400" dirty="0" err="1">
                <a:latin typeface="Times New Roman" pitchFamily="18" charset="0"/>
                <a:cs typeface="Times New Roman" pitchFamily="18" charset="0"/>
              </a:rPr>
              <a:t>Newton's</a:t>
            </a:r>
            <a:r>
              <a:rPr lang="es-CO" sz="2400" dirty="0">
                <a:latin typeface="Times New Roman" pitchFamily="18" charset="0"/>
                <a:cs typeface="Times New Roman" pitchFamily="18" charset="0"/>
              </a:rPr>
              <a:t> experimental </a:t>
            </a:r>
            <a:r>
              <a:rPr lang="es-CO" sz="2400" dirty="0" err="1">
                <a:latin typeface="Times New Roman" pitchFamily="18" charset="0"/>
                <a:cs typeface="Times New Roman" pitchFamily="18" charset="0"/>
              </a:rPr>
              <a:t>physics</a:t>
            </a:r>
            <a:r>
              <a:rPr lang="es-CO" sz="2400" dirty="0">
                <a:latin typeface="Times New Roman" pitchFamily="18" charset="0"/>
                <a:cs typeface="Times New Roman" pitchFamily="18" charset="0"/>
              </a:rPr>
              <a:t> in New Granada (1761-1808)" . </a:t>
            </a:r>
            <a:r>
              <a:rPr lang="en-US" sz="2400" dirty="0">
                <a:latin typeface="Times New Roman" pitchFamily="18" charset="0"/>
                <a:cs typeface="Times New Roman" pitchFamily="18" charset="0"/>
              </a:rPr>
              <a:t>En: </a:t>
            </a:r>
            <a:r>
              <a:rPr lang="en-US" sz="2400" dirty="0" err="1">
                <a:latin typeface="Times New Roman" pitchFamily="18" charset="0"/>
                <a:cs typeface="Times New Roman" pitchFamily="18" charset="0"/>
              </a:rPr>
              <a:t>Reino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Unido</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History </a:t>
            </a:r>
            <a:r>
              <a:rPr lang="en-US" sz="2400" dirty="0">
                <a:latin typeface="Times New Roman" pitchFamily="18" charset="0"/>
                <a:cs typeface="Times New Roman" pitchFamily="18" charset="0"/>
              </a:rPr>
              <a:t>of Science  </a:t>
            </a:r>
            <a:r>
              <a:rPr lang="en-US" sz="2400" i="1" dirty="0">
                <a:latin typeface="Times New Roman" pitchFamily="18" charset="0"/>
                <a:cs typeface="Times New Roman" pitchFamily="18" charset="0"/>
              </a:rPr>
              <a:t>ISSN:</a:t>
            </a:r>
            <a:r>
              <a:rPr lang="en-US" sz="2400" dirty="0">
                <a:latin typeface="Times New Roman" pitchFamily="18" charset="0"/>
                <a:cs typeface="Times New Roman" pitchFamily="18" charset="0"/>
              </a:rPr>
              <a:t> 0073-2753  </a:t>
            </a:r>
            <a:r>
              <a:rPr lang="en-US" sz="2400" i="1" dirty="0" err="1">
                <a:latin typeface="Times New Roman" pitchFamily="18" charset="0"/>
                <a:cs typeface="Times New Roman" pitchFamily="18" charset="0"/>
              </a:rPr>
              <a:t>ed</a:t>
            </a:r>
            <a:r>
              <a:rPr lang="en-US" sz="2400" i="1"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Sage Pub. Inc.</a:t>
            </a:r>
            <a:r>
              <a:rPr lang="en-US" sz="2400" i="1" dirty="0" smtClean="0">
                <a:latin typeface="Times New Roman" pitchFamily="18" charset="0"/>
                <a:cs typeface="Times New Roman" pitchFamily="18" charset="0"/>
              </a:rPr>
              <a:t>v.</a:t>
            </a:r>
            <a:r>
              <a:rPr lang="en-US" sz="2400" dirty="0" smtClean="0">
                <a:latin typeface="Times New Roman" pitchFamily="18" charset="0"/>
                <a:cs typeface="Times New Roman" pitchFamily="18" charset="0"/>
              </a:rPr>
              <a:t>57</a:t>
            </a:r>
            <a:r>
              <a:rPr lang="en-US" sz="2400" dirty="0">
                <a:latin typeface="Times New Roman" pitchFamily="18" charset="0"/>
                <a:cs typeface="Times New Roman" pitchFamily="18" charset="0"/>
              </a:rPr>
              <a:t> </a:t>
            </a:r>
            <a:r>
              <a:rPr lang="en-US" sz="2400" i="1" dirty="0">
                <a:latin typeface="Times New Roman" pitchFamily="18" charset="0"/>
                <a:cs typeface="Times New Roman" pitchFamily="18" charset="0"/>
              </a:rPr>
              <a:t>fasc.</a:t>
            </a:r>
            <a:r>
              <a:rPr lang="en-US" sz="2400" dirty="0">
                <a:latin typeface="Times New Roman" pitchFamily="18" charset="0"/>
                <a:cs typeface="Times New Roman" pitchFamily="18" charset="0"/>
              </a:rPr>
              <a:t>3 p.291 </a:t>
            </a:r>
            <a:r>
              <a:rPr lang="en-US" sz="2400" dirty="0" smtClean="0">
                <a:latin typeface="Times New Roman" pitchFamily="18" charset="0"/>
                <a:cs typeface="Times New Roman" pitchFamily="18" charset="0"/>
              </a:rPr>
              <a:t>– 323, 2019</a:t>
            </a:r>
            <a:r>
              <a:rPr lang="en-US" sz="2400" dirty="0">
                <a:latin typeface="Times New Roman" pitchFamily="18" charset="0"/>
                <a:cs typeface="Times New Roman" pitchFamily="18" charset="0"/>
              </a:rPr>
              <a:t>, </a:t>
            </a:r>
            <a:r>
              <a:rPr lang="en-US" sz="2400" i="1" dirty="0">
                <a:latin typeface="Times New Roman" pitchFamily="18" charset="0"/>
                <a:cs typeface="Times New Roman" pitchFamily="18" charset="0"/>
              </a:rPr>
              <a:t> DOI: </a:t>
            </a:r>
            <a:r>
              <a:rPr lang="en-US" sz="2400" dirty="0">
                <a:latin typeface="Times New Roman" pitchFamily="18" charset="0"/>
                <a:cs typeface="Times New Roman" pitchFamily="18" charset="0"/>
              </a:rPr>
              <a:t>10.1177/0073275319827203</a:t>
            </a:r>
            <a:endParaRPr lang="es-CO" sz="2400" dirty="0">
              <a:latin typeface="Times New Roman" pitchFamily="18" charset="0"/>
              <a:cs typeface="Times New Roman" pitchFamily="18" charset="0"/>
            </a:endParaRPr>
          </a:p>
          <a:p>
            <a:endParaRPr lang="es-CO" dirty="0"/>
          </a:p>
          <a:p>
            <a:r>
              <a:rPr lang="es-CO" dirty="0"/>
              <a:t> </a:t>
            </a:r>
          </a:p>
        </p:txBody>
      </p:sp>
    </p:spTree>
    <p:extLst>
      <p:ext uri="{BB962C8B-B14F-4D97-AF65-F5344CB8AC3E}">
        <p14:creationId xmlns:p14="http://schemas.microsoft.com/office/powerpoint/2010/main" val="3734261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86460" y="1166520"/>
            <a:ext cx="8284845" cy="985519"/>
          </a:xfrm>
          <a:prstGeom prst="rect">
            <a:avLst/>
          </a:prstGeom>
        </p:spPr>
        <p:txBody>
          <a:bodyPr vert="horz" wrap="square" lIns="0" tIns="12700" rIns="0" bIns="0" rtlCol="0">
            <a:spAutoFit/>
          </a:bodyPr>
          <a:lstStyle/>
          <a:p>
            <a:pPr marL="12700" marR="5080">
              <a:lnSpc>
                <a:spcPct val="143200"/>
              </a:lnSpc>
              <a:spcBef>
                <a:spcPts val="100"/>
              </a:spcBef>
            </a:pPr>
            <a:r>
              <a:rPr sz="2200" b="0" spc="-5" dirty="0">
                <a:solidFill>
                  <a:srgbClr val="000000"/>
                </a:solidFill>
                <a:latin typeface="Times New Roman"/>
                <a:cs typeface="Times New Roman"/>
              </a:rPr>
              <a:t>Como</a:t>
            </a:r>
            <a:r>
              <a:rPr sz="2200" b="0" spc="-60" dirty="0">
                <a:solidFill>
                  <a:srgbClr val="000000"/>
                </a:solidFill>
                <a:latin typeface="Times New Roman"/>
                <a:cs typeface="Times New Roman"/>
              </a:rPr>
              <a:t> </a:t>
            </a:r>
            <a:r>
              <a:rPr sz="2200" b="0" spc="-5" dirty="0">
                <a:solidFill>
                  <a:srgbClr val="000000"/>
                </a:solidFill>
                <a:latin typeface="Times New Roman"/>
                <a:cs typeface="Times New Roman"/>
              </a:rPr>
              <a:t>resultado</a:t>
            </a:r>
            <a:r>
              <a:rPr sz="2200" b="0" spc="-55" dirty="0">
                <a:solidFill>
                  <a:srgbClr val="000000"/>
                </a:solidFill>
                <a:latin typeface="Times New Roman"/>
                <a:cs typeface="Times New Roman"/>
              </a:rPr>
              <a:t> </a:t>
            </a:r>
            <a:r>
              <a:rPr sz="2200" b="0" spc="-5" dirty="0">
                <a:solidFill>
                  <a:srgbClr val="000000"/>
                </a:solidFill>
                <a:latin typeface="Times New Roman"/>
                <a:cs typeface="Times New Roman"/>
              </a:rPr>
              <a:t>de</a:t>
            </a:r>
            <a:r>
              <a:rPr sz="2200" b="0" spc="-60" dirty="0">
                <a:solidFill>
                  <a:srgbClr val="000000"/>
                </a:solidFill>
                <a:latin typeface="Times New Roman"/>
                <a:cs typeface="Times New Roman"/>
              </a:rPr>
              <a:t> </a:t>
            </a:r>
            <a:r>
              <a:rPr sz="2200" b="0" spc="-5" dirty="0">
                <a:solidFill>
                  <a:srgbClr val="000000"/>
                </a:solidFill>
                <a:latin typeface="Times New Roman"/>
                <a:cs typeface="Times New Roman"/>
              </a:rPr>
              <a:t>sus</a:t>
            </a:r>
            <a:r>
              <a:rPr sz="2200" b="0" spc="-60" dirty="0">
                <a:solidFill>
                  <a:srgbClr val="000000"/>
                </a:solidFill>
                <a:latin typeface="Times New Roman"/>
                <a:cs typeface="Times New Roman"/>
              </a:rPr>
              <a:t> </a:t>
            </a:r>
            <a:r>
              <a:rPr sz="2200" b="0" spc="-5" dirty="0">
                <a:solidFill>
                  <a:srgbClr val="000000"/>
                </a:solidFill>
                <a:latin typeface="Times New Roman"/>
                <a:cs typeface="Times New Roman"/>
              </a:rPr>
              <a:t>procesos</a:t>
            </a:r>
            <a:r>
              <a:rPr sz="2200" b="0" spc="-70" dirty="0">
                <a:solidFill>
                  <a:srgbClr val="000000"/>
                </a:solidFill>
                <a:latin typeface="Times New Roman"/>
                <a:cs typeface="Times New Roman"/>
              </a:rPr>
              <a:t> </a:t>
            </a:r>
            <a:r>
              <a:rPr sz="2200" b="0" spc="-5" dirty="0">
                <a:solidFill>
                  <a:srgbClr val="000000"/>
                </a:solidFill>
                <a:latin typeface="Times New Roman"/>
                <a:cs typeface="Times New Roman"/>
              </a:rPr>
              <a:t>de</a:t>
            </a:r>
            <a:r>
              <a:rPr sz="2200" b="0" spc="-60" dirty="0">
                <a:solidFill>
                  <a:srgbClr val="000000"/>
                </a:solidFill>
                <a:latin typeface="Times New Roman"/>
                <a:cs typeface="Times New Roman"/>
              </a:rPr>
              <a:t> </a:t>
            </a:r>
            <a:r>
              <a:rPr sz="2200" b="0" spc="-5" dirty="0">
                <a:solidFill>
                  <a:srgbClr val="000000"/>
                </a:solidFill>
                <a:latin typeface="Times New Roman"/>
                <a:cs typeface="Times New Roman"/>
              </a:rPr>
              <a:t>formación,</a:t>
            </a:r>
            <a:r>
              <a:rPr sz="2200" b="0" spc="-30" dirty="0">
                <a:solidFill>
                  <a:srgbClr val="000000"/>
                </a:solidFill>
                <a:latin typeface="Times New Roman"/>
                <a:cs typeface="Times New Roman"/>
              </a:rPr>
              <a:t> </a:t>
            </a:r>
            <a:r>
              <a:rPr sz="2200" b="0" spc="-5" dirty="0">
                <a:solidFill>
                  <a:srgbClr val="000000"/>
                </a:solidFill>
                <a:latin typeface="Times New Roman"/>
                <a:cs typeface="Times New Roman"/>
              </a:rPr>
              <a:t>el</a:t>
            </a:r>
            <a:r>
              <a:rPr sz="2200" b="0" spc="-65" dirty="0">
                <a:solidFill>
                  <a:srgbClr val="000000"/>
                </a:solidFill>
                <a:latin typeface="Times New Roman"/>
                <a:cs typeface="Times New Roman"/>
              </a:rPr>
              <a:t> </a:t>
            </a:r>
            <a:r>
              <a:rPr sz="2200" b="0" spc="-5" dirty="0">
                <a:solidFill>
                  <a:srgbClr val="000000"/>
                </a:solidFill>
                <a:latin typeface="Times New Roman"/>
                <a:cs typeface="Times New Roman"/>
              </a:rPr>
              <a:t>Instituto</a:t>
            </a:r>
            <a:r>
              <a:rPr sz="2200" b="0" spc="-60" dirty="0">
                <a:solidFill>
                  <a:srgbClr val="000000"/>
                </a:solidFill>
                <a:latin typeface="Times New Roman"/>
                <a:cs typeface="Times New Roman"/>
              </a:rPr>
              <a:t> </a:t>
            </a:r>
            <a:r>
              <a:rPr sz="2200" b="0" spc="-5" dirty="0">
                <a:solidFill>
                  <a:srgbClr val="000000"/>
                </a:solidFill>
                <a:latin typeface="Times New Roman"/>
                <a:cs typeface="Times New Roman"/>
              </a:rPr>
              <a:t>graduó</a:t>
            </a:r>
            <a:r>
              <a:rPr sz="2200" b="0" spc="-60" dirty="0">
                <a:solidFill>
                  <a:srgbClr val="000000"/>
                </a:solidFill>
                <a:latin typeface="Times New Roman"/>
                <a:cs typeface="Times New Roman"/>
              </a:rPr>
              <a:t> </a:t>
            </a:r>
            <a:r>
              <a:rPr sz="2200" b="0" spc="-5" dirty="0">
                <a:solidFill>
                  <a:srgbClr val="000000"/>
                </a:solidFill>
                <a:latin typeface="Times New Roman"/>
                <a:cs typeface="Times New Roman"/>
              </a:rPr>
              <a:t>en</a:t>
            </a:r>
            <a:r>
              <a:rPr sz="2200" b="0" spc="-60" dirty="0">
                <a:solidFill>
                  <a:srgbClr val="000000"/>
                </a:solidFill>
                <a:latin typeface="Times New Roman"/>
                <a:cs typeface="Times New Roman"/>
              </a:rPr>
              <a:t> </a:t>
            </a:r>
            <a:r>
              <a:rPr sz="2200" b="0" spc="-5" dirty="0">
                <a:solidFill>
                  <a:srgbClr val="000000"/>
                </a:solidFill>
                <a:latin typeface="Times New Roman"/>
                <a:cs typeface="Times New Roman"/>
              </a:rPr>
              <a:t>2019,  72</a:t>
            </a:r>
            <a:r>
              <a:rPr sz="2200" b="0" dirty="0">
                <a:solidFill>
                  <a:srgbClr val="000000"/>
                </a:solidFill>
                <a:latin typeface="Times New Roman"/>
                <a:cs typeface="Times New Roman"/>
              </a:rPr>
              <a:t> </a:t>
            </a:r>
            <a:r>
              <a:rPr sz="2200" b="0" spc="-5" dirty="0" err="1">
                <a:solidFill>
                  <a:srgbClr val="000000"/>
                </a:solidFill>
                <a:latin typeface="Times New Roman"/>
                <a:cs typeface="Times New Roman"/>
              </a:rPr>
              <a:t>estudiantes</a:t>
            </a:r>
            <a:r>
              <a:rPr sz="2200" b="0" spc="-5" dirty="0" smtClean="0">
                <a:solidFill>
                  <a:srgbClr val="000000"/>
                </a:solidFill>
                <a:latin typeface="Times New Roman"/>
                <a:cs typeface="Times New Roman"/>
              </a:rPr>
              <a:t>:</a:t>
            </a:r>
            <a:endParaRPr sz="2200" dirty="0">
              <a:latin typeface="Times New Roman"/>
              <a:cs typeface="Times New Roman"/>
            </a:endParaRPr>
          </a:p>
        </p:txBody>
      </p:sp>
      <p:graphicFrame>
        <p:nvGraphicFramePr>
          <p:cNvPr id="3" name="object 3"/>
          <p:cNvGraphicFramePr>
            <a:graphicFrameLocks noGrp="1"/>
          </p:cNvGraphicFramePr>
          <p:nvPr>
            <p:extLst>
              <p:ext uri="{D42A27DB-BD31-4B8C-83A1-F6EECF244321}">
                <p14:modId xmlns:p14="http://schemas.microsoft.com/office/powerpoint/2010/main" val="455519115"/>
              </p:ext>
            </p:extLst>
          </p:nvPr>
        </p:nvGraphicFramePr>
        <p:xfrm>
          <a:off x="899160" y="2409698"/>
          <a:ext cx="8369934" cy="4958206"/>
        </p:xfrm>
        <a:graphic>
          <a:graphicData uri="http://schemas.openxmlformats.org/drawingml/2006/table">
            <a:tbl>
              <a:tblPr firstRow="1" bandRow="1">
                <a:tableStyleId>{2D5ABB26-0587-4C30-8999-92F81FD0307C}</a:tableStyleId>
              </a:tblPr>
              <a:tblGrid>
                <a:gridCol w="3778885"/>
                <a:gridCol w="4591049"/>
              </a:tblGrid>
              <a:tr h="971169">
                <a:tc>
                  <a:txBody>
                    <a:bodyPr/>
                    <a:lstStyle/>
                    <a:p>
                      <a:pPr algn="just">
                        <a:lnSpc>
                          <a:spcPct val="150000"/>
                        </a:lnSpc>
                        <a:spcAft>
                          <a:spcPts val="0"/>
                        </a:spcAft>
                      </a:pPr>
                      <a:r>
                        <a:rPr lang="es-CO" sz="2200" dirty="0" smtClean="0">
                          <a:effectLst/>
                          <a:latin typeface="Times New Roman" panose="02020603050405020304" pitchFamily="18" charset="0"/>
                          <a:ea typeface="Calibri" panose="020F0502020204030204" pitchFamily="34" charset="0"/>
                          <a:cs typeface="Times New Roman" panose="02020603050405020304" pitchFamily="18" charset="0"/>
                        </a:rPr>
                        <a:t>Doctorado</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gn="ctr">
                        <a:lnSpc>
                          <a:spcPct val="150000"/>
                        </a:lnSpc>
                        <a:spcAft>
                          <a:spcPts val="0"/>
                        </a:spcAft>
                      </a:pPr>
                      <a:r>
                        <a:rPr lang="es-CO" sz="2200">
                          <a:effectLst/>
                          <a:latin typeface="Times New Roman" panose="02020603050405020304" pitchFamily="18" charset="0"/>
                          <a:ea typeface="Calibri" panose="020F0502020204030204" pitchFamily="34" charset="0"/>
                          <a:cs typeface="Times New Roman" panose="02020603050405020304" pitchFamily="18" charset="0"/>
                        </a:rPr>
                        <a:t>4</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r h="969517">
                <a:tc>
                  <a:txBody>
                    <a:bodyPr/>
                    <a:lstStyle/>
                    <a:p>
                      <a:pPr algn="just">
                        <a:lnSpc>
                          <a:spcPct val="150000"/>
                        </a:lnSpc>
                        <a:spcAft>
                          <a:spcPts val="0"/>
                        </a:spcAft>
                      </a:pPr>
                      <a:r>
                        <a:rPr lang="es-CO" sz="2200">
                          <a:effectLst/>
                          <a:latin typeface="Times New Roman" panose="02020603050405020304" pitchFamily="18" charset="0"/>
                          <a:ea typeface="Calibri" panose="020F0502020204030204" pitchFamily="34" charset="0"/>
                          <a:cs typeface="Times New Roman" panose="02020603050405020304" pitchFamily="18" charset="0"/>
                        </a:rPr>
                        <a:t>Maestría</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gn="ctr">
                        <a:lnSpc>
                          <a:spcPct val="150000"/>
                        </a:lnSpc>
                        <a:spcAft>
                          <a:spcPts val="0"/>
                        </a:spcAft>
                      </a:pPr>
                      <a:r>
                        <a:rPr lang="es-CO" sz="2200">
                          <a:effectLst/>
                          <a:latin typeface="Times New Roman" panose="02020603050405020304" pitchFamily="18" charset="0"/>
                          <a:ea typeface="Calibri" panose="020F0502020204030204" pitchFamily="34" charset="0"/>
                          <a:cs typeface="Times New Roman" panose="02020603050405020304" pitchFamily="18" charset="0"/>
                        </a:rPr>
                        <a:t>9</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r h="970788">
                <a:tc>
                  <a:txBody>
                    <a:bodyPr/>
                    <a:lstStyle/>
                    <a:p>
                      <a:pPr algn="just">
                        <a:lnSpc>
                          <a:spcPct val="150000"/>
                        </a:lnSpc>
                        <a:spcAft>
                          <a:spcPts val="0"/>
                        </a:spcAft>
                      </a:pPr>
                      <a:r>
                        <a:rPr lang="es-CO" sz="2200">
                          <a:effectLst/>
                          <a:latin typeface="Times New Roman" panose="02020603050405020304" pitchFamily="18" charset="0"/>
                          <a:ea typeface="Calibri" panose="020F0502020204030204" pitchFamily="34" charset="0"/>
                          <a:cs typeface="Times New Roman" panose="02020603050405020304" pitchFamily="18" charset="0"/>
                        </a:rPr>
                        <a:t>Filosofía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s-CO" sz="2200">
                          <a:effectLst/>
                          <a:latin typeface="Times New Roman" panose="02020603050405020304" pitchFamily="18" charset="0"/>
                          <a:ea typeface="Calibri" panose="020F0502020204030204" pitchFamily="34" charset="0"/>
                          <a:cs typeface="Times New Roman" panose="02020603050405020304" pitchFamily="18" charset="0"/>
                        </a:rPr>
                        <a:t>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gn="ctr">
                        <a:lnSpc>
                          <a:spcPct val="150000"/>
                        </a:lnSpc>
                        <a:spcAft>
                          <a:spcPts val="0"/>
                        </a:spcAft>
                      </a:pPr>
                      <a:r>
                        <a:rPr lang="es-CO" sz="2200">
                          <a:effectLst/>
                          <a:latin typeface="Times New Roman" panose="02020603050405020304" pitchFamily="18" charset="0"/>
                          <a:ea typeface="Calibri" panose="020F0502020204030204" pitchFamily="34" charset="0"/>
                          <a:cs typeface="Times New Roman" panose="02020603050405020304" pitchFamily="18" charset="0"/>
                        </a:rPr>
                        <a:t>30</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r h="488061">
                <a:tc>
                  <a:txBody>
                    <a:bodyPr/>
                    <a:lstStyle/>
                    <a:p>
                      <a:pPr algn="just">
                        <a:lnSpc>
                          <a:spcPct val="150000"/>
                        </a:lnSpc>
                        <a:spcAft>
                          <a:spcPts val="0"/>
                        </a:spcAft>
                      </a:pPr>
                      <a:r>
                        <a:rPr lang="es-CO" sz="2200">
                          <a:effectLst/>
                          <a:latin typeface="Times New Roman" panose="02020603050405020304" pitchFamily="18" charset="0"/>
                          <a:ea typeface="Calibri" panose="020F0502020204030204" pitchFamily="34" charset="0"/>
                          <a:cs typeface="Times New Roman" panose="02020603050405020304" pitchFamily="18" charset="0"/>
                        </a:rPr>
                        <a:t>Licenciatura en Filosofía:</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gn="ctr">
                        <a:lnSpc>
                          <a:spcPct val="150000"/>
                        </a:lnSpc>
                        <a:spcAft>
                          <a:spcPts val="0"/>
                        </a:spcAft>
                      </a:pPr>
                      <a:r>
                        <a:rPr lang="es-CO" sz="2200">
                          <a:effectLst/>
                          <a:latin typeface="Times New Roman" panose="02020603050405020304" pitchFamily="18" charset="0"/>
                          <a:ea typeface="Calibri" panose="020F0502020204030204" pitchFamily="34" charset="0"/>
                          <a:cs typeface="Times New Roman" panose="02020603050405020304" pitchFamily="18" charset="0"/>
                        </a:rPr>
                        <a:t>21</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es-CO" sz="2200">
                          <a:effectLst/>
                          <a:latin typeface="Times New Roman" panose="02020603050405020304" pitchFamily="18" charset="0"/>
                          <a:ea typeface="Calibri" panose="020F0502020204030204" pitchFamily="34" charset="0"/>
                          <a:cs typeface="Times New Roman" panose="02020603050405020304" pitchFamily="18" charset="0"/>
                        </a:rPr>
                        <a:t>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r h="489203">
                <a:tc>
                  <a:txBody>
                    <a:bodyPr/>
                    <a:lstStyle/>
                    <a:p>
                      <a:pPr algn="just">
                        <a:lnSpc>
                          <a:spcPct val="150000"/>
                        </a:lnSpc>
                        <a:spcAft>
                          <a:spcPts val="0"/>
                        </a:spcAft>
                      </a:pPr>
                      <a:r>
                        <a:rPr lang="es-CO" sz="2200" dirty="0">
                          <a:effectLst/>
                          <a:latin typeface="Times New Roman" panose="02020603050405020304" pitchFamily="18" charset="0"/>
                          <a:ea typeface="Calibri" panose="020F0502020204030204" pitchFamily="34" charset="0"/>
                          <a:cs typeface="Times New Roman" panose="02020603050405020304" pitchFamily="18" charset="0"/>
                        </a:rPr>
                        <a:t>Licenciatura en Filosofía </a:t>
                      </a:r>
                      <a:r>
                        <a:rPr lang="es-CO" sz="2200" dirty="0" smtClean="0">
                          <a:effectLst/>
                          <a:latin typeface="Times New Roman" panose="02020603050405020304" pitchFamily="18" charset="0"/>
                          <a:ea typeface="Calibri" panose="020F0502020204030204" pitchFamily="34" charset="0"/>
                          <a:cs typeface="Times New Roman" panose="02020603050405020304" pitchFamily="18" charset="0"/>
                        </a:rPr>
                        <a:t>(Oriente)</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gn="ctr">
                        <a:lnSpc>
                          <a:spcPct val="150000"/>
                        </a:lnSpc>
                        <a:spcAft>
                          <a:spcPts val="0"/>
                        </a:spcAft>
                      </a:pPr>
                      <a:r>
                        <a:rPr lang="es-CO" sz="2200" dirty="0">
                          <a:effectLst/>
                          <a:latin typeface="Times New Roman" panose="02020603050405020304" pitchFamily="18" charset="0"/>
                          <a:ea typeface="Calibri" panose="020F0502020204030204" pitchFamily="34" charset="0"/>
                          <a:cs typeface="Times New Roman" panose="02020603050405020304" pitchFamily="18" charset="0"/>
                        </a:rPr>
                        <a:t>8</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84554" y="4038600"/>
            <a:ext cx="7878446" cy="147776"/>
          </a:xfrm>
        </p:spPr>
        <p:txBody>
          <a:bodyPr/>
          <a:lstStyle/>
          <a:p>
            <a:endParaRPr lang="es-CO" dirty="0"/>
          </a:p>
        </p:txBody>
      </p:sp>
      <p:sp>
        <p:nvSpPr>
          <p:cNvPr id="3" name="2 Marcador de texto"/>
          <p:cNvSpPr>
            <a:spLocks noGrp="1"/>
          </p:cNvSpPr>
          <p:nvPr>
            <p:ph type="body" idx="1"/>
          </p:nvPr>
        </p:nvSpPr>
        <p:spPr>
          <a:xfrm>
            <a:off x="762000" y="1295400"/>
            <a:ext cx="8378825" cy="5816977"/>
          </a:xfrm>
        </p:spPr>
        <p:txBody>
          <a:bodyPr/>
          <a:lstStyle/>
          <a:p>
            <a:pPr marL="342900" indent="-342900">
              <a:buFont typeface="Arial" pitchFamily="34" charset="0"/>
              <a:buChar char="•"/>
            </a:pPr>
            <a:r>
              <a:rPr lang="es-CO" sz="2400" dirty="0">
                <a:latin typeface="Times New Roman" pitchFamily="18" charset="0"/>
                <a:cs typeface="Times New Roman" pitchFamily="18" charset="0"/>
              </a:rPr>
              <a:t>Francisco Cortés Rodas, “El populismo y la radicalización de la democracia”, (2019), en Teología política e imagen, Parra, L., y </a:t>
            </a:r>
            <a:r>
              <a:rPr lang="es-CO" sz="2400" dirty="0" err="1">
                <a:latin typeface="Times New Roman" pitchFamily="18" charset="0"/>
                <a:cs typeface="Times New Roman" pitchFamily="18" charset="0"/>
              </a:rPr>
              <a:t>Treml</a:t>
            </a:r>
            <a:r>
              <a:rPr lang="es-CO" sz="2400" dirty="0">
                <a:latin typeface="Times New Roman" pitchFamily="18" charset="0"/>
                <a:cs typeface="Times New Roman" pitchFamily="18" charset="0"/>
              </a:rPr>
              <a:t>, M., Universidad Nacional/Universidad de los Andes, Bogotá, p. 124-143</a:t>
            </a:r>
            <a:r>
              <a:rPr lang="es-CO" sz="2400" dirty="0" smtClean="0">
                <a:latin typeface="Times New Roman" pitchFamily="18" charset="0"/>
                <a:cs typeface="Times New Roman" pitchFamily="18" charset="0"/>
              </a:rPr>
              <a:t>.</a:t>
            </a:r>
          </a:p>
          <a:p>
            <a:pPr marL="342900" indent="-342900">
              <a:buFont typeface="Arial" pitchFamily="34" charset="0"/>
              <a:buChar char="•"/>
            </a:pPr>
            <a:endParaRPr lang="es-CO" sz="2400" dirty="0">
              <a:latin typeface="Times New Roman" pitchFamily="18" charset="0"/>
              <a:cs typeface="Times New Roman" pitchFamily="18" charset="0"/>
            </a:endParaRPr>
          </a:p>
          <a:p>
            <a:pPr marL="342900" indent="-342900">
              <a:buFont typeface="Arial" pitchFamily="34" charset="0"/>
              <a:buChar char="•"/>
            </a:pPr>
            <a:r>
              <a:rPr lang="es-CO" sz="2400" dirty="0" smtClean="0">
                <a:latin typeface="Times New Roman" pitchFamily="18" charset="0"/>
                <a:cs typeface="Times New Roman" pitchFamily="18" charset="0"/>
              </a:rPr>
              <a:t>Francisco </a:t>
            </a:r>
            <a:r>
              <a:rPr lang="es-CO" sz="2400" dirty="0">
                <a:latin typeface="Times New Roman" pitchFamily="18" charset="0"/>
                <a:cs typeface="Times New Roman" pitchFamily="18" charset="0"/>
              </a:rPr>
              <a:t>Cortés Rodas, “Del homo </a:t>
            </a:r>
            <a:r>
              <a:rPr lang="es-CO" sz="2400" dirty="0" err="1">
                <a:latin typeface="Times New Roman" pitchFamily="18" charset="0"/>
                <a:cs typeface="Times New Roman" pitchFamily="18" charset="0"/>
              </a:rPr>
              <a:t>academicus</a:t>
            </a:r>
            <a:r>
              <a:rPr lang="es-CO" sz="2400" dirty="0">
                <a:latin typeface="Times New Roman" pitchFamily="18" charset="0"/>
                <a:cs typeface="Times New Roman" pitchFamily="18" charset="0"/>
              </a:rPr>
              <a:t> al homo </a:t>
            </a:r>
            <a:r>
              <a:rPr lang="es-CO" sz="2400" dirty="0" err="1">
                <a:latin typeface="Times New Roman" pitchFamily="18" charset="0"/>
                <a:cs typeface="Times New Roman" pitchFamily="18" charset="0"/>
              </a:rPr>
              <a:t>oeconomicus</a:t>
            </a:r>
            <a:r>
              <a:rPr lang="es-CO" sz="2400" dirty="0">
                <a:latin typeface="Times New Roman" pitchFamily="18" charset="0"/>
                <a:cs typeface="Times New Roman" pitchFamily="18" charset="0"/>
              </a:rPr>
              <a:t>, (2019), En: El conflicto de las facultades. Sobre la universidad y el sentido de las humanidades, </a:t>
            </a:r>
            <a:r>
              <a:rPr lang="es-CO" sz="2400" dirty="0" err="1">
                <a:latin typeface="Times New Roman" pitchFamily="18" charset="0"/>
                <a:cs typeface="Times New Roman" pitchFamily="18" charset="0"/>
              </a:rPr>
              <a:t>Giusti</a:t>
            </a:r>
            <a:r>
              <a:rPr lang="es-CO" sz="2400" dirty="0">
                <a:latin typeface="Times New Roman" pitchFamily="18" charset="0"/>
                <a:cs typeface="Times New Roman" pitchFamily="18" charset="0"/>
              </a:rPr>
              <a:t>, M., (editor), </a:t>
            </a:r>
            <a:r>
              <a:rPr lang="es-CO" sz="2400" dirty="0" err="1">
                <a:latin typeface="Times New Roman" pitchFamily="18" charset="0"/>
                <a:cs typeface="Times New Roman" pitchFamily="18" charset="0"/>
              </a:rPr>
              <a:t>Anthropos</a:t>
            </a:r>
            <a:r>
              <a:rPr lang="es-CO" sz="2400" dirty="0">
                <a:latin typeface="Times New Roman" pitchFamily="18" charset="0"/>
                <a:cs typeface="Times New Roman" pitchFamily="18" charset="0"/>
              </a:rPr>
              <a:t>/Fondo Editorial Pontificia Universidad Católica.</a:t>
            </a:r>
          </a:p>
          <a:p>
            <a:endParaRPr lang="en-US" sz="2400" dirty="0" smtClean="0">
              <a:latin typeface="Times New Roman" pitchFamily="18" charset="0"/>
              <a:cs typeface="Times New Roman" pitchFamily="18" charset="0"/>
            </a:endParaRPr>
          </a:p>
          <a:p>
            <a:pPr marL="342900" indent="-342900">
              <a:buFont typeface="Arial" pitchFamily="34" charset="0"/>
              <a:buChar char="•"/>
            </a:pPr>
            <a:r>
              <a:rPr lang="en-US" sz="2400" dirty="0" smtClean="0">
                <a:latin typeface="Times New Roman" pitchFamily="18" charset="0"/>
                <a:cs typeface="Times New Roman" pitchFamily="18" charset="0"/>
              </a:rPr>
              <a:t>Jorge Antonio </a:t>
            </a:r>
            <a:r>
              <a:rPr lang="en-US" sz="2400" dirty="0" err="1" smtClean="0">
                <a:latin typeface="Times New Roman" pitchFamily="18" charset="0"/>
                <a:cs typeface="Times New Roman" pitchFamily="18" charset="0"/>
              </a:rPr>
              <a:t>Mejía</a:t>
            </a:r>
            <a:r>
              <a:rPr lang="en-US" sz="2400" dirty="0" smtClean="0">
                <a:latin typeface="Times New Roman" pitchFamily="18" charset="0"/>
                <a:cs typeface="Times New Roman" pitchFamily="18" charset="0"/>
              </a:rPr>
              <a:t> Escobar, “</a:t>
            </a:r>
            <a:r>
              <a:rPr lang="en-US" sz="2400" dirty="0" err="1" smtClean="0">
                <a:latin typeface="Times New Roman" pitchFamily="18" charset="0"/>
                <a:cs typeface="Times New Roman" pitchFamily="18" charset="0"/>
              </a:rPr>
              <a:t>Una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ampliación</a:t>
            </a:r>
            <a:r>
              <a:rPr lang="en-US" sz="2400" dirty="0" smtClean="0">
                <a:latin typeface="Times New Roman" pitchFamily="18" charset="0"/>
                <a:cs typeface="Times New Roman" pitchFamily="18" charset="0"/>
              </a:rPr>
              <a:t> del </a:t>
            </a:r>
            <a:r>
              <a:rPr lang="en-US" sz="2400" dirty="0" err="1" smtClean="0">
                <a:latin typeface="Times New Roman" pitchFamily="18" charset="0"/>
                <a:cs typeface="Times New Roman" pitchFamily="18" charset="0"/>
              </a:rPr>
              <a:t>concepto</a:t>
            </a:r>
            <a:r>
              <a:rPr lang="en-US" sz="2400" dirty="0" smtClean="0">
                <a:latin typeface="Times New Roman" pitchFamily="18" charset="0"/>
                <a:cs typeface="Times New Roman" pitchFamily="18" charset="0"/>
              </a:rPr>
              <a:t> de </a:t>
            </a:r>
            <a:r>
              <a:rPr lang="en-US" sz="2400" dirty="0" err="1" smtClean="0">
                <a:latin typeface="Times New Roman" pitchFamily="18" charset="0"/>
                <a:cs typeface="Times New Roman" pitchFamily="18" charset="0"/>
              </a:rPr>
              <a:t>conocimiento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necesaria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para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generar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procesos</a:t>
            </a:r>
            <a:r>
              <a:rPr lang="en-US" sz="2400" dirty="0" smtClean="0">
                <a:latin typeface="Times New Roman" pitchFamily="18" charset="0"/>
                <a:cs typeface="Times New Roman" pitchFamily="18" charset="0"/>
              </a:rPr>
              <a:t> de </a:t>
            </a:r>
            <a:r>
              <a:rPr lang="en-US" sz="2400" dirty="0" err="1" smtClean="0">
                <a:latin typeface="Times New Roman" pitchFamily="18" charset="0"/>
                <a:cs typeface="Times New Roman" pitchFamily="18" charset="0"/>
              </a:rPr>
              <a:t>apropiación</a:t>
            </a:r>
            <a:r>
              <a:rPr lang="en-US" sz="2400" dirty="0" smtClean="0">
                <a:latin typeface="Times New Roman" pitchFamily="18" charset="0"/>
                <a:cs typeface="Times New Roman" pitchFamily="18" charset="0"/>
              </a:rPr>
              <a:t> social” (2019), En: </a:t>
            </a:r>
            <a:r>
              <a:rPr lang="en-US" sz="2400" dirty="0" err="1">
                <a:latin typeface="Times New Roman" pitchFamily="18" charset="0"/>
                <a:cs typeface="Times New Roman" pitchFamily="18" charset="0"/>
              </a:rPr>
              <a:t>T</a:t>
            </a:r>
            <a:r>
              <a:rPr lang="en-US" sz="2400" dirty="0" err="1" smtClean="0">
                <a:latin typeface="Times New Roman" pitchFamily="18" charset="0"/>
                <a:cs typeface="Times New Roman" pitchFamily="18" charset="0"/>
              </a:rPr>
              <a:t>ejer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redes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para</a:t>
            </a:r>
            <a:r>
              <a:rPr lang="en-US" sz="2400" dirty="0" smtClean="0">
                <a:latin typeface="Times New Roman" pitchFamily="18" charset="0"/>
                <a:cs typeface="Times New Roman" pitchFamily="18" charset="0"/>
              </a:rPr>
              <a:t> la </a:t>
            </a:r>
            <a:r>
              <a:rPr lang="en-US" sz="2400" dirty="0" err="1" smtClean="0">
                <a:latin typeface="Times New Roman" pitchFamily="18" charset="0"/>
                <a:cs typeface="Times New Roman" pitchFamily="18" charset="0"/>
              </a:rPr>
              <a:t>apropiación</a:t>
            </a:r>
            <a:r>
              <a:rPr lang="en-US" sz="2400" dirty="0" smtClean="0">
                <a:latin typeface="Times New Roman" pitchFamily="18" charset="0"/>
                <a:cs typeface="Times New Roman" pitchFamily="18" charset="0"/>
              </a:rPr>
              <a:t> social del </a:t>
            </a:r>
            <a:r>
              <a:rPr lang="en-US" sz="2400" dirty="0" err="1" smtClean="0">
                <a:latin typeface="Times New Roman" pitchFamily="18" charset="0"/>
                <a:cs typeface="Times New Roman" pitchFamily="18" charset="0"/>
              </a:rPr>
              <a:t>conocimiento</a:t>
            </a:r>
            <a:r>
              <a:rPr lang="en-US" sz="2400" dirty="0" smtClean="0">
                <a:latin typeface="Times New Roman" pitchFamily="18" charset="0"/>
                <a:cs typeface="Times New Roman" pitchFamily="18" charset="0"/>
              </a:rPr>
              <a:t>, Alberto Gutiérrez y Luis </a:t>
            </a:r>
            <a:r>
              <a:rPr lang="en-US" sz="2400" dirty="0" err="1" smtClean="0">
                <a:latin typeface="Times New Roman" pitchFamily="18" charset="0"/>
                <a:cs typeface="Times New Roman" pitchFamily="18" charset="0"/>
              </a:rPr>
              <a:t>Hincapié</a:t>
            </a:r>
            <a:r>
              <a:rPr lang="en-US" sz="2400" dirty="0" smtClean="0">
                <a:latin typeface="Times New Roman" pitchFamily="18" charset="0"/>
                <a:cs typeface="Times New Roman" pitchFamily="18" charset="0"/>
              </a:rPr>
              <a:t> (eds.), </a:t>
            </a:r>
            <a:r>
              <a:rPr lang="en-US" sz="2400" dirty="0" err="1" smtClean="0">
                <a:latin typeface="Times New Roman" pitchFamily="18" charset="0"/>
                <a:cs typeface="Times New Roman" pitchFamily="18" charset="0"/>
              </a:rPr>
              <a:t>Fondo</a:t>
            </a:r>
            <a:r>
              <a:rPr lang="en-US" sz="2400" dirty="0" smtClean="0">
                <a:latin typeface="Times New Roman" pitchFamily="18" charset="0"/>
                <a:cs typeface="Times New Roman" pitchFamily="18" charset="0"/>
              </a:rPr>
              <a:t> editorial </a:t>
            </a:r>
            <a:r>
              <a:rPr lang="en-US" sz="2400" dirty="0" err="1" smtClean="0">
                <a:latin typeface="Times New Roman" pitchFamily="18" charset="0"/>
                <a:cs typeface="Times New Roman" pitchFamily="18" charset="0"/>
              </a:rPr>
              <a:t>FCSH</a:t>
            </a:r>
            <a:r>
              <a:rPr lang="en-US" sz="2400" dirty="0" smtClean="0">
                <a:latin typeface="Times New Roman" pitchFamily="18" charset="0"/>
                <a:cs typeface="Times New Roman" pitchFamily="18" charset="0"/>
              </a:rPr>
              <a:t>. U. de Antioquia. </a:t>
            </a:r>
            <a:r>
              <a:rPr lang="en-US" sz="2400" dirty="0" err="1" smtClean="0">
                <a:latin typeface="Times New Roman" pitchFamily="18" charset="0"/>
                <a:cs typeface="Times New Roman" pitchFamily="18" charset="0"/>
              </a:rPr>
              <a:t>Medellín</a:t>
            </a:r>
            <a:r>
              <a:rPr lang="en-US" sz="2400" dirty="0" smtClean="0">
                <a:latin typeface="Times New Roman" pitchFamily="18" charset="0"/>
                <a:cs typeface="Times New Roman" pitchFamily="18" charset="0"/>
              </a:rPr>
              <a:t>. P. 30-42</a:t>
            </a:r>
            <a:endParaRPr lang="es-CO" sz="2400" dirty="0">
              <a:latin typeface="Times New Roman" pitchFamily="18" charset="0"/>
              <a:cs typeface="Times New Roman" pitchFamily="18" charset="0"/>
            </a:endParaRPr>
          </a:p>
          <a:p>
            <a:endParaRPr lang="es-CO" dirty="0"/>
          </a:p>
        </p:txBody>
      </p:sp>
    </p:spTree>
    <p:extLst>
      <p:ext uri="{BB962C8B-B14F-4D97-AF65-F5344CB8AC3E}">
        <p14:creationId xmlns:p14="http://schemas.microsoft.com/office/powerpoint/2010/main" val="37342614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86460" y="1313434"/>
            <a:ext cx="6363970" cy="360680"/>
          </a:xfrm>
          <a:prstGeom prst="rect">
            <a:avLst/>
          </a:prstGeom>
        </p:spPr>
        <p:txBody>
          <a:bodyPr vert="horz" wrap="square" lIns="0" tIns="12065" rIns="0" bIns="0" rtlCol="0">
            <a:spAutoFit/>
          </a:bodyPr>
          <a:lstStyle/>
          <a:p>
            <a:pPr marL="12700">
              <a:lnSpc>
                <a:spcPct val="100000"/>
              </a:lnSpc>
              <a:spcBef>
                <a:spcPts val="95"/>
              </a:spcBef>
            </a:pPr>
            <a:r>
              <a:rPr sz="2200" spc="-5" dirty="0">
                <a:solidFill>
                  <a:srgbClr val="000000"/>
                </a:solidFill>
              </a:rPr>
              <a:t>Formación </a:t>
            </a:r>
            <a:r>
              <a:rPr sz="2200" dirty="0">
                <a:solidFill>
                  <a:srgbClr val="000000"/>
                </a:solidFill>
              </a:rPr>
              <a:t>en </a:t>
            </a:r>
            <a:r>
              <a:rPr sz="2200" spc="-5" dirty="0">
                <a:solidFill>
                  <a:srgbClr val="000000"/>
                </a:solidFill>
              </a:rPr>
              <a:t>investigación, estudiantes de</a:t>
            </a:r>
            <a:r>
              <a:rPr sz="2200" spc="50" dirty="0">
                <a:solidFill>
                  <a:srgbClr val="000000"/>
                </a:solidFill>
              </a:rPr>
              <a:t> </a:t>
            </a:r>
            <a:r>
              <a:rPr sz="2200" spc="-5" dirty="0">
                <a:solidFill>
                  <a:srgbClr val="000000"/>
                </a:solidFill>
              </a:rPr>
              <a:t>pregrado.</a:t>
            </a:r>
            <a:endParaRPr sz="2200"/>
          </a:p>
        </p:txBody>
      </p:sp>
      <p:sp>
        <p:nvSpPr>
          <p:cNvPr id="3" name="object 3"/>
          <p:cNvSpPr txBox="1"/>
          <p:nvPr/>
        </p:nvSpPr>
        <p:spPr>
          <a:xfrm>
            <a:off x="886460" y="1676400"/>
            <a:ext cx="8285480" cy="810607"/>
          </a:xfrm>
          <a:prstGeom prst="rect">
            <a:avLst/>
          </a:prstGeom>
        </p:spPr>
        <p:txBody>
          <a:bodyPr vert="horz" wrap="square" lIns="0" tIns="12700" rIns="0" bIns="0" rtlCol="0">
            <a:spAutoFit/>
          </a:bodyPr>
          <a:lstStyle/>
          <a:p>
            <a:pPr marL="12700" marR="5080">
              <a:lnSpc>
                <a:spcPct val="144200"/>
              </a:lnSpc>
              <a:spcBef>
                <a:spcPts val="100"/>
              </a:spcBef>
            </a:pPr>
            <a:r>
              <a:rPr b="1" spc="-5" dirty="0" err="1" smtClean="0">
                <a:latin typeface="Times New Roman"/>
                <a:cs typeface="Times New Roman"/>
              </a:rPr>
              <a:t>FONDO</a:t>
            </a:r>
            <a:r>
              <a:rPr b="1" spc="-5" dirty="0" smtClean="0">
                <a:latin typeface="Times New Roman"/>
                <a:cs typeface="Times New Roman"/>
              </a:rPr>
              <a:t> </a:t>
            </a:r>
            <a:r>
              <a:rPr b="1" spc="-5" dirty="0">
                <a:latin typeface="Times New Roman"/>
                <a:cs typeface="Times New Roman"/>
              </a:rPr>
              <a:t>PARA APOYAR </a:t>
            </a:r>
            <a:r>
              <a:rPr b="1" dirty="0">
                <a:latin typeface="Times New Roman"/>
                <a:cs typeface="Times New Roman"/>
              </a:rPr>
              <a:t>TRABAJOS  </a:t>
            </a:r>
            <a:r>
              <a:rPr b="1" spc="-5" dirty="0">
                <a:latin typeface="Times New Roman"/>
                <a:cs typeface="Times New Roman"/>
              </a:rPr>
              <a:t>DE GRADO Y PEQUEÑOS PROYECTOS DE INVESTIGACIÓN EN LOS PROGRAMAS DE PREGRADO</a:t>
            </a:r>
            <a:r>
              <a:rPr b="1" spc="135" dirty="0">
                <a:latin typeface="Times New Roman"/>
                <a:cs typeface="Times New Roman"/>
              </a:rPr>
              <a:t> </a:t>
            </a:r>
            <a:r>
              <a:rPr b="1" spc="5" dirty="0">
                <a:latin typeface="Times New Roman"/>
                <a:cs typeface="Times New Roman"/>
              </a:rPr>
              <a:t>2019-1 </a:t>
            </a:r>
            <a:endParaRPr dirty="0">
              <a:latin typeface="Times New Roman"/>
              <a:cs typeface="Times New Roman"/>
            </a:endParaRPr>
          </a:p>
        </p:txBody>
      </p:sp>
      <p:graphicFrame>
        <p:nvGraphicFramePr>
          <p:cNvPr id="4" name="object 4"/>
          <p:cNvGraphicFramePr>
            <a:graphicFrameLocks noGrp="1"/>
          </p:cNvGraphicFramePr>
          <p:nvPr>
            <p:extLst>
              <p:ext uri="{D42A27DB-BD31-4B8C-83A1-F6EECF244321}">
                <p14:modId xmlns:p14="http://schemas.microsoft.com/office/powerpoint/2010/main" val="2833799765"/>
              </p:ext>
            </p:extLst>
          </p:nvPr>
        </p:nvGraphicFramePr>
        <p:xfrm>
          <a:off x="666750" y="2819400"/>
          <a:ext cx="8724900" cy="4343400"/>
        </p:xfrm>
        <a:graphic>
          <a:graphicData uri="http://schemas.openxmlformats.org/drawingml/2006/table">
            <a:tbl>
              <a:tblPr firstRow="1" bandRow="1">
                <a:tableStyleId>{2D5ABB26-0587-4C30-8999-92F81FD0307C}</a:tableStyleId>
              </a:tblPr>
              <a:tblGrid>
                <a:gridCol w="3086100"/>
                <a:gridCol w="2057400"/>
                <a:gridCol w="3581400"/>
              </a:tblGrid>
              <a:tr h="396986">
                <a:tc>
                  <a:txBody>
                    <a:bodyPr/>
                    <a:lstStyle/>
                    <a:p>
                      <a:pPr marL="69850">
                        <a:lnSpc>
                          <a:spcPts val="1390"/>
                        </a:lnSpc>
                      </a:pPr>
                      <a:endParaRPr lang="es-CO" sz="1800" b="1" spc="-5" dirty="0" smtClean="0">
                        <a:latin typeface="Times New Roman"/>
                        <a:cs typeface="Times New Roman"/>
                      </a:endParaRPr>
                    </a:p>
                    <a:p>
                      <a:pPr marL="69850">
                        <a:lnSpc>
                          <a:spcPts val="1390"/>
                        </a:lnSpc>
                      </a:pPr>
                      <a:r>
                        <a:rPr sz="1800" b="1" spc="-5" dirty="0" err="1" smtClean="0">
                          <a:latin typeface="Times New Roman"/>
                          <a:cs typeface="Times New Roman"/>
                        </a:rPr>
                        <a:t>Nombre</a:t>
                      </a:r>
                      <a:r>
                        <a:rPr sz="1800" b="1" spc="-10" dirty="0" smtClean="0">
                          <a:latin typeface="Times New Roman"/>
                          <a:cs typeface="Times New Roman"/>
                        </a:rPr>
                        <a:t> </a:t>
                      </a:r>
                      <a:r>
                        <a:rPr sz="1800" b="1" dirty="0">
                          <a:latin typeface="Times New Roman"/>
                          <a:cs typeface="Times New Roman"/>
                        </a:rPr>
                        <a:t>estudiante</a:t>
                      </a:r>
                      <a:endParaRPr sz="18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9850">
                        <a:lnSpc>
                          <a:spcPts val="1390"/>
                        </a:lnSpc>
                      </a:pPr>
                      <a:endParaRPr lang="es-CO" sz="1800" b="1" spc="-5" dirty="0" smtClean="0">
                        <a:latin typeface="Times New Roman"/>
                        <a:cs typeface="Times New Roman"/>
                      </a:endParaRPr>
                    </a:p>
                    <a:p>
                      <a:pPr marL="69850">
                        <a:lnSpc>
                          <a:spcPts val="1390"/>
                        </a:lnSpc>
                      </a:pPr>
                      <a:r>
                        <a:rPr sz="1800" b="1" spc="-5" dirty="0" err="1" smtClean="0">
                          <a:latin typeface="Times New Roman"/>
                          <a:cs typeface="Times New Roman"/>
                        </a:rPr>
                        <a:t>Asesor</a:t>
                      </a:r>
                      <a:endParaRPr sz="18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7945">
                        <a:lnSpc>
                          <a:spcPts val="1390"/>
                        </a:lnSpc>
                      </a:pPr>
                      <a:endParaRPr lang="es-CO" sz="1800" b="1" spc="-5" dirty="0" smtClean="0">
                        <a:latin typeface="Times New Roman"/>
                        <a:cs typeface="Times New Roman"/>
                      </a:endParaRPr>
                    </a:p>
                    <a:p>
                      <a:pPr marL="67945">
                        <a:lnSpc>
                          <a:spcPts val="1390"/>
                        </a:lnSpc>
                      </a:pPr>
                      <a:r>
                        <a:rPr sz="1800" b="1" spc="-5" dirty="0" err="1" smtClean="0">
                          <a:latin typeface="Times New Roman"/>
                          <a:cs typeface="Times New Roman"/>
                        </a:rPr>
                        <a:t>Proyecto</a:t>
                      </a:r>
                      <a:endParaRPr sz="18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r>
              <a:tr h="1742310">
                <a:tc>
                  <a:txBody>
                    <a:bodyPr/>
                    <a:lstStyle/>
                    <a:p>
                      <a:pPr marL="69850">
                        <a:lnSpc>
                          <a:spcPct val="100000"/>
                        </a:lnSpc>
                        <a:spcBef>
                          <a:spcPts val="5"/>
                        </a:spcBef>
                      </a:pPr>
                      <a:r>
                        <a:rPr sz="1800" spc="-5" dirty="0" smtClean="0">
                          <a:latin typeface="Times New Roman"/>
                          <a:cs typeface="Times New Roman"/>
                        </a:rPr>
                        <a:t>Luis </a:t>
                      </a:r>
                      <a:r>
                        <a:rPr sz="1800" dirty="0">
                          <a:latin typeface="Times New Roman"/>
                          <a:cs typeface="Times New Roman"/>
                        </a:rPr>
                        <a:t>Ernesto Pineda</a:t>
                      </a:r>
                      <a:r>
                        <a:rPr sz="1800" spc="-15" dirty="0">
                          <a:latin typeface="Times New Roman"/>
                          <a:cs typeface="Times New Roman"/>
                        </a:rPr>
                        <a:t> </a:t>
                      </a:r>
                      <a:r>
                        <a:rPr sz="1800" dirty="0">
                          <a:latin typeface="Times New Roman"/>
                          <a:cs typeface="Times New Roman"/>
                        </a:rPr>
                        <a:t>Gómez</a:t>
                      </a: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nSpc>
                          <a:spcPct val="100000"/>
                        </a:lnSpc>
                        <a:spcBef>
                          <a:spcPts val="5"/>
                        </a:spcBef>
                      </a:pPr>
                      <a:r>
                        <a:rPr sz="1800" dirty="0" smtClean="0">
                          <a:latin typeface="Times New Roman"/>
                          <a:cs typeface="Times New Roman"/>
                        </a:rPr>
                        <a:t>Juan </a:t>
                      </a:r>
                      <a:r>
                        <a:rPr sz="1800" spc="-5" dirty="0">
                          <a:latin typeface="Times New Roman"/>
                          <a:cs typeface="Times New Roman"/>
                        </a:rPr>
                        <a:t>David</a:t>
                      </a:r>
                      <a:r>
                        <a:rPr sz="1800" spc="-10" dirty="0">
                          <a:latin typeface="Times New Roman"/>
                          <a:cs typeface="Times New Roman"/>
                        </a:rPr>
                        <a:t> </a:t>
                      </a:r>
                      <a:r>
                        <a:rPr sz="1800" dirty="0">
                          <a:latin typeface="Times New Roman"/>
                          <a:cs typeface="Times New Roman"/>
                        </a:rPr>
                        <a:t>Gómez</a:t>
                      </a: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gn="just">
                        <a:lnSpc>
                          <a:spcPct val="100000"/>
                        </a:lnSpc>
                      </a:pPr>
                      <a:r>
                        <a:rPr sz="1800" spc="-5" dirty="0">
                          <a:latin typeface="Times New Roman"/>
                          <a:cs typeface="Times New Roman"/>
                        </a:rPr>
                        <a:t>Progreso contra Feminismo,</a:t>
                      </a:r>
                      <a:r>
                        <a:rPr sz="1800" spc="225" dirty="0">
                          <a:latin typeface="Times New Roman"/>
                          <a:cs typeface="Times New Roman"/>
                        </a:rPr>
                        <a:t> </a:t>
                      </a:r>
                      <a:r>
                        <a:rPr sz="1800" spc="-5" dirty="0" err="1" smtClean="0">
                          <a:latin typeface="Times New Roman"/>
                          <a:cs typeface="Times New Roman"/>
                        </a:rPr>
                        <a:t>Feminismo</a:t>
                      </a:r>
                      <a:r>
                        <a:rPr lang="es-CO" sz="1800" spc="0" baseline="0" dirty="0" smtClean="0">
                          <a:latin typeface="Times New Roman"/>
                          <a:cs typeface="Times New Roman"/>
                        </a:rPr>
                        <a:t> </a:t>
                      </a:r>
                      <a:r>
                        <a:rPr sz="1800" spc="-5" dirty="0" smtClean="0">
                          <a:latin typeface="Times New Roman"/>
                          <a:cs typeface="Times New Roman"/>
                        </a:rPr>
                        <a:t>contra </a:t>
                      </a:r>
                      <a:r>
                        <a:rPr sz="1800" spc="-5" dirty="0">
                          <a:latin typeface="Times New Roman"/>
                          <a:cs typeface="Times New Roman"/>
                        </a:rPr>
                        <a:t>Progreso: </a:t>
                      </a:r>
                      <a:r>
                        <a:rPr sz="1800" dirty="0">
                          <a:latin typeface="Times New Roman"/>
                          <a:cs typeface="Times New Roman"/>
                        </a:rPr>
                        <a:t>Alcances y </a:t>
                      </a:r>
                      <a:r>
                        <a:rPr sz="1800" spc="-5" dirty="0">
                          <a:latin typeface="Times New Roman"/>
                          <a:cs typeface="Times New Roman"/>
                        </a:rPr>
                        <a:t>limitaciones</a:t>
                      </a:r>
                      <a:r>
                        <a:rPr sz="1800" spc="-145" dirty="0">
                          <a:latin typeface="Times New Roman"/>
                          <a:cs typeface="Times New Roman"/>
                        </a:rPr>
                        <a:t> </a:t>
                      </a:r>
                      <a:r>
                        <a:rPr sz="1800" dirty="0">
                          <a:latin typeface="Times New Roman"/>
                          <a:cs typeface="Times New Roman"/>
                        </a:rPr>
                        <a:t>de  </a:t>
                      </a:r>
                      <a:r>
                        <a:rPr sz="1800" spc="-5" dirty="0">
                          <a:latin typeface="Times New Roman"/>
                          <a:cs typeface="Times New Roman"/>
                        </a:rPr>
                        <a:t>las luchas </a:t>
                      </a:r>
                      <a:r>
                        <a:rPr sz="1800" dirty="0">
                          <a:latin typeface="Times New Roman"/>
                          <a:cs typeface="Times New Roman"/>
                        </a:rPr>
                        <a:t>de </a:t>
                      </a:r>
                      <a:r>
                        <a:rPr sz="1800" spc="-5" dirty="0">
                          <a:latin typeface="Times New Roman"/>
                          <a:cs typeface="Times New Roman"/>
                        </a:rPr>
                        <a:t>las mujeres para </a:t>
                      </a:r>
                      <a:r>
                        <a:rPr sz="1800" dirty="0">
                          <a:latin typeface="Times New Roman"/>
                          <a:cs typeface="Times New Roman"/>
                        </a:rPr>
                        <a:t>Simone de  </a:t>
                      </a:r>
                      <a:r>
                        <a:rPr sz="1800" spc="-5" dirty="0">
                          <a:latin typeface="Times New Roman"/>
                          <a:cs typeface="Times New Roman"/>
                        </a:rPr>
                        <a:t>Beauvoir en </a:t>
                      </a:r>
                      <a:r>
                        <a:rPr sz="1800" i="1" dirty="0">
                          <a:latin typeface="Times New Roman"/>
                          <a:cs typeface="Times New Roman"/>
                        </a:rPr>
                        <a:t>El segundo </a:t>
                      </a:r>
                      <a:r>
                        <a:rPr sz="1800" i="1" spc="-5" dirty="0">
                          <a:latin typeface="Times New Roman"/>
                          <a:cs typeface="Times New Roman"/>
                        </a:rPr>
                        <a:t>sexo.</a:t>
                      </a:r>
                      <a:endParaRPr sz="18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r h="1275944">
                <a:tc>
                  <a:txBody>
                    <a:bodyPr/>
                    <a:lstStyle/>
                    <a:p>
                      <a:pPr marL="69850">
                        <a:lnSpc>
                          <a:spcPct val="100000"/>
                        </a:lnSpc>
                      </a:pPr>
                      <a:r>
                        <a:rPr sz="1800" spc="-5" dirty="0" err="1" smtClean="0">
                          <a:latin typeface="Times New Roman"/>
                          <a:cs typeface="Times New Roman"/>
                        </a:rPr>
                        <a:t>Valentina</a:t>
                      </a:r>
                      <a:r>
                        <a:rPr sz="1800" spc="-5" dirty="0" smtClean="0">
                          <a:latin typeface="Times New Roman"/>
                          <a:cs typeface="Times New Roman"/>
                        </a:rPr>
                        <a:t> </a:t>
                      </a:r>
                      <a:r>
                        <a:rPr sz="1800" spc="-5" dirty="0">
                          <a:latin typeface="Times New Roman"/>
                          <a:cs typeface="Times New Roman"/>
                        </a:rPr>
                        <a:t>Hincapié</a:t>
                      </a:r>
                      <a:r>
                        <a:rPr sz="1800" spc="5" dirty="0">
                          <a:latin typeface="Times New Roman"/>
                          <a:cs typeface="Times New Roman"/>
                        </a:rPr>
                        <a:t> </a:t>
                      </a:r>
                      <a:r>
                        <a:rPr sz="1800" spc="-5" dirty="0">
                          <a:latin typeface="Times New Roman"/>
                          <a:cs typeface="Times New Roman"/>
                        </a:rPr>
                        <a:t>Martínez</a:t>
                      </a:r>
                      <a:endParaRPr sz="1800" dirty="0">
                        <a:latin typeface="Times New Roman"/>
                        <a:cs typeface="Times New Roman"/>
                      </a:endParaRPr>
                    </a:p>
                  </a:txBody>
                  <a:tcPr marL="0" marR="0" marT="4445"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nSpc>
                          <a:spcPct val="100000"/>
                        </a:lnSpc>
                      </a:pPr>
                      <a:r>
                        <a:rPr sz="1800" spc="-5" dirty="0" err="1" smtClean="0">
                          <a:latin typeface="Times New Roman"/>
                          <a:cs typeface="Times New Roman"/>
                        </a:rPr>
                        <a:t>Liliana</a:t>
                      </a:r>
                      <a:r>
                        <a:rPr sz="1800" spc="-15" dirty="0" smtClean="0">
                          <a:latin typeface="Times New Roman"/>
                          <a:cs typeface="Times New Roman"/>
                        </a:rPr>
                        <a:t> </a:t>
                      </a:r>
                      <a:r>
                        <a:rPr sz="1800" dirty="0">
                          <a:latin typeface="Times New Roman"/>
                          <a:cs typeface="Times New Roman"/>
                        </a:rPr>
                        <a:t>Molina</a:t>
                      </a:r>
                    </a:p>
                  </a:txBody>
                  <a:tcPr marL="0" marR="0" marT="4445"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nSpc>
                          <a:spcPct val="100000"/>
                        </a:lnSpc>
                      </a:pPr>
                      <a:r>
                        <a:rPr sz="1800" dirty="0" smtClean="0">
                          <a:latin typeface="Times New Roman"/>
                          <a:cs typeface="Times New Roman"/>
                        </a:rPr>
                        <a:t>El </a:t>
                      </a:r>
                      <a:r>
                        <a:rPr sz="1800" spc="-5" dirty="0">
                          <a:latin typeface="Times New Roman"/>
                          <a:cs typeface="Times New Roman"/>
                        </a:rPr>
                        <a:t>devenir comunitario:</a:t>
                      </a:r>
                      <a:r>
                        <a:rPr sz="1800" spc="170" dirty="0">
                          <a:latin typeface="Times New Roman"/>
                          <a:cs typeface="Times New Roman"/>
                        </a:rPr>
                        <a:t> </a:t>
                      </a:r>
                      <a:r>
                        <a:rPr sz="1800" spc="-5" dirty="0" err="1" smtClean="0">
                          <a:latin typeface="Times New Roman"/>
                          <a:cs typeface="Times New Roman"/>
                        </a:rPr>
                        <a:t>formas</a:t>
                      </a:r>
                      <a:r>
                        <a:rPr sz="1800" spc="-5" dirty="0" smtClean="0">
                          <a:latin typeface="Times New Roman"/>
                          <a:cs typeface="Times New Roman"/>
                        </a:rPr>
                        <a:t>-de-vida</a:t>
                      </a:r>
                      <a:r>
                        <a:rPr lang="es-CO" sz="1800" spc="0" baseline="0" dirty="0" smtClean="0">
                          <a:latin typeface="Times New Roman"/>
                          <a:cs typeface="Times New Roman"/>
                        </a:rPr>
                        <a:t> </a:t>
                      </a:r>
                      <a:r>
                        <a:rPr sz="1800" spc="-5" dirty="0" err="1" smtClean="0">
                          <a:latin typeface="Times New Roman"/>
                          <a:cs typeface="Times New Roman"/>
                        </a:rPr>
                        <a:t>autónomas</a:t>
                      </a:r>
                      <a:r>
                        <a:rPr sz="1800" spc="-5" dirty="0" smtClean="0">
                          <a:latin typeface="Times New Roman"/>
                          <a:cs typeface="Times New Roman"/>
                        </a:rPr>
                        <a:t> </a:t>
                      </a:r>
                      <a:r>
                        <a:rPr sz="1800" dirty="0">
                          <a:latin typeface="Times New Roman"/>
                          <a:cs typeface="Times New Roman"/>
                        </a:rPr>
                        <a:t>y </a:t>
                      </a:r>
                      <a:r>
                        <a:rPr sz="1800" spc="-5" dirty="0">
                          <a:latin typeface="Times New Roman"/>
                          <a:cs typeface="Times New Roman"/>
                        </a:rPr>
                        <a:t>políticamente potentes.</a:t>
                      </a:r>
                      <a:endParaRPr sz="18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r h="928160">
                <a:tc>
                  <a:txBody>
                    <a:bodyPr/>
                    <a:lstStyle/>
                    <a:p>
                      <a:pPr marL="69850">
                        <a:lnSpc>
                          <a:spcPct val="100000"/>
                        </a:lnSpc>
                      </a:pPr>
                      <a:r>
                        <a:rPr sz="1800" spc="-5" dirty="0" err="1" smtClean="0">
                          <a:latin typeface="Times New Roman"/>
                          <a:cs typeface="Times New Roman"/>
                        </a:rPr>
                        <a:t>Fabián</a:t>
                      </a:r>
                      <a:r>
                        <a:rPr sz="1800" spc="-5" dirty="0" smtClean="0">
                          <a:latin typeface="Times New Roman"/>
                          <a:cs typeface="Times New Roman"/>
                        </a:rPr>
                        <a:t> </a:t>
                      </a:r>
                      <a:r>
                        <a:rPr sz="1800" spc="-5" dirty="0">
                          <a:latin typeface="Times New Roman"/>
                          <a:cs typeface="Times New Roman"/>
                        </a:rPr>
                        <a:t>Guillermo Arias</a:t>
                      </a:r>
                      <a:r>
                        <a:rPr sz="1800" spc="20" dirty="0">
                          <a:latin typeface="Times New Roman"/>
                          <a:cs typeface="Times New Roman"/>
                        </a:rPr>
                        <a:t> </a:t>
                      </a:r>
                      <a:r>
                        <a:rPr sz="1800" spc="-5" dirty="0">
                          <a:latin typeface="Times New Roman"/>
                          <a:cs typeface="Times New Roman"/>
                        </a:rPr>
                        <a:t>Aguirre</a:t>
                      </a:r>
                      <a:endParaRPr sz="1800" dirty="0">
                        <a:latin typeface="Times New Roman"/>
                        <a:cs typeface="Times New Roman"/>
                      </a:endParaRPr>
                    </a:p>
                  </a:txBody>
                  <a:tcPr marL="0" marR="0" marT="4445"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marR="61594">
                        <a:lnSpc>
                          <a:spcPct val="100000"/>
                        </a:lnSpc>
                        <a:tabLst>
                          <a:tab pos="660400" algn="l"/>
                          <a:tab pos="1216660" algn="l"/>
                          <a:tab pos="1677670" algn="l"/>
                        </a:tabLst>
                      </a:pPr>
                      <a:r>
                        <a:rPr sz="1800" spc="-10" dirty="0" smtClean="0">
                          <a:latin typeface="Times New Roman"/>
                          <a:cs typeface="Times New Roman"/>
                        </a:rPr>
                        <a:t>B</a:t>
                      </a:r>
                      <a:r>
                        <a:rPr sz="1800" spc="-5" dirty="0" smtClean="0">
                          <a:latin typeface="Times New Roman"/>
                          <a:cs typeface="Times New Roman"/>
                        </a:rPr>
                        <a:t>ea</a:t>
                      </a:r>
                      <a:r>
                        <a:rPr sz="1800" spc="10" dirty="0" smtClean="0">
                          <a:latin typeface="Times New Roman"/>
                          <a:cs typeface="Times New Roman"/>
                        </a:rPr>
                        <a:t>t</a:t>
                      </a:r>
                      <a:r>
                        <a:rPr sz="1800" dirty="0" smtClean="0">
                          <a:latin typeface="Times New Roman"/>
                          <a:cs typeface="Times New Roman"/>
                        </a:rPr>
                        <a:t>riz</a:t>
                      </a:r>
                      <a:r>
                        <a:rPr sz="1800" dirty="0">
                          <a:latin typeface="Times New Roman"/>
                          <a:cs typeface="Times New Roman"/>
                        </a:rPr>
                        <a:t>	</a:t>
                      </a:r>
                      <a:r>
                        <a:rPr sz="1800" spc="-10" dirty="0" smtClean="0">
                          <a:latin typeface="Times New Roman"/>
                          <a:cs typeface="Times New Roman"/>
                        </a:rPr>
                        <a:t>B</a:t>
                      </a:r>
                      <a:r>
                        <a:rPr sz="1800" spc="5" dirty="0" smtClean="0">
                          <a:latin typeface="Times New Roman"/>
                          <a:cs typeface="Times New Roman"/>
                        </a:rPr>
                        <a:t>e</a:t>
                      </a:r>
                      <a:r>
                        <a:rPr sz="1800" dirty="0" smtClean="0">
                          <a:latin typeface="Times New Roman"/>
                          <a:cs typeface="Times New Roman"/>
                        </a:rPr>
                        <a:t>rn</a:t>
                      </a:r>
                      <a:r>
                        <a:rPr sz="1800" spc="-10" dirty="0" smtClean="0">
                          <a:latin typeface="Times New Roman"/>
                          <a:cs typeface="Times New Roman"/>
                        </a:rPr>
                        <a:t>a</a:t>
                      </a:r>
                      <a:r>
                        <a:rPr sz="1800" dirty="0" smtClean="0">
                          <a:latin typeface="Times New Roman"/>
                          <a:cs typeface="Times New Roman"/>
                        </a:rPr>
                        <a:t>l</a:t>
                      </a:r>
                      <a:r>
                        <a:rPr lang="es-CO" sz="1800" baseline="0" dirty="0" smtClean="0">
                          <a:latin typeface="Times New Roman"/>
                          <a:cs typeface="Times New Roman"/>
                        </a:rPr>
                        <a:t> </a:t>
                      </a:r>
                      <a:r>
                        <a:rPr sz="1800" spc="5" dirty="0" smtClean="0">
                          <a:latin typeface="Times New Roman"/>
                          <a:cs typeface="Times New Roman"/>
                        </a:rPr>
                        <a:t>(</a:t>
                      </a:r>
                      <a:r>
                        <a:rPr sz="1800" spc="-10" dirty="0" err="1" smtClean="0">
                          <a:latin typeface="Times New Roman"/>
                          <a:cs typeface="Times New Roman"/>
                        </a:rPr>
                        <a:t>F</a:t>
                      </a:r>
                      <a:r>
                        <a:rPr sz="1800" spc="5" dirty="0" err="1" smtClean="0">
                          <a:latin typeface="Times New Roman"/>
                          <a:cs typeface="Times New Roman"/>
                        </a:rPr>
                        <a:t>a</a:t>
                      </a:r>
                      <a:r>
                        <a:rPr sz="1800" spc="-5" dirty="0" err="1" smtClean="0">
                          <a:latin typeface="Times New Roman"/>
                          <a:cs typeface="Times New Roman"/>
                        </a:rPr>
                        <a:t>c</a:t>
                      </a:r>
                      <a:r>
                        <a:rPr sz="1800" dirty="0">
                          <a:latin typeface="Times New Roman"/>
                          <a:cs typeface="Times New Roman"/>
                        </a:rPr>
                        <a:t>,	de  </a:t>
                      </a:r>
                      <a:r>
                        <a:rPr sz="1800" spc="-5" dirty="0">
                          <a:latin typeface="Times New Roman"/>
                          <a:cs typeface="Times New Roman"/>
                        </a:rPr>
                        <a:t>Artes)</a:t>
                      </a:r>
                      <a:endParaRPr sz="1800" dirty="0">
                        <a:latin typeface="Times New Roman"/>
                        <a:cs typeface="Times New Roman"/>
                      </a:endParaRPr>
                    </a:p>
                  </a:txBody>
                  <a:tcPr marL="0" marR="0" marT="5715"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nSpc>
                          <a:spcPct val="100000"/>
                        </a:lnSpc>
                      </a:pPr>
                      <a:r>
                        <a:rPr sz="1800" spc="-10" dirty="0" smtClean="0">
                          <a:latin typeface="Times New Roman"/>
                          <a:cs typeface="Times New Roman"/>
                        </a:rPr>
                        <a:t>La </a:t>
                      </a:r>
                      <a:r>
                        <a:rPr sz="1800" dirty="0">
                          <a:latin typeface="Times New Roman"/>
                          <a:cs typeface="Times New Roman"/>
                        </a:rPr>
                        <a:t>nostalgia de la</a:t>
                      </a:r>
                      <a:r>
                        <a:rPr sz="1800" spc="-15" dirty="0">
                          <a:latin typeface="Times New Roman"/>
                          <a:cs typeface="Times New Roman"/>
                        </a:rPr>
                        <a:t> </a:t>
                      </a:r>
                      <a:r>
                        <a:rPr sz="1800" spc="-5" dirty="0">
                          <a:latin typeface="Times New Roman"/>
                          <a:cs typeface="Times New Roman"/>
                        </a:rPr>
                        <a:t>barbarie.</a:t>
                      </a:r>
                      <a:endParaRPr sz="1800" dirty="0">
                        <a:latin typeface="Times New Roman"/>
                        <a:cs typeface="Times New Roman"/>
                      </a:endParaRPr>
                    </a:p>
                  </a:txBody>
                  <a:tcPr marL="0" marR="0" marT="4445"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959907293"/>
              </p:ext>
            </p:extLst>
          </p:nvPr>
        </p:nvGraphicFramePr>
        <p:xfrm>
          <a:off x="762000" y="1344422"/>
          <a:ext cx="8610600" cy="1828800"/>
        </p:xfrm>
        <a:graphic>
          <a:graphicData uri="http://schemas.openxmlformats.org/drawingml/2006/table">
            <a:tbl>
              <a:tblPr firstRow="1" bandRow="1">
                <a:tableStyleId>{2D5ABB26-0587-4C30-8999-92F81FD0307C}</a:tableStyleId>
              </a:tblPr>
              <a:tblGrid>
                <a:gridCol w="3337812"/>
                <a:gridCol w="2127116"/>
                <a:gridCol w="3145672"/>
              </a:tblGrid>
              <a:tr h="1769237">
                <a:tc>
                  <a:txBody>
                    <a:bodyPr/>
                    <a:lstStyle/>
                    <a:p>
                      <a:pPr marL="69850">
                        <a:lnSpc>
                          <a:spcPct val="100000"/>
                        </a:lnSpc>
                      </a:pPr>
                      <a:r>
                        <a:rPr sz="2000" spc="-5" dirty="0" smtClean="0">
                          <a:latin typeface="Times New Roman"/>
                          <a:cs typeface="Times New Roman"/>
                        </a:rPr>
                        <a:t>Manuela </a:t>
                      </a:r>
                      <a:r>
                        <a:rPr sz="2000" spc="-5" dirty="0">
                          <a:latin typeface="Times New Roman"/>
                          <a:cs typeface="Times New Roman"/>
                        </a:rPr>
                        <a:t>Vives</a:t>
                      </a:r>
                      <a:r>
                        <a:rPr sz="2000" spc="5" dirty="0">
                          <a:latin typeface="Times New Roman"/>
                          <a:cs typeface="Times New Roman"/>
                        </a:rPr>
                        <a:t> </a:t>
                      </a:r>
                      <a:r>
                        <a:rPr sz="2000" spc="-5" dirty="0">
                          <a:latin typeface="Times New Roman"/>
                          <a:cs typeface="Times New Roman"/>
                        </a:rPr>
                        <a:t>Zapata</a:t>
                      </a:r>
                      <a:endParaRPr sz="2000" dirty="0">
                        <a:latin typeface="Times New Roman"/>
                        <a:cs typeface="Times New Roman"/>
                      </a:endParaRPr>
                    </a:p>
                  </a:txBody>
                  <a:tcPr marL="0" marR="0" marT="4445"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nSpc>
                          <a:spcPct val="100000"/>
                        </a:lnSpc>
                      </a:pPr>
                      <a:r>
                        <a:rPr sz="2000" dirty="0" smtClean="0">
                          <a:latin typeface="Times New Roman"/>
                          <a:cs typeface="Times New Roman"/>
                        </a:rPr>
                        <a:t>Claudia</a:t>
                      </a:r>
                      <a:r>
                        <a:rPr sz="2000" spc="-10" dirty="0" smtClean="0">
                          <a:latin typeface="Times New Roman"/>
                          <a:cs typeface="Times New Roman"/>
                        </a:rPr>
                        <a:t> </a:t>
                      </a:r>
                      <a:r>
                        <a:rPr sz="2000" spc="-5" dirty="0">
                          <a:latin typeface="Times New Roman"/>
                          <a:cs typeface="Times New Roman"/>
                        </a:rPr>
                        <a:t>Fonnegra</a:t>
                      </a:r>
                      <a:endParaRPr sz="2000" dirty="0">
                        <a:latin typeface="Times New Roman"/>
                        <a:cs typeface="Times New Roman"/>
                      </a:endParaRPr>
                    </a:p>
                  </a:txBody>
                  <a:tcPr marL="0" marR="0" marT="4445"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nSpc>
                          <a:spcPct val="150000"/>
                        </a:lnSpc>
                      </a:pPr>
                      <a:r>
                        <a:rPr sz="2000" dirty="0" smtClean="0">
                          <a:latin typeface="Times New Roman"/>
                          <a:cs typeface="Times New Roman"/>
                        </a:rPr>
                        <a:t>El </a:t>
                      </a:r>
                      <a:r>
                        <a:rPr sz="2000" spc="-5" dirty="0">
                          <a:latin typeface="Times New Roman"/>
                          <a:cs typeface="Times New Roman"/>
                        </a:rPr>
                        <a:t>arte como vehículo </a:t>
                      </a:r>
                      <a:r>
                        <a:rPr sz="2000" dirty="0">
                          <a:latin typeface="Times New Roman"/>
                          <a:cs typeface="Times New Roman"/>
                        </a:rPr>
                        <a:t>de la</a:t>
                      </a:r>
                      <a:r>
                        <a:rPr sz="2000" spc="250" dirty="0">
                          <a:latin typeface="Times New Roman"/>
                          <a:cs typeface="Times New Roman"/>
                        </a:rPr>
                        <a:t> </a:t>
                      </a:r>
                      <a:r>
                        <a:rPr sz="2000" spc="-5" dirty="0" err="1" smtClean="0">
                          <a:latin typeface="Times New Roman"/>
                          <a:cs typeface="Times New Roman"/>
                        </a:rPr>
                        <a:t>memoria</a:t>
                      </a:r>
                      <a:r>
                        <a:rPr lang="es-CO" sz="2000" spc="0" baseline="0" dirty="0" smtClean="0">
                          <a:latin typeface="Times New Roman"/>
                          <a:cs typeface="Times New Roman"/>
                        </a:rPr>
                        <a:t> </a:t>
                      </a:r>
                      <a:r>
                        <a:rPr sz="2000" spc="-5" dirty="0" err="1" smtClean="0">
                          <a:latin typeface="Times New Roman"/>
                          <a:cs typeface="Times New Roman"/>
                        </a:rPr>
                        <a:t>colectiva</a:t>
                      </a:r>
                      <a:r>
                        <a:rPr sz="2000" spc="-5" dirty="0">
                          <a:latin typeface="Times New Roman"/>
                          <a:cs typeface="Times New Roman"/>
                        </a:rPr>
                        <a:t>. Una </a:t>
                      </a:r>
                      <a:r>
                        <a:rPr sz="2000" dirty="0">
                          <a:latin typeface="Times New Roman"/>
                          <a:cs typeface="Times New Roman"/>
                        </a:rPr>
                        <a:t>reflexión a </a:t>
                      </a:r>
                      <a:r>
                        <a:rPr sz="2000" spc="-5" dirty="0">
                          <a:latin typeface="Times New Roman"/>
                          <a:cs typeface="Times New Roman"/>
                        </a:rPr>
                        <a:t>partir </a:t>
                      </a:r>
                      <a:r>
                        <a:rPr sz="2000" dirty="0">
                          <a:latin typeface="Times New Roman"/>
                          <a:cs typeface="Times New Roman"/>
                        </a:rPr>
                        <a:t>de la obra  de </a:t>
                      </a:r>
                      <a:r>
                        <a:rPr sz="2000" spc="-5" dirty="0">
                          <a:latin typeface="Times New Roman"/>
                          <a:cs typeface="Times New Roman"/>
                        </a:rPr>
                        <a:t>Ethel</a:t>
                      </a:r>
                      <a:r>
                        <a:rPr sz="2000" spc="-10" dirty="0">
                          <a:latin typeface="Times New Roman"/>
                          <a:cs typeface="Times New Roman"/>
                        </a:rPr>
                        <a:t> </a:t>
                      </a:r>
                      <a:r>
                        <a:rPr sz="2000" dirty="0">
                          <a:latin typeface="Times New Roman"/>
                          <a:cs typeface="Times New Roman"/>
                        </a:rPr>
                        <a:t>Gilmour.</a:t>
                      </a: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
        <p:nvSpPr>
          <p:cNvPr id="3" name="object 3"/>
          <p:cNvSpPr txBox="1"/>
          <p:nvPr/>
        </p:nvSpPr>
        <p:spPr>
          <a:xfrm>
            <a:off x="851536" y="3429000"/>
            <a:ext cx="8279130" cy="1512465"/>
          </a:xfrm>
          <a:prstGeom prst="rect">
            <a:avLst/>
          </a:prstGeom>
        </p:spPr>
        <p:txBody>
          <a:bodyPr vert="horz" wrap="square" lIns="0" tIns="12700" rIns="0" bIns="0" rtlCol="0">
            <a:spAutoFit/>
          </a:bodyPr>
          <a:lstStyle/>
          <a:p>
            <a:pPr marL="12700">
              <a:lnSpc>
                <a:spcPct val="100000"/>
              </a:lnSpc>
              <a:spcBef>
                <a:spcPts val="100"/>
              </a:spcBef>
            </a:pPr>
            <a:r>
              <a:rPr sz="2000" b="1" spc="-5" dirty="0">
                <a:latin typeface="Times New Roman"/>
                <a:cs typeface="Times New Roman"/>
              </a:rPr>
              <a:t>Semilleros de Investigación</a:t>
            </a:r>
            <a:endParaRPr sz="2000" dirty="0">
              <a:latin typeface="Times New Roman"/>
              <a:cs typeface="Times New Roman"/>
            </a:endParaRPr>
          </a:p>
          <a:p>
            <a:pPr marL="241300" marR="5080">
              <a:lnSpc>
                <a:spcPct val="144200"/>
              </a:lnSpc>
              <a:spcBef>
                <a:spcPts val="969"/>
              </a:spcBef>
            </a:pPr>
            <a:r>
              <a:rPr sz="2400" dirty="0">
                <a:latin typeface="Times New Roman"/>
                <a:cs typeface="Times New Roman"/>
              </a:rPr>
              <a:t>El </a:t>
            </a:r>
            <a:r>
              <a:rPr sz="2400" spc="-5" dirty="0">
                <a:latin typeface="Times New Roman"/>
                <a:cs typeface="Times New Roman"/>
              </a:rPr>
              <a:t>Instituto </a:t>
            </a:r>
            <a:r>
              <a:rPr sz="2400" dirty="0">
                <a:latin typeface="Times New Roman"/>
                <a:cs typeface="Times New Roman"/>
              </a:rPr>
              <a:t>de </a:t>
            </a:r>
            <a:r>
              <a:rPr sz="2400" spc="-5" dirty="0">
                <a:latin typeface="Times New Roman"/>
                <a:cs typeface="Times New Roman"/>
              </a:rPr>
              <a:t>Filosofía cuenta </a:t>
            </a:r>
            <a:r>
              <a:rPr sz="2400" dirty="0">
                <a:latin typeface="Times New Roman"/>
                <a:cs typeface="Times New Roman"/>
              </a:rPr>
              <a:t>actualmente con un </a:t>
            </a:r>
            <a:r>
              <a:rPr sz="2400" spc="-5" dirty="0">
                <a:latin typeface="Times New Roman"/>
                <a:cs typeface="Times New Roman"/>
              </a:rPr>
              <a:t>semillero </a:t>
            </a:r>
            <a:r>
              <a:rPr sz="2400" dirty="0">
                <a:latin typeface="Times New Roman"/>
                <a:cs typeface="Times New Roman"/>
              </a:rPr>
              <a:t>de </a:t>
            </a:r>
            <a:r>
              <a:rPr sz="2400" spc="-5" dirty="0" err="1">
                <a:latin typeface="Times New Roman"/>
                <a:cs typeface="Times New Roman"/>
              </a:rPr>
              <a:t>investigación</a:t>
            </a:r>
            <a:r>
              <a:rPr sz="2400" spc="-5" dirty="0">
                <a:latin typeface="Times New Roman"/>
                <a:cs typeface="Times New Roman"/>
              </a:rPr>
              <a:t> </a:t>
            </a:r>
            <a:r>
              <a:rPr lang="es-CO" sz="2400" spc="-5" dirty="0">
                <a:latin typeface="Times New Roman"/>
                <a:cs typeface="Times New Roman"/>
              </a:rPr>
              <a:t>registrado </a:t>
            </a:r>
            <a:r>
              <a:rPr sz="2400" spc="-5" dirty="0" smtClean="0">
                <a:latin typeface="Times New Roman"/>
                <a:cs typeface="Times New Roman"/>
              </a:rPr>
              <a:t>ante </a:t>
            </a:r>
            <a:r>
              <a:rPr sz="2400" dirty="0">
                <a:latin typeface="Times New Roman"/>
                <a:cs typeface="Times New Roman"/>
              </a:rPr>
              <a:t>la Vicerrectoría de  </a:t>
            </a:r>
            <a:r>
              <a:rPr sz="2400" spc="-5" dirty="0" err="1">
                <a:latin typeface="Times New Roman"/>
                <a:cs typeface="Times New Roman"/>
              </a:rPr>
              <a:t>Investigaciones</a:t>
            </a:r>
            <a:r>
              <a:rPr sz="2400" spc="-5" dirty="0" smtClean="0">
                <a:latin typeface="Times New Roman"/>
                <a:cs typeface="Times New Roman"/>
              </a:rPr>
              <a:t>:</a:t>
            </a:r>
            <a:endParaRPr lang="es-CO" sz="2400" spc="-5" dirty="0" smtClean="0">
              <a:latin typeface="Times New Roman"/>
              <a:cs typeface="Times New Roman"/>
            </a:endParaRPr>
          </a:p>
        </p:txBody>
      </p:sp>
      <p:sp>
        <p:nvSpPr>
          <p:cNvPr id="4" name="object 4"/>
          <p:cNvSpPr txBox="1"/>
          <p:nvPr/>
        </p:nvSpPr>
        <p:spPr>
          <a:xfrm>
            <a:off x="990601" y="5410200"/>
            <a:ext cx="8001000" cy="1120820"/>
          </a:xfrm>
          <a:prstGeom prst="rect">
            <a:avLst/>
          </a:prstGeom>
        </p:spPr>
        <p:txBody>
          <a:bodyPr vert="horz" wrap="square" lIns="0" tIns="12700" rIns="0" bIns="0" rtlCol="0">
            <a:spAutoFit/>
          </a:bodyPr>
          <a:lstStyle/>
          <a:p>
            <a:pPr marL="233679">
              <a:lnSpc>
                <a:spcPct val="100000"/>
              </a:lnSpc>
              <a:spcBef>
                <a:spcPts val="100"/>
              </a:spcBef>
            </a:pPr>
            <a:r>
              <a:rPr sz="2400" b="1" spc="-5" dirty="0">
                <a:latin typeface="Times New Roman"/>
                <a:cs typeface="Times New Roman"/>
              </a:rPr>
              <a:t>Nombre: </a:t>
            </a:r>
            <a:r>
              <a:rPr sz="2400" b="1" dirty="0">
                <a:latin typeface="Times New Roman"/>
                <a:cs typeface="Times New Roman"/>
              </a:rPr>
              <a:t>Arte y </a:t>
            </a:r>
            <a:r>
              <a:rPr sz="2400" b="1" spc="-5" dirty="0">
                <a:latin typeface="Times New Roman"/>
                <a:cs typeface="Times New Roman"/>
              </a:rPr>
              <a:t>Filosofía</a:t>
            </a:r>
            <a:endParaRPr sz="2400" b="1" dirty="0">
              <a:latin typeface="Times New Roman"/>
              <a:cs typeface="Times New Roman"/>
            </a:endParaRPr>
          </a:p>
          <a:p>
            <a:pPr>
              <a:lnSpc>
                <a:spcPct val="100000"/>
              </a:lnSpc>
              <a:spcBef>
                <a:spcPts val="45"/>
              </a:spcBef>
            </a:pPr>
            <a:endParaRPr sz="2400" b="1" dirty="0">
              <a:latin typeface="Times New Roman"/>
              <a:cs typeface="Times New Roman"/>
            </a:endParaRPr>
          </a:p>
          <a:p>
            <a:pPr marL="12700">
              <a:lnSpc>
                <a:spcPct val="100000"/>
              </a:lnSpc>
            </a:pPr>
            <a:r>
              <a:rPr sz="2400" spc="-5" dirty="0">
                <a:latin typeface="Times New Roman"/>
                <a:cs typeface="Times New Roman"/>
              </a:rPr>
              <a:t>Coordinadora: Beatriz Elena Bernal </a:t>
            </a:r>
            <a:r>
              <a:rPr lang="es-CO" sz="2400" spc="-5" dirty="0" err="1" smtClean="0">
                <a:latin typeface="Times New Roman"/>
                <a:cs typeface="Times New Roman"/>
              </a:rPr>
              <a:t>Riv</a:t>
            </a:r>
            <a:r>
              <a:rPr sz="2400" spc="-5" dirty="0" smtClean="0">
                <a:latin typeface="Times New Roman"/>
                <a:cs typeface="Times New Roman"/>
              </a:rPr>
              <a:t>era </a:t>
            </a:r>
            <a:r>
              <a:rPr sz="2400" spc="-5" dirty="0">
                <a:latin typeface="Times New Roman"/>
                <a:cs typeface="Times New Roman"/>
              </a:rPr>
              <a:t>(Fac. </a:t>
            </a:r>
            <a:r>
              <a:rPr sz="2400" dirty="0">
                <a:latin typeface="Times New Roman"/>
                <a:cs typeface="Times New Roman"/>
              </a:rPr>
              <a:t>de</a:t>
            </a:r>
            <a:r>
              <a:rPr sz="2400" spc="95" dirty="0">
                <a:latin typeface="Times New Roman"/>
                <a:cs typeface="Times New Roman"/>
              </a:rPr>
              <a:t> </a:t>
            </a:r>
            <a:r>
              <a:rPr sz="2400" spc="-5" dirty="0">
                <a:latin typeface="Times New Roman"/>
                <a:cs typeface="Times New Roman"/>
              </a:rPr>
              <a:t>Artes)</a:t>
            </a:r>
            <a:endParaRPr sz="2400" dirty="0">
              <a:latin typeface="Times New Roman"/>
              <a:cs typeface="Times New Roman"/>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2837688"/>
            <a:ext cx="10058400" cy="2216150"/>
          </a:xfrm>
          <a:custGeom>
            <a:avLst/>
            <a:gdLst/>
            <a:ahLst/>
            <a:cxnLst/>
            <a:rect l="l" t="t" r="r" b="b"/>
            <a:pathLst>
              <a:path w="10058400" h="2216150">
                <a:moveTo>
                  <a:pt x="0" y="0"/>
                </a:moveTo>
                <a:lnTo>
                  <a:pt x="0" y="2215769"/>
                </a:lnTo>
                <a:lnTo>
                  <a:pt x="10058400" y="2215769"/>
                </a:lnTo>
                <a:lnTo>
                  <a:pt x="10058400" y="0"/>
                </a:lnTo>
                <a:lnTo>
                  <a:pt x="0" y="0"/>
                </a:lnTo>
                <a:close/>
              </a:path>
            </a:pathLst>
          </a:custGeom>
          <a:solidFill>
            <a:srgbClr val="2E663B"/>
          </a:solidFill>
        </p:spPr>
        <p:txBody>
          <a:bodyPr wrap="square" lIns="0" tIns="0" rIns="0" bIns="0" rtlCol="0"/>
          <a:lstStyle/>
          <a:p>
            <a:endParaRPr/>
          </a:p>
        </p:txBody>
      </p:sp>
      <p:sp>
        <p:nvSpPr>
          <p:cNvPr id="3" name="object 3"/>
          <p:cNvSpPr txBox="1">
            <a:spLocks noGrp="1"/>
          </p:cNvSpPr>
          <p:nvPr>
            <p:ph type="title"/>
          </p:nvPr>
        </p:nvSpPr>
        <p:spPr>
          <a:xfrm>
            <a:off x="0" y="3073730"/>
            <a:ext cx="10058399" cy="1214755"/>
          </a:xfrm>
          <a:prstGeom prst="rect">
            <a:avLst/>
          </a:prstGeom>
        </p:spPr>
        <p:txBody>
          <a:bodyPr vert="horz" wrap="square" lIns="0" tIns="12700" rIns="0" bIns="0" rtlCol="0">
            <a:spAutoFit/>
          </a:bodyPr>
          <a:lstStyle/>
          <a:p>
            <a:pPr marL="12700" algn="ctr">
              <a:lnSpc>
                <a:spcPct val="100000"/>
              </a:lnSpc>
              <a:spcBef>
                <a:spcPts val="100"/>
              </a:spcBef>
            </a:pPr>
            <a:r>
              <a:rPr dirty="0">
                <a:latin typeface="Carlito"/>
              </a:rPr>
              <a:t>Regionalización</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1143000"/>
            <a:ext cx="5594350" cy="391160"/>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000000"/>
                </a:solidFill>
              </a:rPr>
              <a:t>(Coordinador: </a:t>
            </a:r>
            <a:r>
              <a:rPr sz="2400" spc="-5" dirty="0">
                <a:solidFill>
                  <a:srgbClr val="000000"/>
                </a:solidFill>
              </a:rPr>
              <a:t>Juan </a:t>
            </a:r>
            <a:r>
              <a:rPr sz="2400" dirty="0">
                <a:solidFill>
                  <a:srgbClr val="000000"/>
                </a:solidFill>
              </a:rPr>
              <a:t>Felipe </a:t>
            </a:r>
            <a:r>
              <a:rPr sz="2400" spc="-5" dirty="0">
                <a:solidFill>
                  <a:srgbClr val="000000"/>
                </a:solidFill>
              </a:rPr>
              <a:t>Garcés</a:t>
            </a:r>
            <a:r>
              <a:rPr sz="2400" spc="-40" dirty="0">
                <a:solidFill>
                  <a:srgbClr val="000000"/>
                </a:solidFill>
              </a:rPr>
              <a:t> </a:t>
            </a:r>
            <a:r>
              <a:rPr sz="2400" spc="-5" dirty="0">
                <a:solidFill>
                  <a:srgbClr val="000000"/>
                </a:solidFill>
              </a:rPr>
              <a:t>Gómez)</a:t>
            </a:r>
            <a:endParaRPr sz="2400" dirty="0"/>
          </a:p>
        </p:txBody>
      </p:sp>
      <p:graphicFrame>
        <p:nvGraphicFramePr>
          <p:cNvPr id="3" name="object 3"/>
          <p:cNvGraphicFramePr>
            <a:graphicFrameLocks noGrp="1"/>
          </p:cNvGraphicFramePr>
          <p:nvPr>
            <p:extLst>
              <p:ext uri="{D42A27DB-BD31-4B8C-83A1-F6EECF244321}">
                <p14:modId xmlns:p14="http://schemas.microsoft.com/office/powerpoint/2010/main" val="259484013"/>
              </p:ext>
            </p:extLst>
          </p:nvPr>
        </p:nvGraphicFramePr>
        <p:xfrm>
          <a:off x="304800" y="1600200"/>
          <a:ext cx="9372600" cy="5943600"/>
        </p:xfrm>
        <a:graphic>
          <a:graphicData uri="http://schemas.openxmlformats.org/drawingml/2006/table">
            <a:tbl>
              <a:tblPr firstRow="1" bandRow="1">
                <a:tableStyleId>{2D5ABB26-0587-4C30-8999-92F81FD0307C}</a:tableStyleId>
              </a:tblPr>
              <a:tblGrid>
                <a:gridCol w="1841500"/>
                <a:gridCol w="1739900"/>
                <a:gridCol w="1955800"/>
                <a:gridCol w="25400"/>
                <a:gridCol w="1981200"/>
                <a:gridCol w="1828800"/>
              </a:tblGrid>
              <a:tr h="1113692">
                <a:tc>
                  <a:txBody>
                    <a:bodyPr/>
                    <a:lstStyle/>
                    <a:p>
                      <a:pPr marL="69850">
                        <a:lnSpc>
                          <a:spcPct val="100000"/>
                        </a:lnSpc>
                      </a:pPr>
                      <a:r>
                        <a:rPr sz="1600" b="1" spc="-5" dirty="0">
                          <a:latin typeface="Times New Roman"/>
                          <a:cs typeface="Times New Roman"/>
                        </a:rPr>
                        <a:t>DENOMINACIÓN</a:t>
                      </a:r>
                      <a:endParaRPr sz="1600" dirty="0">
                        <a:latin typeface="Times New Roman"/>
                        <a:cs typeface="Times New Roman"/>
                      </a:endParaRPr>
                    </a:p>
                    <a:p>
                      <a:pPr marL="69850">
                        <a:lnSpc>
                          <a:spcPct val="100000"/>
                        </a:lnSpc>
                        <a:spcBef>
                          <a:spcPts val="635"/>
                        </a:spcBef>
                      </a:pPr>
                      <a:r>
                        <a:rPr sz="1600" b="1" spc="-5" dirty="0">
                          <a:latin typeface="Times New Roman"/>
                          <a:cs typeface="Times New Roman"/>
                        </a:rPr>
                        <a:t>DEL</a:t>
                      </a:r>
                      <a:r>
                        <a:rPr sz="1600" b="1" spc="-10" dirty="0">
                          <a:latin typeface="Times New Roman"/>
                          <a:cs typeface="Times New Roman"/>
                        </a:rPr>
                        <a:t> </a:t>
                      </a:r>
                      <a:r>
                        <a:rPr sz="1600" b="1" spc="-5" dirty="0">
                          <a:latin typeface="Times New Roman"/>
                          <a:cs typeface="Times New Roman"/>
                        </a:rPr>
                        <a:t>APORTE</a:t>
                      </a:r>
                      <a:endParaRPr sz="16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9850">
                        <a:lnSpc>
                          <a:spcPct val="100000"/>
                        </a:lnSpc>
                      </a:pPr>
                      <a:r>
                        <a:rPr sz="1600" b="1" spc="-5" dirty="0">
                          <a:latin typeface="Times New Roman"/>
                          <a:cs typeface="Times New Roman"/>
                        </a:rPr>
                        <a:t>Producto </a:t>
                      </a:r>
                      <a:r>
                        <a:rPr sz="1600" b="1" dirty="0">
                          <a:latin typeface="Times New Roman"/>
                          <a:cs typeface="Times New Roman"/>
                        </a:rPr>
                        <a:t>o</a:t>
                      </a:r>
                      <a:r>
                        <a:rPr sz="1600" b="1" spc="225" dirty="0">
                          <a:latin typeface="Times New Roman"/>
                          <a:cs typeface="Times New Roman"/>
                        </a:rPr>
                        <a:t> </a:t>
                      </a:r>
                      <a:r>
                        <a:rPr sz="1600" b="1" dirty="0">
                          <a:latin typeface="Times New Roman"/>
                          <a:cs typeface="Times New Roman"/>
                        </a:rPr>
                        <a:t>servicio</a:t>
                      </a:r>
                      <a:endParaRPr sz="1600" dirty="0">
                        <a:latin typeface="Times New Roman"/>
                        <a:cs typeface="Times New Roman"/>
                      </a:endParaRPr>
                    </a:p>
                    <a:p>
                      <a:pPr marL="69850">
                        <a:lnSpc>
                          <a:spcPct val="100000"/>
                        </a:lnSpc>
                        <a:spcBef>
                          <a:spcPts val="635"/>
                        </a:spcBef>
                      </a:pPr>
                      <a:r>
                        <a:rPr sz="1600" b="1" spc="-5" dirty="0">
                          <a:latin typeface="Times New Roman"/>
                          <a:cs typeface="Times New Roman"/>
                        </a:rPr>
                        <a:t>generado</a:t>
                      </a:r>
                      <a:endParaRPr sz="16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9850">
                        <a:lnSpc>
                          <a:spcPct val="100000"/>
                        </a:lnSpc>
                      </a:pPr>
                      <a:r>
                        <a:rPr sz="1600" b="1" spc="-5" dirty="0">
                          <a:latin typeface="Times New Roman"/>
                          <a:cs typeface="Times New Roman"/>
                        </a:rPr>
                        <a:t>Resultados</a:t>
                      </a:r>
                      <a:endParaRPr sz="1600" dirty="0">
                        <a:latin typeface="Times New Roman"/>
                        <a:cs typeface="Times New Roman"/>
                      </a:endParaRPr>
                    </a:p>
                    <a:p>
                      <a:pPr marL="69850" marR="16510">
                        <a:lnSpc>
                          <a:spcPct val="100000"/>
                        </a:lnSpc>
                        <a:spcBef>
                          <a:spcPts val="10"/>
                        </a:spcBef>
                      </a:pPr>
                      <a:r>
                        <a:rPr sz="1600" b="1" spc="-5" dirty="0">
                          <a:latin typeface="Times New Roman"/>
                          <a:cs typeface="Times New Roman"/>
                        </a:rPr>
                        <a:t>efectos  (impactos)  </a:t>
                      </a:r>
                      <a:r>
                        <a:rPr sz="1600" b="1" dirty="0">
                          <a:latin typeface="Times New Roman"/>
                          <a:cs typeface="Times New Roman"/>
                        </a:rPr>
                        <a:t>la</a:t>
                      </a:r>
                      <a:r>
                        <a:rPr sz="1600" b="1" spc="-55" dirty="0">
                          <a:latin typeface="Times New Roman"/>
                          <a:cs typeface="Times New Roman"/>
                        </a:rPr>
                        <a:t> </a:t>
                      </a:r>
                      <a:r>
                        <a:rPr sz="1600" b="1" spc="-5" dirty="0">
                          <a:latin typeface="Times New Roman"/>
                          <a:cs typeface="Times New Roman"/>
                        </a:rPr>
                        <a:t>sociedad.</a:t>
                      </a:r>
                      <a:endParaRPr sz="1600" dirty="0">
                        <a:latin typeface="Times New Roman"/>
                        <a:cs typeface="Times New Roman"/>
                      </a:endParaRPr>
                    </a:p>
                  </a:txBody>
                  <a:tcPr marL="0" marR="0" marT="0" marB="0">
                    <a:lnL w="6350">
                      <a:solidFill>
                        <a:srgbClr val="000000"/>
                      </a:solidFill>
                      <a:prstDash val="solid"/>
                    </a:lnL>
                    <a:lnT w="6350">
                      <a:solidFill>
                        <a:srgbClr val="000000"/>
                      </a:solidFill>
                      <a:prstDash val="solid"/>
                    </a:lnT>
                    <a:lnB w="6350">
                      <a:solidFill>
                        <a:srgbClr val="000000"/>
                      </a:solidFill>
                      <a:prstDash val="solid"/>
                    </a:lnB>
                    <a:solidFill>
                      <a:srgbClr val="A8D08D"/>
                    </a:solidFill>
                  </a:tcPr>
                </a:tc>
                <a:tc>
                  <a:txBody>
                    <a:bodyPr/>
                    <a:lstStyle/>
                    <a:p>
                      <a:pPr marL="101600">
                        <a:lnSpc>
                          <a:spcPct val="100000"/>
                        </a:lnSpc>
                      </a:pPr>
                      <a:r>
                        <a:rPr sz="1600" b="1" dirty="0">
                          <a:latin typeface="Times New Roman"/>
                          <a:cs typeface="Times New Roman"/>
                        </a:rPr>
                        <a:t>y</a:t>
                      </a:r>
                      <a:endParaRPr sz="1600" dirty="0">
                        <a:latin typeface="Times New Roman"/>
                        <a:cs typeface="Times New Roman"/>
                      </a:endParaRPr>
                    </a:p>
                    <a:p>
                      <a:pPr>
                        <a:lnSpc>
                          <a:spcPct val="100000"/>
                        </a:lnSpc>
                      </a:pPr>
                      <a:endParaRPr sz="1600" dirty="0">
                        <a:latin typeface="Times New Roman"/>
                        <a:cs typeface="Times New Roman"/>
                      </a:endParaRPr>
                    </a:p>
                    <a:p>
                      <a:pPr>
                        <a:lnSpc>
                          <a:spcPct val="100000"/>
                        </a:lnSpc>
                      </a:pPr>
                      <a:endParaRPr sz="1200" dirty="0">
                        <a:latin typeface="Times New Roman"/>
                        <a:cs typeface="Times New Roman"/>
                      </a:endParaRPr>
                    </a:p>
                    <a:p>
                      <a:pPr marL="24130">
                        <a:lnSpc>
                          <a:spcPct val="100000"/>
                        </a:lnSpc>
                      </a:pPr>
                      <a:r>
                        <a:rPr sz="1600" b="1" spc="-5" dirty="0">
                          <a:latin typeface="Times New Roman"/>
                          <a:cs typeface="Times New Roman"/>
                        </a:rPr>
                        <a:t>en</a:t>
                      </a:r>
                      <a:endParaRPr sz="1600" dirty="0">
                        <a:latin typeface="Times New Roman"/>
                        <a:cs typeface="Times New Roman"/>
                      </a:endParaRPr>
                    </a:p>
                  </a:txBody>
                  <a:tcPr marL="0" marR="0" marT="0" marB="0">
                    <a:lnR w="6350">
                      <a:solidFill>
                        <a:srgbClr val="000000"/>
                      </a:solidFill>
                      <a:prstDash val="solid"/>
                    </a:lnR>
                    <a:lnT w="6350">
                      <a:solidFill>
                        <a:srgbClr val="000000"/>
                      </a:solidFill>
                      <a:prstDash val="solid"/>
                    </a:lnT>
                    <a:lnB w="6350" cap="flat" cmpd="sng" algn="ctr">
                      <a:solidFill>
                        <a:srgbClr val="000000"/>
                      </a:solidFill>
                      <a:prstDash val="solid"/>
                      <a:round/>
                      <a:headEnd type="none" w="med" len="med"/>
                      <a:tailEnd type="none" w="med" len="med"/>
                    </a:lnB>
                    <a:solidFill>
                      <a:srgbClr val="A8D08D"/>
                    </a:solidFill>
                  </a:tcPr>
                </a:tc>
                <a:tc>
                  <a:txBody>
                    <a:bodyPr/>
                    <a:lstStyle/>
                    <a:p>
                      <a:pPr marL="67945">
                        <a:lnSpc>
                          <a:spcPct val="100000"/>
                        </a:lnSpc>
                      </a:pPr>
                      <a:r>
                        <a:rPr sz="1600" b="1" spc="-5" dirty="0">
                          <a:latin typeface="Times New Roman"/>
                          <a:cs typeface="Times New Roman"/>
                        </a:rPr>
                        <a:t>Población</a:t>
                      </a:r>
                      <a:endParaRPr sz="1600" dirty="0">
                        <a:latin typeface="Times New Roman"/>
                        <a:cs typeface="Times New Roman"/>
                      </a:endParaRPr>
                    </a:p>
                    <a:p>
                      <a:pPr marL="67945">
                        <a:lnSpc>
                          <a:spcPct val="100000"/>
                        </a:lnSpc>
                        <a:spcBef>
                          <a:spcPts val="635"/>
                        </a:spcBef>
                      </a:pPr>
                      <a:r>
                        <a:rPr sz="1600" b="1" spc="-5" dirty="0">
                          <a:latin typeface="Times New Roman"/>
                          <a:cs typeface="Times New Roman"/>
                        </a:rPr>
                        <a:t>beneficiada</a:t>
                      </a:r>
                      <a:endParaRPr sz="16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cap="flat" cmpd="sng" algn="ctr">
                      <a:solidFill>
                        <a:srgbClr val="000000"/>
                      </a:solidFill>
                      <a:prstDash val="solid"/>
                      <a:round/>
                      <a:headEnd type="none" w="med" len="med"/>
                      <a:tailEnd type="none" w="med" len="med"/>
                    </a:lnB>
                    <a:solidFill>
                      <a:srgbClr val="A8D08D"/>
                    </a:solidFill>
                  </a:tcPr>
                </a:tc>
                <a:tc>
                  <a:txBody>
                    <a:bodyPr/>
                    <a:lstStyle/>
                    <a:p>
                      <a:pPr marL="68580">
                        <a:lnSpc>
                          <a:spcPct val="100000"/>
                        </a:lnSpc>
                      </a:pPr>
                      <a:r>
                        <a:rPr sz="1600" b="1" spc="-5" dirty="0">
                          <a:latin typeface="Times New Roman"/>
                          <a:cs typeface="Times New Roman"/>
                        </a:rPr>
                        <a:t>Cooperantes:</a:t>
                      </a:r>
                      <a:endParaRPr sz="16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r>
              <a:tr h="1406769">
                <a:tc>
                  <a:txBody>
                    <a:bodyPr/>
                    <a:lstStyle/>
                    <a:p>
                      <a:pPr marL="69850" algn="ctr">
                        <a:lnSpc>
                          <a:spcPct val="100000"/>
                        </a:lnSpc>
                      </a:pPr>
                      <a:r>
                        <a:rPr sz="1600" spc="-5" dirty="0">
                          <a:latin typeface="Times New Roman"/>
                          <a:cs typeface="Times New Roman"/>
                        </a:rPr>
                        <a:t>Docencia</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tabLst>
                          <a:tab pos="965200" algn="l"/>
                        </a:tabLst>
                      </a:pPr>
                      <a:r>
                        <a:rPr sz="1600" spc="-5" dirty="0" err="1" smtClean="0">
                          <a:latin typeface="Times New Roman"/>
                          <a:cs typeface="Times New Roman"/>
                        </a:rPr>
                        <a:t>Estudiantes</a:t>
                      </a:r>
                      <a:r>
                        <a:rPr lang="es-CO" sz="1600" spc="-5" baseline="0" dirty="0" smtClean="0">
                          <a:latin typeface="Times New Roman"/>
                          <a:cs typeface="Times New Roman"/>
                        </a:rPr>
                        <a:t> </a:t>
                      </a:r>
                      <a:r>
                        <a:rPr sz="1600" spc="-5" dirty="0" err="1" smtClean="0">
                          <a:latin typeface="Times New Roman"/>
                          <a:cs typeface="Times New Roman"/>
                        </a:rPr>
                        <a:t>activos</a:t>
                      </a:r>
                      <a:endParaRPr sz="1600" dirty="0">
                        <a:latin typeface="Times New Roman"/>
                        <a:cs typeface="Times New Roman"/>
                      </a:endParaRPr>
                    </a:p>
                    <a:p>
                      <a:pPr marL="69850" marR="61594" algn="ctr">
                        <a:lnSpc>
                          <a:spcPct val="100000"/>
                        </a:lnSpc>
                        <a:spcBef>
                          <a:spcPts val="10"/>
                        </a:spcBef>
                        <a:tabLst>
                          <a:tab pos="1251585" algn="l"/>
                        </a:tabLst>
                      </a:pPr>
                      <a:r>
                        <a:rPr sz="1600" spc="-5" dirty="0" err="1">
                          <a:latin typeface="Times New Roman"/>
                          <a:cs typeface="Times New Roman"/>
                        </a:rPr>
                        <a:t>pregrado</a:t>
                      </a:r>
                      <a:r>
                        <a:rPr sz="1600" spc="-5" dirty="0">
                          <a:latin typeface="Times New Roman"/>
                          <a:cs typeface="Times New Roman"/>
                        </a:rPr>
                        <a:t>  </a:t>
                      </a:r>
                      <a:r>
                        <a:rPr sz="1600" spc="-15" dirty="0" err="1" smtClean="0">
                          <a:latin typeface="Times New Roman"/>
                          <a:cs typeface="Times New Roman"/>
                        </a:rPr>
                        <a:t>L</a:t>
                      </a:r>
                      <a:r>
                        <a:rPr sz="1600" dirty="0" err="1" smtClean="0">
                          <a:latin typeface="Times New Roman"/>
                          <a:cs typeface="Times New Roman"/>
                        </a:rPr>
                        <a:t>i</a:t>
                      </a:r>
                      <a:r>
                        <a:rPr sz="1600" spc="5" dirty="0" err="1" smtClean="0">
                          <a:latin typeface="Times New Roman"/>
                          <a:cs typeface="Times New Roman"/>
                        </a:rPr>
                        <a:t>c</a:t>
                      </a:r>
                      <a:r>
                        <a:rPr sz="1600" spc="-5" dirty="0" err="1" smtClean="0">
                          <a:latin typeface="Times New Roman"/>
                          <a:cs typeface="Times New Roman"/>
                        </a:rPr>
                        <a:t>e</a:t>
                      </a:r>
                      <a:r>
                        <a:rPr sz="1600" dirty="0" err="1" smtClean="0">
                          <a:latin typeface="Times New Roman"/>
                          <a:cs typeface="Times New Roman"/>
                        </a:rPr>
                        <a:t>n</a:t>
                      </a:r>
                      <a:r>
                        <a:rPr sz="1600" spc="-5" dirty="0" err="1" smtClean="0">
                          <a:latin typeface="Times New Roman"/>
                          <a:cs typeface="Times New Roman"/>
                        </a:rPr>
                        <a:t>c</a:t>
                      </a:r>
                      <a:r>
                        <a:rPr sz="1600" dirty="0" err="1" smtClean="0">
                          <a:latin typeface="Times New Roman"/>
                          <a:cs typeface="Times New Roman"/>
                        </a:rPr>
                        <a:t>iatu</a:t>
                      </a:r>
                      <a:r>
                        <a:rPr sz="1600" spc="5" dirty="0" err="1" smtClean="0">
                          <a:latin typeface="Times New Roman"/>
                          <a:cs typeface="Times New Roman"/>
                        </a:rPr>
                        <a:t>r</a:t>
                      </a:r>
                      <a:r>
                        <a:rPr sz="1600" dirty="0" err="1" smtClean="0">
                          <a:latin typeface="Times New Roman"/>
                          <a:cs typeface="Times New Roman"/>
                        </a:rPr>
                        <a:t>a</a:t>
                      </a:r>
                      <a:r>
                        <a:rPr lang="es-CO" sz="1600" baseline="0" dirty="0" smtClean="0">
                          <a:latin typeface="Times New Roman"/>
                          <a:cs typeface="Times New Roman"/>
                        </a:rPr>
                        <a:t> </a:t>
                      </a:r>
                      <a:r>
                        <a:rPr sz="1600" spc="-5" dirty="0" smtClean="0">
                          <a:latin typeface="Times New Roman"/>
                          <a:cs typeface="Times New Roman"/>
                        </a:rPr>
                        <a:t>e</a:t>
                      </a:r>
                      <a:r>
                        <a:rPr sz="1600" dirty="0" smtClean="0">
                          <a:latin typeface="Times New Roman"/>
                          <a:cs typeface="Times New Roman"/>
                        </a:rPr>
                        <a:t>n</a:t>
                      </a:r>
                      <a:endParaRPr sz="1600" dirty="0">
                        <a:latin typeface="Times New Roman"/>
                        <a:cs typeface="Times New Roman"/>
                      </a:endParaRPr>
                    </a:p>
                    <a:p>
                      <a:pPr marL="69850" marR="58419" algn="ctr">
                        <a:lnSpc>
                          <a:spcPct val="100000"/>
                        </a:lnSpc>
                        <a:spcBef>
                          <a:spcPts val="15"/>
                        </a:spcBef>
                        <a:tabLst>
                          <a:tab pos="711200" algn="l"/>
                          <a:tab pos="1322070" algn="l"/>
                        </a:tabLst>
                      </a:pPr>
                      <a:r>
                        <a:rPr sz="1600" dirty="0">
                          <a:latin typeface="Times New Roman"/>
                          <a:cs typeface="Times New Roman"/>
                        </a:rPr>
                        <a:t>filosofía	</a:t>
                      </a:r>
                      <a:r>
                        <a:rPr sz="1600" dirty="0" smtClean="0">
                          <a:latin typeface="Times New Roman"/>
                          <a:cs typeface="Times New Roman"/>
                        </a:rPr>
                        <a:t>1466.</a:t>
                      </a:r>
                      <a:r>
                        <a:rPr lang="es-CO" sz="1600" baseline="0" dirty="0" smtClean="0">
                          <a:latin typeface="Times New Roman"/>
                          <a:cs typeface="Times New Roman"/>
                        </a:rPr>
                        <a:t> </a:t>
                      </a:r>
                    </a:p>
                    <a:p>
                      <a:pPr marL="69850" marR="58419" algn="ctr">
                        <a:lnSpc>
                          <a:spcPct val="100000"/>
                        </a:lnSpc>
                        <a:spcBef>
                          <a:spcPts val="15"/>
                        </a:spcBef>
                        <a:tabLst>
                          <a:tab pos="711200" algn="l"/>
                          <a:tab pos="1322070" algn="l"/>
                        </a:tabLst>
                      </a:pPr>
                      <a:r>
                        <a:rPr sz="1600" dirty="0" smtClean="0">
                          <a:latin typeface="Times New Roman"/>
                          <a:cs typeface="Times New Roman"/>
                        </a:rPr>
                        <a:t>4  </a:t>
                      </a:r>
                      <a:r>
                        <a:rPr sz="1600" spc="-5" dirty="0">
                          <a:latin typeface="Times New Roman"/>
                          <a:cs typeface="Times New Roman"/>
                        </a:rPr>
                        <a:t>Cohortes</a:t>
                      </a:r>
                      <a:r>
                        <a:rPr sz="1600" spc="-10" dirty="0">
                          <a:latin typeface="Times New Roman"/>
                          <a:cs typeface="Times New Roman"/>
                        </a:rPr>
                        <a:t> </a:t>
                      </a:r>
                      <a:r>
                        <a:rPr sz="1600" spc="-5" dirty="0">
                          <a:latin typeface="Times New Roman"/>
                          <a:cs typeface="Times New Roman"/>
                        </a:rPr>
                        <a:t>activas.</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pPr>
                      <a:r>
                        <a:rPr sz="1600" spc="-5" dirty="0">
                          <a:latin typeface="Times New Roman"/>
                          <a:cs typeface="Times New Roman"/>
                        </a:rPr>
                        <a:t>Formación</a:t>
                      </a:r>
                      <a:endParaRPr sz="1600" dirty="0">
                        <a:latin typeface="Times New Roman"/>
                        <a:cs typeface="Times New Roman"/>
                      </a:endParaRPr>
                    </a:p>
                    <a:p>
                      <a:pPr marL="69850" marR="86360" algn="ctr">
                        <a:lnSpc>
                          <a:spcPct val="100000"/>
                        </a:lnSpc>
                        <a:spcBef>
                          <a:spcPts val="10"/>
                        </a:spcBef>
                      </a:pPr>
                      <a:r>
                        <a:rPr sz="1600" dirty="0">
                          <a:latin typeface="Times New Roman"/>
                          <a:cs typeface="Times New Roman"/>
                        </a:rPr>
                        <a:t>li</a:t>
                      </a:r>
                      <a:r>
                        <a:rPr sz="1600" spc="-5" dirty="0">
                          <a:latin typeface="Times New Roman"/>
                          <a:cs typeface="Times New Roman"/>
                        </a:rPr>
                        <a:t>ce</a:t>
                      </a:r>
                      <a:r>
                        <a:rPr sz="1600" dirty="0">
                          <a:latin typeface="Times New Roman"/>
                          <a:cs typeface="Times New Roman"/>
                        </a:rPr>
                        <a:t>n</a:t>
                      </a:r>
                      <a:r>
                        <a:rPr sz="1600" spc="-5" dirty="0">
                          <a:latin typeface="Times New Roman"/>
                          <a:cs typeface="Times New Roman"/>
                        </a:rPr>
                        <a:t>c</a:t>
                      </a:r>
                      <a:r>
                        <a:rPr sz="1600" dirty="0">
                          <a:latin typeface="Times New Roman"/>
                          <a:cs typeface="Times New Roman"/>
                        </a:rPr>
                        <a:t>iados  </a:t>
                      </a:r>
                      <a:r>
                        <a:rPr sz="1600" spc="-5" dirty="0">
                          <a:latin typeface="Times New Roman"/>
                          <a:cs typeface="Times New Roman"/>
                        </a:rPr>
                        <a:t>filosofía.</a:t>
                      </a:r>
                      <a:endParaRPr sz="1600" dirty="0">
                        <a:latin typeface="Times New Roman"/>
                        <a:cs typeface="Times New Roman"/>
                      </a:endParaRPr>
                    </a:p>
                  </a:txBody>
                  <a:tcPr marL="0" marR="0" marT="0" marB="0" anchor="ctr">
                    <a:lnL w="6350">
                      <a:solidFill>
                        <a:srgbClr val="000000"/>
                      </a:solidFill>
                      <a:prstDash val="solid"/>
                    </a:lnL>
                    <a:lnT w="6350">
                      <a:solidFill>
                        <a:srgbClr val="000000"/>
                      </a:solidFill>
                      <a:prstDash val="solid"/>
                    </a:lnT>
                    <a:lnB w="6350">
                      <a:solidFill>
                        <a:srgbClr val="000000"/>
                      </a:solidFill>
                      <a:prstDash val="solid"/>
                    </a:lnB>
                    <a:solidFill>
                      <a:srgbClr val="F1F1F1"/>
                    </a:solidFill>
                  </a:tcPr>
                </a:tc>
                <a:tc>
                  <a:txBody>
                    <a:bodyPr/>
                    <a:lstStyle/>
                    <a:p>
                      <a:pPr marL="31750" algn="ctr">
                        <a:lnSpc>
                          <a:spcPct val="100000"/>
                        </a:lnSpc>
                      </a:pPr>
                      <a:r>
                        <a:rPr sz="1600" spc="5" dirty="0">
                          <a:latin typeface="Times New Roman"/>
                          <a:cs typeface="Times New Roman"/>
                        </a:rPr>
                        <a:t>de</a:t>
                      </a:r>
                      <a:endParaRPr sz="1600" dirty="0">
                        <a:latin typeface="Times New Roman"/>
                        <a:cs typeface="Times New Roman"/>
                      </a:endParaRPr>
                    </a:p>
                    <a:p>
                      <a:pPr marL="33020" algn="ctr">
                        <a:lnSpc>
                          <a:spcPct val="100000"/>
                        </a:lnSpc>
                        <a:spcBef>
                          <a:spcPts val="635"/>
                        </a:spcBef>
                      </a:pPr>
                      <a:r>
                        <a:rPr sz="1600" spc="-5" dirty="0">
                          <a:latin typeface="Times New Roman"/>
                          <a:cs typeface="Times New Roman"/>
                        </a:rPr>
                        <a:t>en</a:t>
                      </a:r>
                      <a:endParaRPr sz="1600" dirty="0">
                        <a:latin typeface="Times New Roman"/>
                        <a:cs typeface="Times New Roman"/>
                      </a:endParaRPr>
                    </a:p>
                  </a:txBody>
                  <a:tcPr marL="0" marR="0" marT="0" marB="0" anchor="ctr">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gn="ctr">
                        <a:lnSpc>
                          <a:spcPct val="100000"/>
                        </a:lnSpc>
                      </a:pPr>
                      <a:r>
                        <a:rPr sz="1600" dirty="0">
                          <a:latin typeface="Times New Roman"/>
                          <a:cs typeface="Times New Roman"/>
                        </a:rPr>
                        <a:t>52</a:t>
                      </a:r>
                      <a:r>
                        <a:rPr sz="1600" spc="-5" dirty="0">
                          <a:latin typeface="Times New Roman"/>
                          <a:cs typeface="Times New Roman"/>
                        </a:rPr>
                        <a:t> estudiantes.</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gn="ctr">
                        <a:lnSpc>
                          <a:spcPct val="100000"/>
                        </a:lnSpc>
                      </a:pPr>
                      <a:endParaRPr sz="1600" dirty="0">
                        <a:latin typeface="Times New Roman"/>
                        <a:cs typeface="Times New Roman"/>
                      </a:endParaRPr>
                    </a:p>
                  </a:txBody>
                  <a:tcPr marL="0" marR="0" marT="0" marB="0" anchor="ctr">
                    <a:lnL w="6350" cap="flat" cmpd="sng" algn="ctr">
                      <a:solidFill>
                        <a:srgbClr val="000000"/>
                      </a:solidFill>
                      <a:prstDash val="solid"/>
                      <a:round/>
                      <a:headEnd type="none" w="med" len="med"/>
                      <a:tailEnd type="none" w="med" len="me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r h="1011115">
                <a:tc>
                  <a:txBody>
                    <a:bodyPr/>
                    <a:lstStyle/>
                    <a:p>
                      <a:pPr algn="ctr">
                        <a:lnSpc>
                          <a:spcPct val="100000"/>
                        </a:lnSpc>
                      </a:pPr>
                      <a:endParaRPr sz="160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pPr>
                      <a:r>
                        <a:rPr sz="1600" spc="-5" dirty="0">
                          <a:latin typeface="Times New Roman"/>
                          <a:cs typeface="Times New Roman"/>
                        </a:rPr>
                        <a:t>Prácticas</a:t>
                      </a:r>
                      <a:endParaRPr sz="1600" dirty="0">
                        <a:latin typeface="Times New Roman"/>
                        <a:cs typeface="Times New Roman"/>
                      </a:endParaRPr>
                    </a:p>
                    <a:p>
                      <a:pPr marL="69850" algn="ctr">
                        <a:lnSpc>
                          <a:spcPct val="100000"/>
                        </a:lnSpc>
                        <a:spcBef>
                          <a:spcPts val="620"/>
                        </a:spcBef>
                      </a:pPr>
                      <a:r>
                        <a:rPr sz="1600" spc="-5" dirty="0">
                          <a:latin typeface="Times New Roman"/>
                          <a:cs typeface="Times New Roman"/>
                        </a:rPr>
                        <a:t>profesionales.</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pPr>
                      <a:r>
                        <a:rPr sz="1600" spc="-5" dirty="0">
                          <a:latin typeface="Times New Roman"/>
                          <a:cs typeface="Times New Roman"/>
                        </a:rPr>
                        <a:t>Formación</a:t>
                      </a:r>
                      <a:endParaRPr sz="1600" dirty="0">
                        <a:latin typeface="Times New Roman"/>
                        <a:cs typeface="Times New Roman"/>
                      </a:endParaRPr>
                    </a:p>
                    <a:p>
                      <a:pPr marL="69850" algn="ctr">
                        <a:lnSpc>
                          <a:spcPct val="100000"/>
                        </a:lnSpc>
                        <a:spcBef>
                          <a:spcPts val="620"/>
                        </a:spcBef>
                      </a:pPr>
                      <a:r>
                        <a:rPr sz="1600" spc="-5" dirty="0" err="1" smtClean="0">
                          <a:latin typeface="Times New Roman"/>
                          <a:cs typeface="Times New Roman"/>
                        </a:rPr>
                        <a:t>pedagógica</a:t>
                      </a:r>
                      <a:r>
                        <a:rPr lang="es-CO" sz="1600" spc="-5" dirty="0" smtClean="0">
                          <a:latin typeface="Times New Roman"/>
                          <a:cs typeface="Times New Roman"/>
                        </a:rPr>
                        <a:t> in</a:t>
                      </a:r>
                      <a:endParaRPr sz="1600" dirty="0">
                        <a:latin typeface="Times New Roman"/>
                        <a:cs typeface="Times New Roman"/>
                      </a:endParaRPr>
                    </a:p>
                    <a:p>
                      <a:pPr marL="69850" algn="ctr">
                        <a:lnSpc>
                          <a:spcPct val="100000"/>
                        </a:lnSpc>
                        <a:spcBef>
                          <a:spcPts val="640"/>
                        </a:spcBef>
                      </a:pPr>
                      <a:r>
                        <a:rPr sz="1600" i="1" dirty="0">
                          <a:latin typeface="Times New Roman"/>
                          <a:cs typeface="Times New Roman"/>
                        </a:rPr>
                        <a:t>situ</a:t>
                      </a:r>
                      <a:r>
                        <a:rPr sz="1600" dirty="0">
                          <a:latin typeface="Times New Roman"/>
                          <a:cs typeface="Times New Roman"/>
                        </a:rPr>
                        <a:t>.</a:t>
                      </a:r>
                    </a:p>
                  </a:txBody>
                  <a:tcPr marL="0" marR="0" marT="0" marB="0" anchor="ctr">
                    <a:lnL w="6350">
                      <a:solidFill>
                        <a:srgbClr val="000000"/>
                      </a:solidFill>
                      <a:prstDash val="solid"/>
                    </a:lnL>
                    <a:lnT w="6350">
                      <a:solidFill>
                        <a:srgbClr val="000000"/>
                      </a:solidFill>
                      <a:prstDash val="solid"/>
                    </a:lnT>
                    <a:lnB w="6350">
                      <a:solidFill>
                        <a:srgbClr val="000000"/>
                      </a:solidFill>
                      <a:prstDash val="solid"/>
                    </a:lnB>
                    <a:solidFill>
                      <a:srgbClr val="F1F1F1"/>
                    </a:solidFill>
                  </a:tcPr>
                </a:tc>
                <a:tc>
                  <a:txBody>
                    <a:bodyPr/>
                    <a:lstStyle/>
                    <a:p>
                      <a:pPr algn="ctr">
                        <a:lnSpc>
                          <a:spcPct val="100000"/>
                        </a:lnSpc>
                        <a:spcBef>
                          <a:spcPts val="25"/>
                        </a:spcBef>
                      </a:pPr>
                      <a:endParaRPr sz="2000" dirty="0">
                        <a:latin typeface="Times New Roman"/>
                        <a:cs typeface="Times New Roman"/>
                      </a:endParaRPr>
                    </a:p>
                    <a:p>
                      <a:pPr marL="57785" algn="ctr">
                        <a:lnSpc>
                          <a:spcPct val="100000"/>
                        </a:lnSpc>
                      </a:pPr>
                      <a:r>
                        <a:rPr sz="1600" i="1" dirty="0">
                          <a:latin typeface="Times New Roman"/>
                          <a:cs typeface="Times New Roman"/>
                        </a:rPr>
                        <a:t>in</a:t>
                      </a:r>
                      <a:endParaRPr sz="1600" dirty="0">
                        <a:latin typeface="Times New Roman"/>
                        <a:cs typeface="Times New Roman"/>
                      </a:endParaRPr>
                    </a:p>
                  </a:txBody>
                  <a:tcPr marL="0" marR="0" marT="3175" marB="0" anchor="ctr">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gn="ctr">
                        <a:lnSpc>
                          <a:spcPct val="100000"/>
                        </a:lnSpc>
                      </a:pPr>
                      <a:r>
                        <a:rPr sz="1600" dirty="0">
                          <a:latin typeface="Times New Roman"/>
                          <a:cs typeface="Times New Roman"/>
                        </a:rPr>
                        <a:t>19</a:t>
                      </a:r>
                      <a:r>
                        <a:rPr sz="1600" spc="-5" dirty="0">
                          <a:latin typeface="Times New Roman"/>
                          <a:cs typeface="Times New Roman"/>
                        </a:rPr>
                        <a:t> estudiantes.</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8580" algn="ctr">
                        <a:lnSpc>
                          <a:spcPct val="100000"/>
                        </a:lnSpc>
                      </a:pPr>
                      <a:r>
                        <a:rPr sz="1600" dirty="0">
                          <a:latin typeface="Times New Roman"/>
                          <a:cs typeface="Times New Roman"/>
                        </a:rPr>
                        <a:t>17 </a:t>
                      </a:r>
                      <a:r>
                        <a:rPr sz="1600" spc="-5" dirty="0">
                          <a:latin typeface="Times New Roman"/>
                          <a:cs typeface="Times New Roman"/>
                        </a:rPr>
                        <a:t>instituciones educativas del</a:t>
                      </a:r>
                      <a:r>
                        <a:rPr sz="1600" spc="110" dirty="0">
                          <a:latin typeface="Times New Roman"/>
                          <a:cs typeface="Times New Roman"/>
                        </a:rPr>
                        <a:t> </a:t>
                      </a:r>
                      <a:r>
                        <a:rPr sz="1600" dirty="0">
                          <a:latin typeface="Times New Roman"/>
                          <a:cs typeface="Times New Roman"/>
                        </a:rPr>
                        <a:t>Oriente</a:t>
                      </a:r>
                    </a:p>
                    <a:p>
                      <a:pPr marL="68580" algn="ctr">
                        <a:lnSpc>
                          <a:spcPct val="100000"/>
                        </a:lnSpc>
                        <a:spcBef>
                          <a:spcPts val="620"/>
                        </a:spcBef>
                      </a:pPr>
                      <a:r>
                        <a:rPr sz="1600" spc="-5" dirty="0">
                          <a:latin typeface="Times New Roman"/>
                          <a:cs typeface="Times New Roman"/>
                        </a:rPr>
                        <a:t>antioqueño.</a:t>
                      </a:r>
                      <a:endParaRPr sz="1600" dirty="0">
                        <a:latin typeface="Times New Roman"/>
                        <a:cs typeface="Times New Roman"/>
                      </a:endParaRPr>
                    </a:p>
                  </a:txBody>
                  <a:tcPr marL="0" marR="0" marT="0" marB="0" anchor="ctr">
                    <a:lnL w="6350" cap="flat" cmpd="sng" algn="ctr">
                      <a:solidFill>
                        <a:srgbClr val="000000"/>
                      </a:solidFill>
                      <a:prstDash val="solid"/>
                      <a:round/>
                      <a:headEnd type="none" w="med" len="med"/>
                      <a:tailEnd type="none" w="med" len="me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r h="2183423">
                <a:tc>
                  <a:txBody>
                    <a:bodyPr/>
                    <a:lstStyle/>
                    <a:p>
                      <a:pPr algn="ctr">
                        <a:lnSpc>
                          <a:spcPct val="100000"/>
                        </a:lnSpc>
                      </a:pP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tabLst>
                          <a:tab pos="654685" algn="l"/>
                          <a:tab pos="1030605" algn="l"/>
                        </a:tabLst>
                      </a:pPr>
                      <a:r>
                        <a:rPr sz="1600" spc="-5" dirty="0">
                          <a:latin typeface="Times New Roman"/>
                          <a:cs typeface="Times New Roman"/>
                        </a:rPr>
                        <a:t>Inicio	</a:t>
                      </a:r>
                      <a:r>
                        <a:rPr sz="1600" spc="5" dirty="0">
                          <a:latin typeface="Times New Roman"/>
                          <a:cs typeface="Times New Roman"/>
                        </a:rPr>
                        <a:t>de	</a:t>
                      </a:r>
                      <a:r>
                        <a:rPr sz="1600" dirty="0">
                          <a:latin typeface="Times New Roman"/>
                          <a:cs typeface="Times New Roman"/>
                        </a:rPr>
                        <a:t>nueva</a:t>
                      </a:r>
                    </a:p>
                    <a:p>
                      <a:pPr marL="69850" marR="61594" algn="ctr">
                        <a:lnSpc>
                          <a:spcPct val="100000"/>
                        </a:lnSpc>
                        <a:spcBef>
                          <a:spcPts val="160"/>
                        </a:spcBef>
                      </a:pPr>
                      <a:r>
                        <a:rPr sz="1600" spc="-5" dirty="0">
                          <a:latin typeface="Times New Roman"/>
                          <a:cs typeface="Times New Roman"/>
                        </a:rPr>
                        <a:t>versión del programa  </a:t>
                      </a:r>
                      <a:r>
                        <a:rPr sz="1600" dirty="0">
                          <a:latin typeface="Times New Roman"/>
                          <a:cs typeface="Times New Roman"/>
                        </a:rPr>
                        <a:t>1466.</a:t>
                      </a: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pPr>
                      <a:r>
                        <a:rPr sz="1600" spc="-5" dirty="0" err="1" smtClean="0">
                          <a:latin typeface="Times New Roman"/>
                          <a:cs typeface="Times New Roman"/>
                        </a:rPr>
                        <a:t>Mejorar</a:t>
                      </a:r>
                      <a:r>
                        <a:rPr lang="es-CO" sz="1600" spc="-5" dirty="0" smtClean="0">
                          <a:latin typeface="Times New Roman"/>
                          <a:cs typeface="Times New Roman"/>
                        </a:rPr>
                        <a:t> y</a:t>
                      </a:r>
                      <a:r>
                        <a:rPr lang="es-CO" sz="1600" spc="0" baseline="0" dirty="0">
                          <a:latin typeface="Times New Roman"/>
                          <a:cs typeface="Times New Roman"/>
                        </a:rPr>
                        <a:t> </a:t>
                      </a:r>
                      <a:r>
                        <a:rPr sz="1600" spc="-5" dirty="0" err="1" smtClean="0">
                          <a:latin typeface="Times New Roman"/>
                          <a:cs typeface="Times New Roman"/>
                        </a:rPr>
                        <a:t>actualizar</a:t>
                      </a:r>
                      <a:r>
                        <a:rPr lang="es-CO" sz="1600" spc="-5" dirty="0" smtClean="0">
                          <a:latin typeface="Times New Roman"/>
                          <a:cs typeface="Times New Roman"/>
                        </a:rPr>
                        <a:t> la </a:t>
                      </a:r>
                      <a:endParaRPr sz="1600" dirty="0">
                        <a:latin typeface="Times New Roman"/>
                        <a:cs typeface="Times New Roman"/>
                      </a:endParaRPr>
                    </a:p>
                    <a:p>
                      <a:pPr marL="69850" marR="137795" algn="ctr">
                        <a:lnSpc>
                          <a:spcPct val="100000"/>
                        </a:lnSpc>
                        <a:spcBef>
                          <a:spcPts val="10"/>
                        </a:spcBef>
                      </a:pPr>
                      <a:r>
                        <a:rPr sz="1600" dirty="0" err="1">
                          <a:latin typeface="Times New Roman"/>
                          <a:cs typeface="Times New Roman"/>
                        </a:rPr>
                        <a:t>fo</a:t>
                      </a:r>
                      <a:r>
                        <a:rPr sz="1600" spc="-10" dirty="0" err="1">
                          <a:latin typeface="Times New Roman"/>
                          <a:cs typeface="Times New Roman"/>
                        </a:rPr>
                        <a:t>r</a:t>
                      </a:r>
                      <a:r>
                        <a:rPr sz="1600" dirty="0" err="1">
                          <a:latin typeface="Times New Roman"/>
                          <a:cs typeface="Times New Roman"/>
                        </a:rPr>
                        <a:t>ma</a:t>
                      </a:r>
                      <a:r>
                        <a:rPr sz="1600" spc="-10" dirty="0" err="1">
                          <a:latin typeface="Times New Roman"/>
                          <a:cs typeface="Times New Roman"/>
                        </a:rPr>
                        <a:t>c</a:t>
                      </a:r>
                      <a:r>
                        <a:rPr sz="1600" dirty="0" err="1">
                          <a:latin typeface="Times New Roman"/>
                          <a:cs typeface="Times New Roman"/>
                        </a:rPr>
                        <a:t>ión</a:t>
                      </a:r>
                      <a:r>
                        <a:rPr sz="1600" dirty="0">
                          <a:latin typeface="Times New Roman"/>
                          <a:cs typeface="Times New Roman"/>
                        </a:rPr>
                        <a:t> </a:t>
                      </a:r>
                      <a:r>
                        <a:rPr lang="es-CO" sz="1600" baseline="0" dirty="0" smtClean="0">
                          <a:latin typeface="Times New Roman"/>
                          <a:cs typeface="Times New Roman"/>
                        </a:rPr>
                        <a:t> de </a:t>
                      </a:r>
                      <a:r>
                        <a:rPr sz="1600" dirty="0" smtClean="0">
                          <a:latin typeface="Times New Roman"/>
                          <a:cs typeface="Times New Roman"/>
                        </a:rPr>
                        <a:t> </a:t>
                      </a:r>
                      <a:r>
                        <a:rPr sz="1600" dirty="0" err="1" smtClean="0">
                          <a:latin typeface="Times New Roman"/>
                          <a:cs typeface="Times New Roman"/>
                        </a:rPr>
                        <a:t>pro</a:t>
                      </a:r>
                      <a:r>
                        <a:rPr sz="1600" spc="-10" dirty="0" err="1" smtClean="0">
                          <a:latin typeface="Times New Roman"/>
                          <a:cs typeface="Times New Roman"/>
                        </a:rPr>
                        <a:t>f</a:t>
                      </a:r>
                      <a:r>
                        <a:rPr sz="1600" spc="-5" dirty="0" err="1" smtClean="0">
                          <a:latin typeface="Times New Roman"/>
                          <a:cs typeface="Times New Roman"/>
                        </a:rPr>
                        <a:t>e</a:t>
                      </a:r>
                      <a:r>
                        <a:rPr sz="1600" dirty="0" err="1" smtClean="0">
                          <a:latin typeface="Times New Roman"/>
                          <a:cs typeface="Times New Roman"/>
                        </a:rPr>
                        <a:t>so</a:t>
                      </a:r>
                      <a:r>
                        <a:rPr sz="1600" spc="5" dirty="0" err="1" smtClean="0">
                          <a:latin typeface="Times New Roman"/>
                          <a:cs typeface="Times New Roman"/>
                        </a:rPr>
                        <a:t>r</a:t>
                      </a:r>
                      <a:r>
                        <a:rPr sz="1600" spc="-5" dirty="0" err="1" smtClean="0">
                          <a:latin typeface="Times New Roman"/>
                          <a:cs typeface="Times New Roman"/>
                        </a:rPr>
                        <a:t>e</a:t>
                      </a:r>
                      <a:r>
                        <a:rPr sz="1600" dirty="0" err="1" smtClean="0">
                          <a:latin typeface="Times New Roman"/>
                          <a:cs typeface="Times New Roman"/>
                        </a:rPr>
                        <a:t>s</a:t>
                      </a:r>
                      <a:r>
                        <a:rPr sz="1600" dirty="0" smtClean="0">
                          <a:latin typeface="Times New Roman"/>
                          <a:cs typeface="Times New Roman"/>
                        </a:rPr>
                        <a:t>  </a:t>
                      </a:r>
                      <a:r>
                        <a:rPr sz="1600" spc="-5" dirty="0">
                          <a:latin typeface="Times New Roman"/>
                          <a:cs typeface="Times New Roman"/>
                        </a:rPr>
                        <a:t>filosofía.</a:t>
                      </a:r>
                      <a:endParaRPr sz="1600" dirty="0">
                        <a:latin typeface="Times New Roman"/>
                        <a:cs typeface="Times New Roman"/>
                      </a:endParaRPr>
                    </a:p>
                  </a:txBody>
                  <a:tcPr marL="0" marR="0" marT="0" marB="0" anchor="ctr">
                    <a:lnL w="6350">
                      <a:solidFill>
                        <a:srgbClr val="000000"/>
                      </a:solidFill>
                      <a:prstDash val="solid"/>
                    </a:lnL>
                    <a:lnT w="6350">
                      <a:solidFill>
                        <a:srgbClr val="000000"/>
                      </a:solidFill>
                      <a:prstDash val="solid"/>
                    </a:lnT>
                    <a:lnB w="6350">
                      <a:solidFill>
                        <a:srgbClr val="000000"/>
                      </a:solidFill>
                      <a:prstDash val="solid"/>
                    </a:lnB>
                    <a:solidFill>
                      <a:srgbClr val="F1F1F1"/>
                    </a:solidFill>
                  </a:tcPr>
                </a:tc>
                <a:tc>
                  <a:txBody>
                    <a:bodyPr/>
                    <a:lstStyle/>
                    <a:p>
                      <a:pPr marL="103505" algn="ctr">
                        <a:lnSpc>
                          <a:spcPct val="100000"/>
                        </a:lnSpc>
                      </a:pPr>
                      <a:r>
                        <a:rPr sz="1600" dirty="0">
                          <a:latin typeface="Times New Roman"/>
                          <a:cs typeface="Times New Roman"/>
                        </a:rPr>
                        <a:t>y</a:t>
                      </a:r>
                    </a:p>
                    <a:p>
                      <a:pPr marL="31750" indent="34290" algn="ctr">
                        <a:lnSpc>
                          <a:spcPct val="100000"/>
                        </a:lnSpc>
                        <a:spcBef>
                          <a:spcPts val="620"/>
                        </a:spcBef>
                      </a:pPr>
                      <a:r>
                        <a:rPr sz="1600" dirty="0">
                          <a:latin typeface="Times New Roman"/>
                          <a:cs typeface="Times New Roman"/>
                        </a:rPr>
                        <a:t>la</a:t>
                      </a:r>
                    </a:p>
                    <a:p>
                      <a:pPr marL="33020" marR="60325" indent="-1905" algn="ctr">
                        <a:lnSpc>
                          <a:spcPct val="100000"/>
                        </a:lnSpc>
                        <a:spcBef>
                          <a:spcPts val="20"/>
                        </a:spcBef>
                      </a:pPr>
                      <a:r>
                        <a:rPr sz="1600" spc="10" dirty="0">
                          <a:latin typeface="Times New Roman"/>
                          <a:cs typeface="Times New Roman"/>
                        </a:rPr>
                        <a:t>d</a:t>
                      </a:r>
                      <a:r>
                        <a:rPr sz="1600" dirty="0">
                          <a:latin typeface="Times New Roman"/>
                          <a:cs typeface="Times New Roman"/>
                        </a:rPr>
                        <a:t>e  de</a:t>
                      </a:r>
                    </a:p>
                  </a:txBody>
                  <a:tcPr marL="0" marR="0" marT="0" marB="0" anchor="ctr">
                    <a:lnR w="6350">
                      <a:solidFill>
                        <a:srgbClr val="000000"/>
                      </a:solidFill>
                      <a:prstDash val="solid"/>
                    </a:lnR>
                    <a:lnT w="6350" cap="flat" cmpd="sng" algn="ctr">
                      <a:solidFill>
                        <a:srgbClr val="000000"/>
                      </a:solidFill>
                      <a:prstDash val="solid"/>
                      <a:round/>
                      <a:headEnd type="none" w="med" len="med"/>
                      <a:tailEnd type="none" w="med" len="med"/>
                    </a:lnT>
                    <a:lnB w="6350">
                      <a:solidFill>
                        <a:srgbClr val="000000"/>
                      </a:solidFill>
                      <a:prstDash val="solid"/>
                    </a:lnB>
                    <a:solidFill>
                      <a:srgbClr val="F1F1F1"/>
                    </a:solidFill>
                  </a:tcPr>
                </a:tc>
                <a:tc>
                  <a:txBody>
                    <a:bodyPr/>
                    <a:lstStyle/>
                    <a:p>
                      <a:pPr marL="67945" algn="ctr">
                        <a:lnSpc>
                          <a:spcPct val="100000"/>
                        </a:lnSpc>
                      </a:pPr>
                      <a:r>
                        <a:rPr sz="1600" dirty="0">
                          <a:latin typeface="Times New Roman"/>
                          <a:cs typeface="Times New Roman"/>
                        </a:rPr>
                        <a:t>23</a:t>
                      </a:r>
                      <a:r>
                        <a:rPr sz="1600" spc="-5" dirty="0">
                          <a:latin typeface="Times New Roman"/>
                          <a:cs typeface="Times New Roman"/>
                        </a:rPr>
                        <a:t> estudiantes.</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cap="flat" cmpd="sng" algn="ctr">
                      <a:solidFill>
                        <a:srgbClr val="000000"/>
                      </a:solidFill>
                      <a:prstDash val="solid"/>
                      <a:round/>
                      <a:headEnd type="none" w="med" len="med"/>
                      <a:tailEnd type="none" w="med" len="med"/>
                    </a:lnT>
                    <a:lnB w="6350">
                      <a:solidFill>
                        <a:srgbClr val="000000"/>
                      </a:solidFill>
                      <a:prstDash val="solid"/>
                    </a:lnB>
                    <a:solidFill>
                      <a:srgbClr val="F1F1F1"/>
                    </a:solidFill>
                  </a:tcPr>
                </a:tc>
                <a:tc>
                  <a:txBody>
                    <a:bodyPr/>
                    <a:lstStyle/>
                    <a:p>
                      <a:pPr algn="ctr">
                        <a:lnSpc>
                          <a:spcPct val="100000"/>
                        </a:lnSpc>
                      </a:pP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3616671919"/>
              </p:ext>
            </p:extLst>
          </p:nvPr>
        </p:nvGraphicFramePr>
        <p:xfrm>
          <a:off x="381000" y="1344422"/>
          <a:ext cx="9296401" cy="5970778"/>
        </p:xfrm>
        <a:graphic>
          <a:graphicData uri="http://schemas.openxmlformats.org/drawingml/2006/table">
            <a:tbl>
              <a:tblPr firstRow="1" bandRow="1">
                <a:tableStyleId>{2D5ABB26-0587-4C30-8999-92F81FD0307C}</a:tableStyleId>
              </a:tblPr>
              <a:tblGrid>
                <a:gridCol w="1479207"/>
                <a:gridCol w="1797646"/>
                <a:gridCol w="27393"/>
                <a:gridCol w="1872978"/>
                <a:gridCol w="1985576"/>
                <a:gridCol w="2133601"/>
              </a:tblGrid>
              <a:tr h="1027139">
                <a:tc>
                  <a:txBody>
                    <a:bodyPr/>
                    <a:lstStyle/>
                    <a:p>
                      <a:pPr algn="ctr">
                        <a:lnSpc>
                          <a:spcPct val="100000"/>
                        </a:lnSpc>
                      </a:pP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gridSpan="2">
                  <a:txBody>
                    <a:bodyPr/>
                    <a:lstStyle/>
                    <a:p>
                      <a:pPr marL="69850" algn="ctr">
                        <a:lnSpc>
                          <a:spcPct val="100000"/>
                        </a:lnSpc>
                      </a:pPr>
                      <a:endParaRPr lang="es-CO" sz="1600" dirty="0" smtClean="0">
                        <a:latin typeface="Times New Roman"/>
                        <a:cs typeface="Times New Roman"/>
                      </a:endParaRPr>
                    </a:p>
                    <a:p>
                      <a:pPr marL="69850" algn="ctr">
                        <a:lnSpc>
                          <a:spcPct val="100000"/>
                        </a:lnSpc>
                      </a:pPr>
                      <a:r>
                        <a:rPr sz="1600" dirty="0" err="1" smtClean="0">
                          <a:latin typeface="Times New Roman"/>
                          <a:cs typeface="Times New Roman"/>
                        </a:rPr>
                        <a:t>Pifle</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hMerge="1">
                  <a:txBody>
                    <a:bodyPr/>
                    <a:lstStyle/>
                    <a:p>
                      <a:endParaRPr/>
                    </a:p>
                  </a:txBody>
                  <a:tcPr marL="0" marR="0" marT="0" marB="0"/>
                </a:tc>
                <a:tc>
                  <a:txBody>
                    <a:bodyPr/>
                    <a:lstStyle/>
                    <a:p>
                      <a:pPr marL="69850" algn="ctr">
                        <a:lnSpc>
                          <a:spcPct val="100000"/>
                        </a:lnSpc>
                      </a:pPr>
                      <a:endParaRPr lang="es-CO" sz="1600" spc="-5" dirty="0" smtClean="0">
                        <a:latin typeface="Times New Roman"/>
                        <a:cs typeface="Times New Roman"/>
                      </a:endParaRPr>
                    </a:p>
                    <a:p>
                      <a:pPr marL="69850" algn="ctr">
                        <a:lnSpc>
                          <a:spcPct val="100000"/>
                        </a:lnSpc>
                      </a:pPr>
                      <a:r>
                        <a:rPr sz="1600" spc="-5" dirty="0" err="1" smtClean="0">
                          <a:latin typeface="Times New Roman"/>
                          <a:cs typeface="Times New Roman"/>
                        </a:rPr>
                        <a:t>Mejorar</a:t>
                      </a:r>
                      <a:r>
                        <a:rPr sz="1600" spc="-65" dirty="0" smtClean="0">
                          <a:latin typeface="Times New Roman"/>
                          <a:cs typeface="Times New Roman"/>
                        </a:rPr>
                        <a:t> </a:t>
                      </a:r>
                      <a:r>
                        <a:rPr sz="1600" dirty="0">
                          <a:latin typeface="Times New Roman"/>
                          <a:cs typeface="Times New Roman"/>
                        </a:rPr>
                        <a:t>niveles</a:t>
                      </a:r>
                    </a:p>
                    <a:p>
                      <a:pPr marL="69850" marR="60325" algn="ctr">
                        <a:lnSpc>
                          <a:spcPct val="100000"/>
                        </a:lnSpc>
                        <a:spcBef>
                          <a:spcPts val="10"/>
                        </a:spcBef>
                        <a:tabLst>
                          <a:tab pos="525145" algn="l"/>
                        </a:tabLst>
                      </a:pPr>
                      <a:r>
                        <a:rPr sz="1600" dirty="0">
                          <a:latin typeface="Times New Roman"/>
                          <a:cs typeface="Times New Roman"/>
                        </a:rPr>
                        <a:t>de	s</a:t>
                      </a:r>
                      <a:r>
                        <a:rPr sz="1600" spc="5" dirty="0">
                          <a:latin typeface="Times New Roman"/>
                          <a:cs typeface="Times New Roman"/>
                        </a:rPr>
                        <a:t>e</a:t>
                      </a:r>
                      <a:r>
                        <a:rPr sz="1600" spc="-15" dirty="0">
                          <a:latin typeface="Times New Roman"/>
                          <a:cs typeface="Times New Roman"/>
                        </a:rPr>
                        <a:t>g</a:t>
                      </a:r>
                      <a:r>
                        <a:rPr sz="1600" dirty="0">
                          <a:latin typeface="Times New Roman"/>
                          <a:cs typeface="Times New Roman"/>
                        </a:rPr>
                        <a:t>un</a:t>
                      </a:r>
                      <a:r>
                        <a:rPr sz="1600" spc="10" dirty="0">
                          <a:latin typeface="Times New Roman"/>
                          <a:cs typeface="Times New Roman"/>
                        </a:rPr>
                        <a:t>d</a:t>
                      </a:r>
                      <a:r>
                        <a:rPr sz="1600" dirty="0">
                          <a:latin typeface="Times New Roman"/>
                          <a:cs typeface="Times New Roman"/>
                        </a:rPr>
                        <a:t>a  </a:t>
                      </a:r>
                      <a:r>
                        <a:rPr sz="1600" spc="-5" dirty="0">
                          <a:latin typeface="Times New Roman"/>
                          <a:cs typeface="Times New Roman"/>
                        </a:rPr>
                        <a:t>lengua.</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gn="ctr">
                        <a:lnSpc>
                          <a:spcPct val="100000"/>
                        </a:lnSpc>
                      </a:pPr>
                      <a:endParaRPr lang="es-CO" sz="1600" dirty="0" smtClean="0">
                        <a:latin typeface="Times New Roman"/>
                        <a:cs typeface="Times New Roman"/>
                      </a:endParaRPr>
                    </a:p>
                    <a:p>
                      <a:pPr marL="67945" algn="ctr">
                        <a:lnSpc>
                          <a:spcPct val="100000"/>
                        </a:lnSpc>
                      </a:pPr>
                      <a:r>
                        <a:rPr sz="1600" dirty="0" smtClean="0">
                          <a:latin typeface="Times New Roman"/>
                          <a:cs typeface="Times New Roman"/>
                        </a:rPr>
                        <a:t>23</a:t>
                      </a:r>
                      <a:r>
                        <a:rPr sz="1600" spc="-5" dirty="0" smtClean="0">
                          <a:latin typeface="Times New Roman"/>
                          <a:cs typeface="Times New Roman"/>
                        </a:rPr>
                        <a:t> </a:t>
                      </a:r>
                      <a:r>
                        <a:rPr sz="1600" spc="-5" dirty="0">
                          <a:latin typeface="Times New Roman"/>
                          <a:cs typeface="Times New Roman"/>
                        </a:rPr>
                        <a:t>estudiantes</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8580" algn="ctr">
                        <a:lnSpc>
                          <a:spcPct val="100000"/>
                        </a:lnSpc>
                      </a:pPr>
                      <a:endParaRPr lang="es-CO" sz="1600" spc="-5" dirty="0" smtClean="0">
                        <a:latin typeface="Times New Roman"/>
                        <a:cs typeface="Times New Roman"/>
                      </a:endParaRPr>
                    </a:p>
                    <a:p>
                      <a:pPr marL="68580" algn="ctr">
                        <a:lnSpc>
                          <a:spcPct val="100000"/>
                        </a:lnSpc>
                      </a:pPr>
                      <a:r>
                        <a:rPr sz="1600" spc="-5" dirty="0" err="1" smtClean="0">
                          <a:latin typeface="Times New Roman"/>
                          <a:cs typeface="Times New Roman"/>
                        </a:rPr>
                        <a:t>Programa</a:t>
                      </a:r>
                      <a:r>
                        <a:rPr sz="1600" spc="-5" dirty="0" smtClean="0">
                          <a:latin typeface="Times New Roman"/>
                          <a:cs typeface="Times New Roman"/>
                        </a:rPr>
                        <a:t> </a:t>
                      </a:r>
                      <a:r>
                        <a:rPr sz="1600" spc="-5" dirty="0">
                          <a:latin typeface="Times New Roman"/>
                          <a:cs typeface="Times New Roman"/>
                        </a:rPr>
                        <a:t>Pifle.</a:t>
                      </a:r>
                      <a:endParaRPr sz="1600" dirty="0">
                        <a:latin typeface="Times New Roman"/>
                        <a:cs typeface="Times New Roman"/>
                      </a:endParaRPr>
                    </a:p>
                  </a:txBody>
                  <a:tcPr marL="0" marR="0" marT="0" marB="0" anchor="ctr">
                    <a:lnL w="6350" cap="flat" cmpd="sng" algn="ctr">
                      <a:solidFill>
                        <a:srgbClr val="000000"/>
                      </a:solidFill>
                      <a:prstDash val="solid"/>
                      <a:round/>
                      <a:headEnd type="none" w="med" len="med"/>
                      <a:tailEnd type="none" w="med" len="med"/>
                    </a:lnL>
                    <a:lnR w="6350">
                      <a:solidFill>
                        <a:srgbClr val="000000"/>
                      </a:solidFill>
                      <a:prstDash val="solid"/>
                    </a:lnR>
                    <a:lnT w="6350">
                      <a:solidFill>
                        <a:srgbClr val="000000"/>
                      </a:solidFill>
                      <a:prstDash val="solid"/>
                    </a:lnT>
                    <a:lnB w="6350" cap="flat" cmpd="sng" algn="ctr">
                      <a:solidFill>
                        <a:srgbClr val="000000"/>
                      </a:solidFill>
                      <a:prstDash val="solid"/>
                      <a:round/>
                      <a:headEnd type="none" w="med" len="med"/>
                      <a:tailEnd type="none" w="med" len="med"/>
                    </a:lnB>
                    <a:solidFill>
                      <a:srgbClr val="F1F1F1"/>
                    </a:solidFill>
                  </a:tcPr>
                </a:tc>
              </a:tr>
              <a:tr h="2497899">
                <a:tc>
                  <a:txBody>
                    <a:bodyPr/>
                    <a:lstStyle/>
                    <a:p>
                      <a:pPr algn="ctr">
                        <a:lnSpc>
                          <a:spcPct val="100000"/>
                        </a:lnSpc>
                      </a:pP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gridSpan="2">
                  <a:txBody>
                    <a:bodyPr/>
                    <a:lstStyle/>
                    <a:p>
                      <a:pPr marL="69850" algn="ctr">
                        <a:lnSpc>
                          <a:spcPct val="100000"/>
                        </a:lnSpc>
                        <a:tabLst>
                          <a:tab pos="1209040" algn="l"/>
                        </a:tabLst>
                      </a:pPr>
                      <a:r>
                        <a:rPr sz="1600" spc="-5" dirty="0">
                          <a:latin typeface="Times New Roman"/>
                          <a:cs typeface="Times New Roman"/>
                        </a:rPr>
                        <a:t>Egresados	del</a:t>
                      </a:r>
                      <a:endParaRPr sz="1600" dirty="0">
                        <a:latin typeface="Times New Roman"/>
                        <a:cs typeface="Times New Roman"/>
                      </a:endParaRPr>
                    </a:p>
                    <a:p>
                      <a:pPr marL="69850" algn="ctr">
                        <a:lnSpc>
                          <a:spcPct val="100000"/>
                        </a:lnSpc>
                        <a:spcBef>
                          <a:spcPts val="625"/>
                        </a:spcBef>
                      </a:pPr>
                      <a:r>
                        <a:rPr sz="1600" spc="-5" dirty="0">
                          <a:latin typeface="Times New Roman"/>
                          <a:cs typeface="Times New Roman"/>
                        </a:rPr>
                        <a:t>programa.</a:t>
                      </a:r>
                      <a:r>
                        <a:rPr sz="1600" spc="-10" dirty="0">
                          <a:latin typeface="Times New Roman"/>
                          <a:cs typeface="Times New Roman"/>
                        </a:rPr>
                        <a:t> </a:t>
                      </a:r>
                      <a:r>
                        <a:rPr sz="1600" spc="-5" dirty="0">
                          <a:latin typeface="Times New Roman"/>
                          <a:cs typeface="Times New Roman"/>
                        </a:rPr>
                        <a:t>(2019-1)</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hMerge="1">
                  <a:txBody>
                    <a:bodyPr/>
                    <a:lstStyle/>
                    <a:p>
                      <a:endParaRPr/>
                    </a:p>
                  </a:txBody>
                  <a:tcPr marL="0" marR="0" marT="0" marB="0"/>
                </a:tc>
                <a:tc>
                  <a:txBody>
                    <a:bodyPr/>
                    <a:lstStyle/>
                    <a:p>
                      <a:pPr marL="69850" algn="ctr">
                        <a:lnSpc>
                          <a:spcPct val="100000"/>
                        </a:lnSpc>
                        <a:tabLst>
                          <a:tab pos="622300" algn="l"/>
                          <a:tab pos="913130" algn="l"/>
                        </a:tabLst>
                      </a:pPr>
                      <a:r>
                        <a:rPr sz="1600" spc="-5" dirty="0">
                          <a:latin typeface="Times New Roman"/>
                          <a:cs typeface="Times New Roman"/>
                        </a:rPr>
                        <a:t>Incidir	en	</a:t>
                      </a:r>
                      <a:r>
                        <a:rPr sz="1600" spc="5" dirty="0">
                          <a:latin typeface="Times New Roman"/>
                          <a:cs typeface="Times New Roman"/>
                        </a:rPr>
                        <a:t>la</a:t>
                      </a:r>
                      <a:endParaRPr sz="1600" dirty="0">
                        <a:latin typeface="Times New Roman"/>
                        <a:cs typeface="Times New Roman"/>
                      </a:endParaRPr>
                    </a:p>
                    <a:p>
                      <a:pPr marL="69850" algn="ctr">
                        <a:lnSpc>
                          <a:spcPct val="100000"/>
                        </a:lnSpc>
                        <a:spcBef>
                          <a:spcPts val="625"/>
                        </a:spcBef>
                        <a:tabLst>
                          <a:tab pos="639445" algn="l"/>
                          <a:tab pos="913765" algn="l"/>
                        </a:tabLst>
                      </a:pPr>
                      <a:r>
                        <a:rPr sz="1600" spc="-5" dirty="0">
                          <a:latin typeface="Times New Roman"/>
                          <a:cs typeface="Times New Roman"/>
                        </a:rPr>
                        <a:t>calidad	</a:t>
                      </a:r>
                      <a:r>
                        <a:rPr sz="1600" dirty="0">
                          <a:latin typeface="Times New Roman"/>
                          <a:cs typeface="Times New Roman"/>
                        </a:rPr>
                        <a:t>de	</a:t>
                      </a:r>
                      <a:r>
                        <a:rPr sz="1600" spc="5" dirty="0">
                          <a:latin typeface="Times New Roman"/>
                          <a:cs typeface="Times New Roman"/>
                        </a:rPr>
                        <a:t>la</a:t>
                      </a:r>
                      <a:endParaRPr sz="1600" dirty="0">
                        <a:latin typeface="Times New Roman"/>
                        <a:cs typeface="Times New Roman"/>
                      </a:endParaRPr>
                    </a:p>
                    <a:p>
                      <a:pPr marL="69850" marR="57785" algn="ctr">
                        <a:lnSpc>
                          <a:spcPct val="100000"/>
                        </a:lnSpc>
                        <a:spcBef>
                          <a:spcPts val="5"/>
                        </a:spcBef>
                        <a:tabLst>
                          <a:tab pos="508634" algn="l"/>
                          <a:tab pos="951865" algn="l"/>
                        </a:tabLst>
                      </a:pPr>
                      <a:r>
                        <a:rPr sz="1600" spc="-5" dirty="0">
                          <a:latin typeface="Times New Roman"/>
                          <a:cs typeface="Times New Roman"/>
                        </a:rPr>
                        <a:t>enseñanza </a:t>
                      </a:r>
                      <a:r>
                        <a:rPr sz="1600" dirty="0">
                          <a:latin typeface="Times New Roman"/>
                          <a:cs typeface="Times New Roman"/>
                        </a:rPr>
                        <a:t>de</a:t>
                      </a:r>
                      <a:r>
                        <a:rPr sz="1600" spc="-70" dirty="0">
                          <a:latin typeface="Times New Roman"/>
                          <a:cs typeface="Times New Roman"/>
                        </a:rPr>
                        <a:t> </a:t>
                      </a:r>
                      <a:r>
                        <a:rPr sz="1600" spc="5" dirty="0">
                          <a:latin typeface="Times New Roman"/>
                          <a:cs typeface="Times New Roman"/>
                        </a:rPr>
                        <a:t>la  </a:t>
                      </a:r>
                      <a:r>
                        <a:rPr sz="1600" dirty="0">
                          <a:latin typeface="Times New Roman"/>
                          <a:cs typeface="Times New Roman"/>
                        </a:rPr>
                        <a:t>filosofía </a:t>
                      </a:r>
                      <a:r>
                        <a:rPr sz="1600" spc="-5" dirty="0">
                          <a:latin typeface="Times New Roman"/>
                          <a:cs typeface="Times New Roman"/>
                        </a:rPr>
                        <a:t>en el  oriente  a</a:t>
                      </a:r>
                      <a:r>
                        <a:rPr sz="1600" dirty="0">
                          <a:latin typeface="Times New Roman"/>
                          <a:cs typeface="Times New Roman"/>
                        </a:rPr>
                        <a:t>ntioqu</a:t>
                      </a:r>
                      <a:r>
                        <a:rPr sz="1600" spc="-5" dirty="0">
                          <a:latin typeface="Times New Roman"/>
                          <a:cs typeface="Times New Roman"/>
                        </a:rPr>
                        <a:t>e</a:t>
                      </a:r>
                      <a:r>
                        <a:rPr sz="1600" dirty="0">
                          <a:latin typeface="Times New Roman"/>
                          <a:cs typeface="Times New Roman"/>
                        </a:rPr>
                        <a:t>ño	y  otr</a:t>
                      </a:r>
                      <a:r>
                        <a:rPr sz="1600" spc="-10" dirty="0">
                          <a:latin typeface="Times New Roman"/>
                          <a:cs typeface="Times New Roman"/>
                        </a:rPr>
                        <a:t>a</a:t>
                      </a:r>
                      <a:r>
                        <a:rPr sz="1600" dirty="0">
                          <a:latin typeface="Times New Roman"/>
                          <a:cs typeface="Times New Roman"/>
                        </a:rPr>
                        <a:t>s	re</a:t>
                      </a:r>
                      <a:r>
                        <a:rPr sz="1600" spc="-15" dirty="0">
                          <a:latin typeface="Times New Roman"/>
                          <a:cs typeface="Times New Roman"/>
                        </a:rPr>
                        <a:t>g</a:t>
                      </a:r>
                      <a:r>
                        <a:rPr sz="1600" dirty="0">
                          <a:latin typeface="Times New Roman"/>
                          <a:cs typeface="Times New Roman"/>
                        </a:rPr>
                        <a:t>io</a:t>
                      </a:r>
                      <a:r>
                        <a:rPr sz="1600" spc="10" dirty="0">
                          <a:latin typeface="Times New Roman"/>
                          <a:cs typeface="Times New Roman"/>
                        </a:rPr>
                        <a:t>n</a:t>
                      </a:r>
                      <a:r>
                        <a:rPr sz="1600" spc="-5" dirty="0">
                          <a:latin typeface="Times New Roman"/>
                          <a:cs typeface="Times New Roman"/>
                        </a:rPr>
                        <a:t>e</a:t>
                      </a:r>
                      <a:r>
                        <a:rPr sz="1600" dirty="0">
                          <a:latin typeface="Times New Roman"/>
                          <a:cs typeface="Times New Roman"/>
                        </a:rPr>
                        <a:t>s  </a:t>
                      </a:r>
                      <a:r>
                        <a:rPr sz="1600" spc="-5" dirty="0">
                          <a:latin typeface="Times New Roman"/>
                          <a:cs typeface="Times New Roman"/>
                        </a:rPr>
                        <a:t>del  departamento.</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gn="ctr">
                        <a:lnSpc>
                          <a:spcPct val="100000"/>
                        </a:lnSpc>
                      </a:pPr>
                      <a:endParaRPr lang="es-CO" sz="1600" dirty="0" smtClean="0">
                        <a:latin typeface="Times New Roman"/>
                        <a:cs typeface="Times New Roman"/>
                      </a:endParaRPr>
                    </a:p>
                    <a:p>
                      <a:pPr marL="67945" algn="ctr">
                        <a:lnSpc>
                          <a:spcPct val="100000"/>
                        </a:lnSpc>
                      </a:pPr>
                      <a:r>
                        <a:rPr sz="1600" dirty="0" smtClean="0">
                          <a:latin typeface="Times New Roman"/>
                          <a:cs typeface="Times New Roman"/>
                        </a:rPr>
                        <a:t>8</a:t>
                      </a:r>
                      <a:endParaRPr lang="es-CO" sz="1600" dirty="0" smtClean="0">
                        <a:latin typeface="Times New Roman"/>
                        <a:cs typeface="Times New Roman"/>
                      </a:endParaRPr>
                    </a:p>
                    <a:p>
                      <a:pPr marL="67945" algn="ctr">
                        <a:lnSpc>
                          <a:spcPct val="100000"/>
                        </a:lnSpc>
                      </a:pP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gn="ctr">
                        <a:lnSpc>
                          <a:spcPct val="100000"/>
                        </a:lnSpc>
                      </a:pPr>
                      <a:endParaRPr sz="1600" dirty="0">
                        <a:latin typeface="Times New Roman"/>
                        <a:cs typeface="Times New Roman"/>
                      </a:endParaRPr>
                    </a:p>
                  </a:txBody>
                  <a:tcPr marL="0" marR="0" marT="0" marB="0" anchor="ctr">
                    <a:lnL w="63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F1F1"/>
                    </a:solidFill>
                  </a:tcPr>
                </a:tc>
              </a:tr>
              <a:tr h="1391853">
                <a:tc>
                  <a:txBody>
                    <a:bodyPr/>
                    <a:lstStyle/>
                    <a:p>
                      <a:pPr marL="69850" algn="ctr">
                        <a:lnSpc>
                          <a:spcPct val="100000"/>
                        </a:lnSpc>
                      </a:pPr>
                      <a:r>
                        <a:rPr sz="1600" spc="-5" dirty="0">
                          <a:latin typeface="Times New Roman"/>
                          <a:cs typeface="Times New Roman"/>
                        </a:rPr>
                        <a:t>Investigación</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pPr>
                      <a:r>
                        <a:rPr sz="1600" spc="-5" dirty="0">
                          <a:latin typeface="Times New Roman"/>
                          <a:cs typeface="Times New Roman"/>
                        </a:rPr>
                        <a:t>Prácticas</a:t>
                      </a:r>
                      <a:endParaRPr sz="1600" dirty="0">
                        <a:latin typeface="Times New Roman"/>
                        <a:cs typeface="Times New Roman"/>
                      </a:endParaRPr>
                    </a:p>
                    <a:p>
                      <a:pPr marL="69850" marR="193675" algn="ctr">
                        <a:lnSpc>
                          <a:spcPct val="100000"/>
                        </a:lnSpc>
                        <a:spcBef>
                          <a:spcPts val="10"/>
                        </a:spcBef>
                      </a:pPr>
                      <a:r>
                        <a:rPr sz="1600" spc="-5" dirty="0">
                          <a:latin typeface="Times New Roman"/>
                          <a:cs typeface="Times New Roman"/>
                        </a:rPr>
                        <a:t>pedagógicas  </a:t>
                      </a:r>
                      <a:r>
                        <a:rPr sz="1600" dirty="0">
                          <a:latin typeface="Times New Roman"/>
                          <a:cs typeface="Times New Roman"/>
                        </a:rPr>
                        <a:t>pro</a:t>
                      </a:r>
                      <a:r>
                        <a:rPr sz="1600" spc="-10" dirty="0">
                          <a:latin typeface="Times New Roman"/>
                          <a:cs typeface="Times New Roman"/>
                        </a:rPr>
                        <a:t>f</a:t>
                      </a:r>
                      <a:r>
                        <a:rPr sz="1600" spc="-5" dirty="0">
                          <a:latin typeface="Times New Roman"/>
                          <a:cs typeface="Times New Roman"/>
                        </a:rPr>
                        <a:t>e</a:t>
                      </a:r>
                      <a:r>
                        <a:rPr sz="1600" dirty="0">
                          <a:latin typeface="Times New Roman"/>
                          <a:cs typeface="Times New Roman"/>
                        </a:rPr>
                        <a:t>sional</a:t>
                      </a:r>
                      <a:r>
                        <a:rPr sz="1600" spc="-5" dirty="0">
                          <a:latin typeface="Times New Roman"/>
                          <a:cs typeface="Times New Roman"/>
                        </a:rPr>
                        <a:t>e</a:t>
                      </a:r>
                      <a:r>
                        <a:rPr sz="1600" dirty="0">
                          <a:latin typeface="Times New Roman"/>
                          <a:cs typeface="Times New Roman"/>
                        </a:rPr>
                        <a:t>s.</a:t>
                      </a:r>
                    </a:p>
                  </a:txBody>
                  <a:tcPr marL="0" marR="0" marT="0" marB="0" anchor="ctr">
                    <a:lnL w="6350">
                      <a:solidFill>
                        <a:srgbClr val="000000"/>
                      </a:solidFill>
                      <a:prstDash val="solid"/>
                    </a:lnL>
                    <a:lnT w="6350">
                      <a:solidFill>
                        <a:srgbClr val="000000"/>
                      </a:solidFill>
                      <a:prstDash val="solid"/>
                    </a:lnT>
                    <a:lnB w="6350">
                      <a:solidFill>
                        <a:srgbClr val="000000"/>
                      </a:solidFill>
                      <a:prstDash val="solid"/>
                    </a:lnB>
                    <a:solidFill>
                      <a:srgbClr val="F1F1F1"/>
                    </a:solidFill>
                  </a:tcPr>
                </a:tc>
                <a:tc>
                  <a:txBody>
                    <a:bodyPr/>
                    <a:lstStyle/>
                    <a:p>
                      <a:pPr algn="ctr">
                        <a:lnSpc>
                          <a:spcPct val="100000"/>
                        </a:lnSpc>
                        <a:spcBef>
                          <a:spcPts val="35"/>
                        </a:spcBef>
                      </a:pPr>
                      <a:endParaRPr sz="2000">
                        <a:latin typeface="Times New Roman"/>
                        <a:cs typeface="Times New Roman"/>
                      </a:endParaRPr>
                    </a:p>
                    <a:p>
                      <a:pPr marL="201295" algn="ctr">
                        <a:lnSpc>
                          <a:spcPct val="100000"/>
                        </a:lnSpc>
                      </a:pPr>
                      <a:r>
                        <a:rPr sz="1600" dirty="0">
                          <a:latin typeface="Times New Roman"/>
                          <a:cs typeface="Times New Roman"/>
                        </a:rPr>
                        <a:t>y</a:t>
                      </a:r>
                      <a:endParaRPr sz="1600">
                        <a:latin typeface="Times New Roman"/>
                        <a:cs typeface="Times New Roman"/>
                      </a:endParaRPr>
                    </a:p>
                  </a:txBody>
                  <a:tcPr marL="0" marR="0" marT="4445" marB="0" anchor="ctr">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pPr>
                      <a:r>
                        <a:rPr sz="1600" spc="-5" dirty="0">
                          <a:latin typeface="Times New Roman"/>
                          <a:cs typeface="Times New Roman"/>
                        </a:rPr>
                        <a:t>Caracterización</a:t>
                      </a:r>
                      <a:endParaRPr sz="1600" dirty="0">
                        <a:latin typeface="Times New Roman"/>
                        <a:cs typeface="Times New Roman"/>
                      </a:endParaRPr>
                    </a:p>
                    <a:p>
                      <a:pPr marL="69850" marR="60325" algn="ctr">
                        <a:lnSpc>
                          <a:spcPct val="100000"/>
                        </a:lnSpc>
                        <a:spcBef>
                          <a:spcPts val="5"/>
                        </a:spcBef>
                      </a:pPr>
                      <a:r>
                        <a:rPr sz="1600" dirty="0">
                          <a:latin typeface="Times New Roman"/>
                          <a:cs typeface="Times New Roman"/>
                        </a:rPr>
                        <a:t>de la</a:t>
                      </a:r>
                      <a:r>
                        <a:rPr sz="1600" spc="-65" dirty="0">
                          <a:latin typeface="Times New Roman"/>
                          <a:cs typeface="Times New Roman"/>
                        </a:rPr>
                        <a:t> </a:t>
                      </a:r>
                      <a:r>
                        <a:rPr sz="1600" spc="-5" dirty="0">
                          <a:latin typeface="Times New Roman"/>
                          <a:cs typeface="Times New Roman"/>
                        </a:rPr>
                        <a:t>enseñanza  </a:t>
                      </a:r>
                      <a:r>
                        <a:rPr sz="1600" dirty="0">
                          <a:latin typeface="Times New Roman"/>
                          <a:cs typeface="Times New Roman"/>
                        </a:rPr>
                        <a:t>de la filosofía  </a:t>
                      </a:r>
                      <a:r>
                        <a:rPr sz="1600" spc="-5" dirty="0">
                          <a:latin typeface="Times New Roman"/>
                          <a:cs typeface="Times New Roman"/>
                        </a:rPr>
                        <a:t>en el Oriente  antioqueño.</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gn="ctr">
                        <a:lnSpc>
                          <a:spcPct val="100000"/>
                        </a:lnSpc>
                        <a:tabLst>
                          <a:tab pos="361950" algn="l"/>
                        </a:tabLst>
                      </a:pPr>
                      <a:r>
                        <a:rPr sz="1600" dirty="0">
                          <a:latin typeface="Times New Roman"/>
                          <a:cs typeface="Times New Roman"/>
                        </a:rPr>
                        <a:t>19	</a:t>
                      </a:r>
                      <a:r>
                        <a:rPr sz="1600" spc="-5" dirty="0">
                          <a:latin typeface="Times New Roman"/>
                          <a:cs typeface="Times New Roman"/>
                        </a:rPr>
                        <a:t>estudiantes.</a:t>
                      </a:r>
                      <a:endParaRPr sz="1600" dirty="0">
                        <a:latin typeface="Times New Roman"/>
                        <a:cs typeface="Times New Roman"/>
                      </a:endParaRPr>
                    </a:p>
                    <a:p>
                      <a:pPr marL="67945" marR="328295" algn="ctr">
                        <a:lnSpc>
                          <a:spcPct val="100000"/>
                        </a:lnSpc>
                        <a:spcBef>
                          <a:spcPts val="10"/>
                        </a:spcBef>
                      </a:pPr>
                      <a:r>
                        <a:rPr lang="es-CO" sz="1600" spc="-5" dirty="0" smtClean="0">
                          <a:latin typeface="Times New Roman"/>
                          <a:cs typeface="Times New Roman"/>
                        </a:rPr>
                        <a:t>17 </a:t>
                      </a:r>
                      <a:r>
                        <a:rPr sz="1600" spc="-5" dirty="0" smtClean="0">
                          <a:latin typeface="Times New Roman"/>
                          <a:cs typeface="Times New Roman"/>
                        </a:rPr>
                        <a:t>maestros  </a:t>
                      </a:r>
                      <a:r>
                        <a:rPr sz="1600" spc="-5" dirty="0">
                          <a:latin typeface="Times New Roman"/>
                          <a:cs typeface="Times New Roman"/>
                        </a:rPr>
                        <a:t>c</a:t>
                      </a:r>
                      <a:r>
                        <a:rPr sz="1600" dirty="0">
                          <a:latin typeface="Times New Roman"/>
                          <a:cs typeface="Times New Roman"/>
                        </a:rPr>
                        <a:t>oop</a:t>
                      </a:r>
                      <a:r>
                        <a:rPr sz="1600" spc="-5" dirty="0">
                          <a:latin typeface="Times New Roman"/>
                          <a:cs typeface="Times New Roman"/>
                        </a:rPr>
                        <a:t>e</a:t>
                      </a:r>
                      <a:r>
                        <a:rPr sz="1600" dirty="0">
                          <a:latin typeface="Times New Roman"/>
                          <a:cs typeface="Times New Roman"/>
                        </a:rPr>
                        <a:t>r</a:t>
                      </a:r>
                      <a:r>
                        <a:rPr sz="1600" spc="-10" dirty="0">
                          <a:latin typeface="Times New Roman"/>
                          <a:cs typeface="Times New Roman"/>
                        </a:rPr>
                        <a:t>a</a:t>
                      </a:r>
                      <a:r>
                        <a:rPr sz="1600" dirty="0">
                          <a:latin typeface="Times New Roman"/>
                          <a:cs typeface="Times New Roman"/>
                        </a:rPr>
                        <a:t>n</a:t>
                      </a:r>
                      <a:r>
                        <a:rPr sz="1600" spc="10" dirty="0">
                          <a:latin typeface="Times New Roman"/>
                          <a:cs typeface="Times New Roman"/>
                        </a:rPr>
                        <a:t>t</a:t>
                      </a:r>
                      <a:r>
                        <a:rPr sz="1600" spc="-5" dirty="0">
                          <a:latin typeface="Times New Roman"/>
                          <a:cs typeface="Times New Roman"/>
                        </a:rPr>
                        <a:t>e</a:t>
                      </a:r>
                      <a:r>
                        <a:rPr sz="1600" dirty="0">
                          <a:latin typeface="Times New Roman"/>
                          <a:cs typeface="Times New Roman"/>
                        </a:rPr>
                        <a:t>s.</a:t>
                      </a:r>
                    </a:p>
                    <a:p>
                      <a:pPr marR="12065" algn="ctr">
                        <a:lnSpc>
                          <a:spcPct val="100000"/>
                        </a:lnSpc>
                      </a:pPr>
                      <a:endParaRPr lang="es-CO" sz="1600" dirty="0" smtClean="0">
                        <a:latin typeface="Times New Roman"/>
                        <a:cs typeface="Times New Roman"/>
                      </a:endParaRPr>
                    </a:p>
                  </a:txBody>
                  <a:tcPr marL="0" marR="0" marT="0" marB="0" anchor="ctr">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cap="flat" cmpd="sng" algn="ctr">
                      <a:solidFill>
                        <a:srgbClr val="000000"/>
                      </a:solidFill>
                      <a:prstDash val="solid"/>
                      <a:round/>
                      <a:headEnd type="none" w="med" len="med"/>
                      <a:tailEnd type="none" w="med" len="med"/>
                    </a:lnB>
                    <a:solidFill>
                      <a:srgbClr val="F1F1F1"/>
                    </a:solidFill>
                  </a:tcPr>
                </a:tc>
                <a:tc>
                  <a:txBody>
                    <a:bodyPr/>
                    <a:lstStyle/>
                    <a:p>
                      <a:pPr marL="68580" algn="ctr">
                        <a:lnSpc>
                          <a:spcPct val="100000"/>
                        </a:lnSpc>
                      </a:pPr>
                      <a:r>
                        <a:rPr sz="1600" dirty="0">
                          <a:latin typeface="Times New Roman"/>
                          <a:cs typeface="Times New Roman"/>
                        </a:rPr>
                        <a:t>17 </a:t>
                      </a:r>
                      <a:r>
                        <a:rPr sz="1600" spc="-5" dirty="0">
                          <a:latin typeface="Times New Roman"/>
                          <a:cs typeface="Times New Roman"/>
                        </a:rPr>
                        <a:t>Instituciones </a:t>
                      </a:r>
                      <a:r>
                        <a:rPr sz="1600" dirty="0">
                          <a:latin typeface="Times New Roman"/>
                          <a:cs typeface="Times New Roman"/>
                        </a:rPr>
                        <a:t>educativas de la</a:t>
                      </a:r>
                      <a:r>
                        <a:rPr sz="1600" spc="-15" dirty="0">
                          <a:latin typeface="Times New Roman"/>
                          <a:cs typeface="Times New Roman"/>
                        </a:rPr>
                        <a:t> </a:t>
                      </a:r>
                      <a:r>
                        <a:rPr sz="1600" spc="-5" dirty="0">
                          <a:latin typeface="Times New Roman"/>
                          <a:cs typeface="Times New Roman"/>
                        </a:rPr>
                        <a:t>región</a:t>
                      </a:r>
                      <a:endParaRPr sz="1600" dirty="0">
                        <a:latin typeface="Times New Roman"/>
                        <a:cs typeface="Times New Roman"/>
                      </a:endParaRPr>
                    </a:p>
                    <a:p>
                      <a:pPr marL="68580" algn="ctr">
                        <a:lnSpc>
                          <a:spcPct val="100000"/>
                        </a:lnSpc>
                        <a:spcBef>
                          <a:spcPts val="635"/>
                        </a:spcBef>
                      </a:pPr>
                      <a:r>
                        <a:rPr sz="1600" spc="-5" dirty="0">
                          <a:latin typeface="Times New Roman"/>
                          <a:cs typeface="Times New Roman"/>
                        </a:rPr>
                        <a:t>del oriente</a:t>
                      </a:r>
                      <a:r>
                        <a:rPr sz="1600" dirty="0">
                          <a:latin typeface="Times New Roman"/>
                          <a:cs typeface="Times New Roman"/>
                        </a:rPr>
                        <a:t> </a:t>
                      </a:r>
                      <a:r>
                        <a:rPr sz="1600" spc="-5" dirty="0">
                          <a:latin typeface="Times New Roman"/>
                          <a:cs typeface="Times New Roman"/>
                        </a:rPr>
                        <a:t>antioqueño.</a:t>
                      </a:r>
                      <a:endParaRPr sz="1600" dirty="0">
                        <a:latin typeface="Times New Roman"/>
                        <a:cs typeface="Times New Roman"/>
                      </a:endParaRPr>
                    </a:p>
                  </a:txBody>
                  <a:tcPr marL="0" marR="0" marT="0" marB="0" anchor="ctr">
                    <a:lnL w="63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F1F1"/>
                    </a:solidFill>
                  </a:tcPr>
                </a:tc>
              </a:tr>
              <a:tr h="1053887">
                <a:tc>
                  <a:txBody>
                    <a:bodyPr/>
                    <a:lstStyle/>
                    <a:p>
                      <a:pPr marL="69850" algn="ctr">
                        <a:lnSpc>
                          <a:spcPct val="100000"/>
                        </a:lnSpc>
                      </a:pPr>
                      <a:r>
                        <a:rPr sz="1600" dirty="0">
                          <a:latin typeface="Times New Roman"/>
                          <a:cs typeface="Times New Roman"/>
                        </a:rPr>
                        <a:t>Extensión</a:t>
                      </a:r>
                      <a:endParaRPr sz="160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gridSpan="2">
                  <a:txBody>
                    <a:bodyPr/>
                    <a:lstStyle/>
                    <a:p>
                      <a:pPr marL="69850" algn="ctr">
                        <a:lnSpc>
                          <a:spcPct val="100000"/>
                        </a:lnSpc>
                      </a:pPr>
                      <a:r>
                        <a:rPr sz="1600" spc="-5" dirty="0">
                          <a:latin typeface="Times New Roman"/>
                          <a:cs typeface="Times New Roman"/>
                        </a:rPr>
                        <a:t>Prácticas</a:t>
                      </a:r>
                      <a:endParaRPr sz="1600">
                        <a:latin typeface="Times New Roman"/>
                        <a:cs typeface="Times New Roman"/>
                      </a:endParaRPr>
                    </a:p>
                    <a:p>
                      <a:pPr marL="69850" algn="ctr">
                        <a:lnSpc>
                          <a:spcPct val="100000"/>
                        </a:lnSpc>
                        <a:spcBef>
                          <a:spcPts val="620"/>
                        </a:spcBef>
                      </a:pPr>
                      <a:r>
                        <a:rPr sz="1600" spc="-5" dirty="0">
                          <a:latin typeface="Times New Roman"/>
                          <a:cs typeface="Times New Roman"/>
                        </a:rPr>
                        <a:t>profesionales</a:t>
                      </a:r>
                      <a:endParaRPr sz="160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hMerge="1">
                  <a:txBody>
                    <a:bodyPr/>
                    <a:lstStyle/>
                    <a:p>
                      <a:endParaRPr/>
                    </a:p>
                  </a:txBody>
                  <a:tcPr marL="0" marR="0" marT="0" marB="0"/>
                </a:tc>
                <a:tc>
                  <a:txBody>
                    <a:bodyPr/>
                    <a:lstStyle/>
                    <a:p>
                      <a:pPr marL="69850" algn="ctr">
                        <a:lnSpc>
                          <a:spcPct val="100000"/>
                        </a:lnSpc>
                      </a:pPr>
                      <a:r>
                        <a:rPr sz="1600" spc="-5" dirty="0">
                          <a:latin typeface="Times New Roman"/>
                          <a:cs typeface="Times New Roman"/>
                        </a:rPr>
                        <a:t>Incidencia en</a:t>
                      </a:r>
                      <a:r>
                        <a:rPr sz="1600" spc="-140" dirty="0">
                          <a:latin typeface="Times New Roman"/>
                          <a:cs typeface="Times New Roman"/>
                        </a:rPr>
                        <a:t> </a:t>
                      </a:r>
                      <a:r>
                        <a:rPr sz="1600" spc="5" dirty="0">
                          <a:latin typeface="Times New Roman"/>
                          <a:cs typeface="Times New Roman"/>
                        </a:rPr>
                        <a:t>la</a:t>
                      </a:r>
                      <a:endParaRPr sz="1600" dirty="0">
                        <a:latin typeface="Times New Roman"/>
                        <a:cs typeface="Times New Roman"/>
                      </a:endParaRPr>
                    </a:p>
                    <a:p>
                      <a:pPr marL="69850" marR="60325" algn="ctr">
                        <a:lnSpc>
                          <a:spcPct val="100000"/>
                        </a:lnSpc>
                        <a:spcBef>
                          <a:spcPts val="160"/>
                        </a:spcBef>
                      </a:pPr>
                      <a:r>
                        <a:rPr sz="1600" spc="-5" dirty="0">
                          <a:latin typeface="Times New Roman"/>
                          <a:cs typeface="Times New Roman"/>
                        </a:rPr>
                        <a:t>enseñanza </a:t>
                      </a:r>
                      <a:r>
                        <a:rPr sz="1600" dirty="0">
                          <a:latin typeface="Times New Roman"/>
                          <a:cs typeface="Times New Roman"/>
                        </a:rPr>
                        <a:t>de</a:t>
                      </a:r>
                      <a:r>
                        <a:rPr sz="1600" spc="-70" dirty="0">
                          <a:latin typeface="Times New Roman"/>
                          <a:cs typeface="Times New Roman"/>
                        </a:rPr>
                        <a:t> </a:t>
                      </a:r>
                      <a:r>
                        <a:rPr sz="1600" spc="5" dirty="0">
                          <a:latin typeface="Times New Roman"/>
                          <a:cs typeface="Times New Roman"/>
                        </a:rPr>
                        <a:t>la  </a:t>
                      </a:r>
                      <a:r>
                        <a:rPr sz="1600" dirty="0">
                          <a:latin typeface="Times New Roman"/>
                          <a:cs typeface="Times New Roman"/>
                        </a:rPr>
                        <a:t>filosofía   </a:t>
                      </a:r>
                      <a:r>
                        <a:rPr sz="1600" spc="-5" dirty="0">
                          <a:latin typeface="Times New Roman"/>
                          <a:cs typeface="Times New Roman"/>
                        </a:rPr>
                        <a:t>en</a:t>
                      </a:r>
                      <a:r>
                        <a:rPr sz="1600" spc="235" dirty="0">
                          <a:latin typeface="Times New Roman"/>
                          <a:cs typeface="Times New Roman"/>
                        </a:rPr>
                        <a:t> </a:t>
                      </a:r>
                      <a:r>
                        <a:rPr sz="1600" spc="-5" dirty="0" smtClean="0">
                          <a:latin typeface="Times New Roman"/>
                          <a:cs typeface="Times New Roman"/>
                        </a:rPr>
                        <a:t>el</a:t>
                      </a:r>
                      <a:r>
                        <a:rPr lang="es-CO" sz="1600" spc="-5" dirty="0" smtClean="0">
                          <a:latin typeface="Times New Roman"/>
                          <a:cs typeface="Times New Roman"/>
                        </a:rPr>
                        <a:t> Oriente antioqueño</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gn="ctr">
                        <a:lnSpc>
                          <a:spcPct val="100000"/>
                        </a:lnSpc>
                      </a:pPr>
                      <a:r>
                        <a:rPr sz="1600" dirty="0">
                          <a:latin typeface="Times New Roman"/>
                          <a:cs typeface="Times New Roman"/>
                        </a:rPr>
                        <a:t>855  </a:t>
                      </a:r>
                      <a:r>
                        <a:rPr sz="1600" spc="35" dirty="0">
                          <a:latin typeface="Times New Roman"/>
                          <a:cs typeface="Times New Roman"/>
                        </a:rPr>
                        <a:t> </a:t>
                      </a:r>
                      <a:r>
                        <a:rPr lang="es-CO" sz="1600" spc="-5" dirty="0" smtClean="0">
                          <a:latin typeface="Times New Roman"/>
                          <a:cs typeface="Times New Roman"/>
                        </a:rPr>
                        <a:t>E</a:t>
                      </a:r>
                      <a:r>
                        <a:rPr sz="1600" spc="-5" dirty="0" err="1" smtClean="0">
                          <a:latin typeface="Times New Roman"/>
                          <a:cs typeface="Times New Roman"/>
                        </a:rPr>
                        <a:t>studiantes</a:t>
                      </a:r>
                      <a:r>
                        <a:rPr lang="es-CO" sz="1600" spc="-5" dirty="0" smtClean="0">
                          <a:latin typeface="Times New Roman"/>
                          <a:cs typeface="Times New Roman"/>
                        </a:rPr>
                        <a:t> de</a:t>
                      </a:r>
                      <a:endParaRPr sz="1600" dirty="0">
                        <a:latin typeface="Times New Roman"/>
                        <a:cs typeface="Times New Roman"/>
                      </a:endParaRPr>
                    </a:p>
                    <a:p>
                      <a:pPr marL="67945" algn="ctr">
                        <a:lnSpc>
                          <a:spcPct val="100000"/>
                        </a:lnSpc>
                        <a:spcBef>
                          <a:spcPts val="620"/>
                        </a:spcBef>
                      </a:pPr>
                      <a:r>
                        <a:rPr sz="1600" spc="-5" dirty="0">
                          <a:latin typeface="Times New Roman"/>
                          <a:cs typeface="Times New Roman"/>
                        </a:rPr>
                        <a:t>Educación</a:t>
                      </a:r>
                      <a:r>
                        <a:rPr sz="1600" spc="-55" dirty="0">
                          <a:latin typeface="Times New Roman"/>
                          <a:cs typeface="Times New Roman"/>
                        </a:rPr>
                        <a:t> </a:t>
                      </a:r>
                      <a:r>
                        <a:rPr sz="1600" spc="-5" dirty="0">
                          <a:latin typeface="Times New Roman"/>
                          <a:cs typeface="Times New Roman"/>
                        </a:rPr>
                        <a:t>media</a:t>
                      </a:r>
                      <a:endParaRPr sz="1600" dirty="0">
                        <a:latin typeface="Times New Roman"/>
                        <a:cs typeface="Times New Roman"/>
                      </a:endParaRPr>
                    </a:p>
                    <a:p>
                      <a:pPr marR="5715" algn="ctr">
                        <a:lnSpc>
                          <a:spcPct val="100000"/>
                        </a:lnSpc>
                      </a:pPr>
                      <a:endParaRPr sz="1600" dirty="0">
                        <a:latin typeface="Times New Roman"/>
                        <a:cs typeface="Times New Roman"/>
                      </a:endParaRPr>
                    </a:p>
                  </a:txBody>
                  <a:tcPr marL="0" marR="0" marT="0" marB="0" anchor="ctr">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cap="flat" cmpd="sng" algn="ctr">
                      <a:solidFill>
                        <a:srgbClr val="000000"/>
                      </a:solidFill>
                      <a:prstDash val="solid"/>
                      <a:round/>
                      <a:headEnd type="none" w="med" len="med"/>
                      <a:tailEnd type="none" w="med" len="med"/>
                    </a:lnB>
                    <a:solidFill>
                      <a:srgbClr val="F1F1F1"/>
                    </a:solidFill>
                  </a:tcPr>
                </a:tc>
                <a:tc>
                  <a:txBody>
                    <a:bodyPr/>
                    <a:lstStyle/>
                    <a:p>
                      <a:pPr marL="68580" algn="ctr">
                        <a:lnSpc>
                          <a:spcPct val="100000"/>
                        </a:lnSpc>
                      </a:pPr>
                      <a:r>
                        <a:rPr sz="1600" dirty="0">
                          <a:latin typeface="Times New Roman"/>
                          <a:cs typeface="Times New Roman"/>
                        </a:rPr>
                        <a:t>17 </a:t>
                      </a:r>
                      <a:r>
                        <a:rPr sz="1600" spc="-5" dirty="0">
                          <a:latin typeface="Times New Roman"/>
                          <a:cs typeface="Times New Roman"/>
                        </a:rPr>
                        <a:t>instituciones educativas con</a:t>
                      </a:r>
                      <a:r>
                        <a:rPr sz="1600" spc="30" dirty="0">
                          <a:latin typeface="Times New Roman"/>
                          <a:cs typeface="Times New Roman"/>
                        </a:rPr>
                        <a:t> </a:t>
                      </a:r>
                      <a:r>
                        <a:rPr sz="1600" spc="-5" dirty="0">
                          <a:latin typeface="Times New Roman"/>
                          <a:cs typeface="Times New Roman"/>
                        </a:rPr>
                        <a:t>convenio.</a:t>
                      </a:r>
                      <a:endParaRPr sz="1600" dirty="0">
                        <a:latin typeface="Times New Roman"/>
                        <a:cs typeface="Times New Roman"/>
                      </a:endParaRPr>
                    </a:p>
                  </a:txBody>
                  <a:tcPr marL="0" marR="0" marT="0" marB="0" anchor="ctr">
                    <a:lnL w="63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000000"/>
                      </a:solidFill>
                      <a:prstDash val="solid"/>
                      <a:round/>
                      <a:headEnd type="none" w="med" len="med"/>
                      <a:tailEnd type="none" w="med" len="me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456774581"/>
              </p:ext>
            </p:extLst>
          </p:nvPr>
        </p:nvGraphicFramePr>
        <p:xfrm>
          <a:off x="457200" y="1344422"/>
          <a:ext cx="9220200" cy="5553921"/>
        </p:xfrm>
        <a:graphic>
          <a:graphicData uri="http://schemas.openxmlformats.org/drawingml/2006/table">
            <a:tbl>
              <a:tblPr firstRow="1" bandRow="1">
                <a:tableStyleId>{2D5ABB26-0587-4C30-8999-92F81FD0307C}</a:tableStyleId>
              </a:tblPr>
              <a:tblGrid>
                <a:gridCol w="1143000"/>
                <a:gridCol w="1600200"/>
                <a:gridCol w="2438400"/>
                <a:gridCol w="1981200"/>
                <a:gridCol w="2057400"/>
              </a:tblGrid>
              <a:tr h="1261321">
                <a:tc>
                  <a:txBody>
                    <a:bodyPr/>
                    <a:lstStyle/>
                    <a:p>
                      <a:pPr algn="ctr">
                        <a:lnSpc>
                          <a:spcPct val="100000"/>
                        </a:lnSpc>
                      </a:pPr>
                      <a:endParaRPr sz="1600" dirty="0">
                        <a:latin typeface="Times New Roman"/>
                        <a:cs typeface="Times New Roman"/>
                      </a:endParaRPr>
                    </a:p>
                  </a:txBody>
                  <a:tcPr marL="0" marR="0" marT="0" marB="0" anchor="ctr">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pPr>
                      <a:endParaRPr lang="es-CO" sz="2000" spc="-5" dirty="0" smtClean="0">
                        <a:latin typeface="Times New Roman"/>
                        <a:cs typeface="Times New Roman"/>
                      </a:endParaRPr>
                    </a:p>
                    <a:p>
                      <a:pPr marL="69850" algn="ctr">
                        <a:lnSpc>
                          <a:spcPct val="100000"/>
                        </a:lnSpc>
                      </a:pPr>
                      <a:r>
                        <a:rPr sz="2000" spc="-5" dirty="0" smtClean="0">
                          <a:latin typeface="Times New Roman"/>
                          <a:cs typeface="Times New Roman"/>
                        </a:rPr>
                        <a:t>Aula</a:t>
                      </a:r>
                      <a:r>
                        <a:rPr sz="2000" spc="-10" dirty="0" smtClean="0">
                          <a:latin typeface="Times New Roman"/>
                          <a:cs typeface="Times New Roman"/>
                        </a:rPr>
                        <a:t> </a:t>
                      </a:r>
                      <a:r>
                        <a:rPr sz="2000" spc="-5" dirty="0">
                          <a:latin typeface="Times New Roman"/>
                          <a:cs typeface="Times New Roman"/>
                        </a:rPr>
                        <a:t>Abierta</a:t>
                      </a:r>
                      <a:endParaRPr sz="2000" dirty="0">
                        <a:latin typeface="Times New Roman"/>
                        <a:cs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pPr>
                      <a:endParaRPr lang="es-CO" sz="2000" spc="-5" dirty="0" smtClean="0">
                        <a:latin typeface="Times New Roman"/>
                        <a:cs typeface="Times New Roman"/>
                      </a:endParaRPr>
                    </a:p>
                    <a:p>
                      <a:pPr marL="69850" algn="ctr">
                        <a:lnSpc>
                          <a:spcPct val="100000"/>
                        </a:lnSpc>
                      </a:pPr>
                      <a:r>
                        <a:rPr sz="2000" spc="-5" dirty="0" err="1" smtClean="0">
                          <a:latin typeface="Times New Roman"/>
                          <a:cs typeface="Times New Roman"/>
                        </a:rPr>
                        <a:t>Promoción</a:t>
                      </a:r>
                      <a:r>
                        <a:rPr sz="2000" spc="190" dirty="0" smtClean="0">
                          <a:latin typeface="Times New Roman"/>
                          <a:cs typeface="Times New Roman"/>
                        </a:rPr>
                        <a:t> </a:t>
                      </a:r>
                      <a:r>
                        <a:rPr sz="2000" dirty="0" smtClean="0">
                          <a:latin typeface="Times New Roman"/>
                          <a:cs typeface="Times New Roman"/>
                        </a:rPr>
                        <a:t>de</a:t>
                      </a:r>
                      <a:r>
                        <a:rPr lang="es-CO" sz="2000" baseline="0" dirty="0" smtClean="0">
                          <a:latin typeface="Times New Roman"/>
                          <a:cs typeface="Times New Roman"/>
                        </a:rPr>
                        <a:t> </a:t>
                      </a:r>
                      <a:r>
                        <a:rPr sz="2000" dirty="0" smtClean="0">
                          <a:latin typeface="Times New Roman"/>
                          <a:cs typeface="Times New Roman"/>
                        </a:rPr>
                        <a:t>la </a:t>
                      </a:r>
                      <a:r>
                        <a:rPr sz="2000" dirty="0">
                          <a:latin typeface="Times New Roman"/>
                          <a:cs typeface="Times New Roman"/>
                        </a:rPr>
                        <a:t>reflexión  </a:t>
                      </a:r>
                      <a:r>
                        <a:rPr sz="2000" spc="-5" dirty="0">
                          <a:latin typeface="Times New Roman"/>
                          <a:cs typeface="Times New Roman"/>
                        </a:rPr>
                        <a:t>filosófica en </a:t>
                      </a:r>
                      <a:r>
                        <a:rPr sz="2000" dirty="0">
                          <a:latin typeface="Times New Roman"/>
                          <a:cs typeface="Times New Roman"/>
                        </a:rPr>
                        <a:t>la  </a:t>
                      </a:r>
                      <a:r>
                        <a:rPr sz="2000" spc="-5" dirty="0">
                          <a:latin typeface="Times New Roman"/>
                          <a:cs typeface="Times New Roman"/>
                        </a:rPr>
                        <a:t>región.</a:t>
                      </a:r>
                      <a:endParaRPr sz="2000" dirty="0">
                        <a:latin typeface="Times New Roman"/>
                        <a:cs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marL="67945" algn="ctr">
                        <a:lnSpc>
                          <a:spcPct val="100000"/>
                        </a:lnSpc>
                        <a:tabLst>
                          <a:tab pos="361950" algn="l"/>
                          <a:tab pos="1217930" algn="l"/>
                        </a:tabLst>
                      </a:pPr>
                      <a:endParaRPr lang="es-CO" sz="2000" dirty="0" smtClean="0">
                        <a:latin typeface="Times New Roman"/>
                        <a:cs typeface="Times New Roman"/>
                      </a:endParaRPr>
                    </a:p>
                    <a:p>
                      <a:pPr marL="67945" algn="ctr">
                        <a:lnSpc>
                          <a:spcPct val="100000"/>
                        </a:lnSpc>
                        <a:tabLst>
                          <a:tab pos="361950" algn="l"/>
                          <a:tab pos="1217930" algn="l"/>
                        </a:tabLst>
                      </a:pPr>
                      <a:r>
                        <a:rPr sz="2000" dirty="0" smtClean="0">
                          <a:latin typeface="Times New Roman"/>
                          <a:cs typeface="Times New Roman"/>
                        </a:rPr>
                        <a:t>42</a:t>
                      </a:r>
                      <a:r>
                        <a:rPr sz="2000" dirty="0">
                          <a:latin typeface="Times New Roman"/>
                          <a:cs typeface="Times New Roman"/>
                        </a:rPr>
                        <a:t>	</a:t>
                      </a:r>
                      <a:r>
                        <a:rPr sz="2000" spc="-5" dirty="0" err="1">
                          <a:latin typeface="Times New Roman"/>
                          <a:cs typeface="Times New Roman"/>
                        </a:rPr>
                        <a:t>estudiantes</a:t>
                      </a:r>
                      <a:r>
                        <a:rPr sz="2000" spc="-5" dirty="0" smtClean="0">
                          <a:latin typeface="Times New Roman"/>
                          <a:cs typeface="Times New Roman"/>
                        </a:rPr>
                        <a:t>,</a:t>
                      </a:r>
                      <a:endParaRPr lang="es-CO" sz="2000" spc="-5" dirty="0" smtClean="0">
                        <a:latin typeface="Times New Roman"/>
                        <a:cs typeface="Times New Roman"/>
                      </a:endParaRPr>
                    </a:p>
                    <a:p>
                      <a:pPr marL="67945" algn="ctr">
                        <a:lnSpc>
                          <a:spcPct val="100000"/>
                        </a:lnSpc>
                        <a:tabLst>
                          <a:tab pos="361950" algn="l"/>
                          <a:tab pos="1217930" algn="l"/>
                        </a:tabLst>
                      </a:pPr>
                      <a:r>
                        <a:rPr sz="2000" dirty="0" smtClean="0">
                          <a:latin typeface="Times New Roman"/>
                          <a:cs typeface="Times New Roman"/>
                        </a:rPr>
                        <a:t>23</a:t>
                      </a:r>
                      <a:r>
                        <a:rPr lang="es-CO" sz="2000" baseline="0" dirty="0" smtClean="0">
                          <a:latin typeface="Times New Roman"/>
                          <a:cs typeface="Times New Roman"/>
                        </a:rPr>
                        <a:t> </a:t>
                      </a:r>
                      <a:r>
                        <a:rPr sz="2000" spc="-5" dirty="0" err="1" smtClean="0">
                          <a:latin typeface="Times New Roman"/>
                          <a:cs typeface="Times New Roman"/>
                        </a:rPr>
                        <a:t>asistentes</a:t>
                      </a:r>
                      <a:r>
                        <a:rPr sz="2000" spc="-5" dirty="0">
                          <a:latin typeface="Times New Roman"/>
                          <a:cs typeface="Times New Roman"/>
                        </a:rPr>
                        <a:t>.</a:t>
                      </a:r>
                      <a:endParaRPr sz="2000" dirty="0">
                        <a:latin typeface="Times New Roman"/>
                        <a:cs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F1F1F1"/>
                    </a:solidFill>
                  </a:tcPr>
                </a:tc>
                <a:tc>
                  <a:txBody>
                    <a:bodyPr/>
                    <a:lstStyle/>
                    <a:p>
                      <a:pPr algn="ctr">
                        <a:lnSpc>
                          <a:spcPct val="100000"/>
                        </a:lnSpc>
                      </a:pPr>
                      <a:endParaRPr sz="2000" dirty="0">
                        <a:latin typeface="Times New Roman"/>
                        <a:cs typeface="Times New Roman"/>
                      </a:endParaRPr>
                    </a:p>
                  </a:txBody>
                  <a:tcPr marL="0" marR="0" marT="0" marB="0" anchor="ctr">
                    <a:lnL w="6350" cap="flat" cmpd="sng" algn="ctr">
                      <a:solidFill>
                        <a:srgbClr val="000000"/>
                      </a:solidFill>
                      <a:prstDash val="solid"/>
                      <a:round/>
                      <a:headEnd type="none" w="med" len="med"/>
                      <a:tailEnd type="none" w="med" len="me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r h="2126961">
                <a:tc>
                  <a:txBody>
                    <a:bodyPr/>
                    <a:lstStyle/>
                    <a:p>
                      <a:pPr algn="ctr">
                        <a:lnSpc>
                          <a:spcPct val="100000"/>
                        </a:lnSpc>
                      </a:pP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tabLst>
                          <a:tab pos="915035" algn="l"/>
                        </a:tabLst>
                      </a:pPr>
                      <a:endParaRPr lang="es-CO" sz="2000" spc="-5" dirty="0" smtClean="0">
                        <a:latin typeface="Times New Roman"/>
                        <a:cs typeface="Times New Roman"/>
                      </a:endParaRPr>
                    </a:p>
                    <a:p>
                      <a:pPr marL="69850" algn="ctr">
                        <a:lnSpc>
                          <a:spcPct val="100000"/>
                        </a:lnSpc>
                        <a:tabLst>
                          <a:tab pos="915035" algn="l"/>
                        </a:tabLst>
                      </a:pPr>
                      <a:r>
                        <a:rPr sz="2000" spc="-5" dirty="0" err="1" smtClean="0">
                          <a:latin typeface="Times New Roman"/>
                          <a:cs typeface="Times New Roman"/>
                        </a:rPr>
                        <a:t>Convenios</a:t>
                      </a:r>
                      <a:r>
                        <a:rPr sz="2000" spc="-5" dirty="0">
                          <a:latin typeface="Times New Roman"/>
                          <a:cs typeface="Times New Roman"/>
                        </a:rPr>
                        <a:t>	</a:t>
                      </a:r>
                      <a:endParaRPr lang="es-CO" sz="2000" spc="-5" dirty="0" smtClean="0">
                        <a:latin typeface="Times New Roman"/>
                        <a:cs typeface="Times New Roman"/>
                      </a:endParaRPr>
                    </a:p>
                    <a:p>
                      <a:pPr marL="69850" algn="ctr">
                        <a:lnSpc>
                          <a:spcPct val="100000"/>
                        </a:lnSpc>
                        <a:tabLst>
                          <a:tab pos="915035" algn="l"/>
                        </a:tabLst>
                      </a:pPr>
                      <a:r>
                        <a:rPr sz="2000" spc="-5" dirty="0" err="1" smtClean="0">
                          <a:latin typeface="Times New Roman"/>
                          <a:cs typeface="Times New Roman"/>
                        </a:rPr>
                        <a:t>práctica</a:t>
                      </a:r>
                      <a:endParaRPr sz="2000" dirty="0">
                        <a:latin typeface="Times New Roman"/>
                        <a:cs typeface="Times New Roman"/>
                      </a:endParaRPr>
                    </a:p>
                    <a:p>
                      <a:pPr marL="69850" marR="58419" algn="ctr">
                        <a:lnSpc>
                          <a:spcPct val="100000"/>
                        </a:lnSpc>
                        <a:spcBef>
                          <a:spcPts val="10"/>
                        </a:spcBef>
                        <a:tabLst>
                          <a:tab pos="1322070" algn="l"/>
                        </a:tabLst>
                      </a:pPr>
                      <a:r>
                        <a:rPr sz="2000" dirty="0">
                          <a:latin typeface="Times New Roman"/>
                          <a:cs typeface="Times New Roman"/>
                        </a:rPr>
                        <a:t>p</a:t>
                      </a:r>
                      <a:r>
                        <a:rPr sz="2000" spc="-5" dirty="0">
                          <a:latin typeface="Times New Roman"/>
                          <a:cs typeface="Times New Roman"/>
                        </a:rPr>
                        <a:t>e</a:t>
                      </a:r>
                      <a:r>
                        <a:rPr sz="2000" dirty="0">
                          <a:latin typeface="Times New Roman"/>
                          <a:cs typeface="Times New Roman"/>
                        </a:rPr>
                        <a:t>d</a:t>
                      </a:r>
                      <a:r>
                        <a:rPr sz="2000" spc="5" dirty="0">
                          <a:latin typeface="Times New Roman"/>
                          <a:cs typeface="Times New Roman"/>
                        </a:rPr>
                        <a:t>a</a:t>
                      </a:r>
                      <a:r>
                        <a:rPr sz="2000" spc="-15" dirty="0">
                          <a:latin typeface="Times New Roman"/>
                          <a:cs typeface="Times New Roman"/>
                        </a:rPr>
                        <a:t>g</a:t>
                      </a:r>
                      <a:r>
                        <a:rPr sz="2000" spc="10" dirty="0">
                          <a:latin typeface="Times New Roman"/>
                          <a:cs typeface="Times New Roman"/>
                        </a:rPr>
                        <a:t>ó</a:t>
                      </a:r>
                      <a:r>
                        <a:rPr sz="2000" spc="-15" dirty="0">
                          <a:latin typeface="Times New Roman"/>
                          <a:cs typeface="Times New Roman"/>
                        </a:rPr>
                        <a:t>g</a:t>
                      </a:r>
                      <a:r>
                        <a:rPr sz="2000" dirty="0">
                          <a:latin typeface="Times New Roman"/>
                          <a:cs typeface="Times New Roman"/>
                        </a:rPr>
                        <a:t>ica	y  </a:t>
                      </a:r>
                      <a:r>
                        <a:rPr sz="2000" spc="-5" dirty="0">
                          <a:latin typeface="Times New Roman"/>
                          <a:cs typeface="Times New Roman"/>
                        </a:rPr>
                        <a:t>profesional.</a:t>
                      </a:r>
                      <a:endParaRPr sz="20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tabLst>
                          <a:tab pos="622300" algn="l"/>
                          <a:tab pos="913130" algn="l"/>
                        </a:tabLst>
                      </a:pPr>
                      <a:endParaRPr lang="es-CO" sz="2000" spc="-5" dirty="0" smtClean="0">
                        <a:latin typeface="Times New Roman"/>
                        <a:cs typeface="Times New Roman"/>
                      </a:endParaRPr>
                    </a:p>
                    <a:p>
                      <a:pPr marL="69850" algn="ctr">
                        <a:lnSpc>
                          <a:spcPct val="100000"/>
                        </a:lnSpc>
                        <a:tabLst>
                          <a:tab pos="622300" algn="l"/>
                          <a:tab pos="913130" algn="l"/>
                        </a:tabLst>
                      </a:pPr>
                      <a:r>
                        <a:rPr sz="2000" spc="-5" dirty="0" err="1" smtClean="0">
                          <a:latin typeface="Times New Roman"/>
                          <a:cs typeface="Times New Roman"/>
                        </a:rPr>
                        <a:t>Incidir</a:t>
                      </a:r>
                      <a:r>
                        <a:rPr sz="2000" spc="-5" dirty="0">
                          <a:latin typeface="Times New Roman"/>
                          <a:cs typeface="Times New Roman"/>
                        </a:rPr>
                        <a:t>	</a:t>
                      </a:r>
                      <a:r>
                        <a:rPr lang="es-CO" sz="2000" spc="-5" dirty="0" smtClean="0">
                          <a:latin typeface="Times New Roman"/>
                          <a:cs typeface="Times New Roman"/>
                        </a:rPr>
                        <a:t> </a:t>
                      </a:r>
                      <a:r>
                        <a:rPr sz="2000" spc="-5" dirty="0" smtClean="0">
                          <a:latin typeface="Times New Roman"/>
                          <a:cs typeface="Times New Roman"/>
                        </a:rPr>
                        <a:t>en</a:t>
                      </a:r>
                      <a:r>
                        <a:rPr sz="2000" spc="-5" dirty="0">
                          <a:latin typeface="Times New Roman"/>
                          <a:cs typeface="Times New Roman"/>
                        </a:rPr>
                        <a:t>	</a:t>
                      </a:r>
                      <a:r>
                        <a:rPr sz="2000" spc="5" dirty="0" smtClean="0">
                          <a:latin typeface="Times New Roman"/>
                          <a:cs typeface="Times New Roman"/>
                        </a:rPr>
                        <a:t>la</a:t>
                      </a:r>
                      <a:r>
                        <a:rPr lang="es-CO" sz="2000" spc="0" baseline="0" dirty="0" smtClean="0">
                          <a:latin typeface="Times New Roman"/>
                          <a:cs typeface="Times New Roman"/>
                        </a:rPr>
                        <a:t> </a:t>
                      </a:r>
                      <a:r>
                        <a:rPr sz="2000" spc="-5" dirty="0" err="1" smtClean="0">
                          <a:latin typeface="Times New Roman"/>
                          <a:cs typeface="Times New Roman"/>
                        </a:rPr>
                        <a:t>ca</a:t>
                      </a:r>
                      <a:r>
                        <a:rPr sz="2000" dirty="0" err="1" smtClean="0">
                          <a:latin typeface="Times New Roman"/>
                          <a:cs typeface="Times New Roman"/>
                        </a:rPr>
                        <a:t>lid</a:t>
                      </a:r>
                      <a:r>
                        <a:rPr sz="2000" spc="-5" dirty="0" err="1" smtClean="0">
                          <a:latin typeface="Times New Roman"/>
                          <a:cs typeface="Times New Roman"/>
                        </a:rPr>
                        <a:t>a</a:t>
                      </a:r>
                      <a:r>
                        <a:rPr sz="2000" dirty="0" err="1" smtClean="0">
                          <a:latin typeface="Times New Roman"/>
                          <a:cs typeface="Times New Roman"/>
                        </a:rPr>
                        <a:t>d</a:t>
                      </a:r>
                      <a:r>
                        <a:rPr sz="2000" dirty="0">
                          <a:latin typeface="Times New Roman"/>
                          <a:cs typeface="Times New Roman"/>
                        </a:rPr>
                        <a:t>	</a:t>
                      </a:r>
                      <a:r>
                        <a:rPr sz="2000" dirty="0" smtClean="0">
                          <a:latin typeface="Times New Roman"/>
                          <a:cs typeface="Times New Roman"/>
                        </a:rPr>
                        <a:t>de</a:t>
                      </a:r>
                      <a:r>
                        <a:rPr lang="es-CO" sz="2000" baseline="0" dirty="0" smtClean="0">
                          <a:latin typeface="Times New Roman"/>
                          <a:cs typeface="Times New Roman"/>
                        </a:rPr>
                        <a:t> </a:t>
                      </a:r>
                      <a:r>
                        <a:rPr sz="2000" spc="10" dirty="0" smtClean="0">
                          <a:latin typeface="Times New Roman"/>
                          <a:cs typeface="Times New Roman"/>
                        </a:rPr>
                        <a:t>l</a:t>
                      </a:r>
                      <a:r>
                        <a:rPr sz="2000" dirty="0" smtClean="0">
                          <a:latin typeface="Times New Roman"/>
                          <a:cs typeface="Times New Roman"/>
                        </a:rPr>
                        <a:t>a  </a:t>
                      </a:r>
                      <a:r>
                        <a:rPr sz="2000" spc="-5" dirty="0">
                          <a:latin typeface="Times New Roman"/>
                          <a:cs typeface="Times New Roman"/>
                        </a:rPr>
                        <a:t>enseñanza </a:t>
                      </a:r>
                      <a:r>
                        <a:rPr sz="2000" dirty="0">
                          <a:latin typeface="Times New Roman"/>
                          <a:cs typeface="Times New Roman"/>
                        </a:rPr>
                        <a:t>de</a:t>
                      </a:r>
                      <a:r>
                        <a:rPr sz="2000" spc="-70" dirty="0">
                          <a:latin typeface="Times New Roman"/>
                          <a:cs typeface="Times New Roman"/>
                        </a:rPr>
                        <a:t> </a:t>
                      </a:r>
                      <a:r>
                        <a:rPr sz="2000" spc="5" dirty="0">
                          <a:latin typeface="Times New Roman"/>
                          <a:cs typeface="Times New Roman"/>
                        </a:rPr>
                        <a:t>la  </a:t>
                      </a:r>
                      <a:r>
                        <a:rPr sz="2000" dirty="0">
                          <a:latin typeface="Times New Roman"/>
                          <a:cs typeface="Times New Roman"/>
                        </a:rPr>
                        <a:t>filosofía </a:t>
                      </a:r>
                      <a:r>
                        <a:rPr sz="2000" spc="-5" dirty="0">
                          <a:latin typeface="Times New Roman"/>
                          <a:cs typeface="Times New Roman"/>
                        </a:rPr>
                        <a:t>en </a:t>
                      </a:r>
                      <a:r>
                        <a:rPr sz="2000" dirty="0">
                          <a:latin typeface="Times New Roman"/>
                          <a:cs typeface="Times New Roman"/>
                        </a:rPr>
                        <a:t>la  re</a:t>
                      </a:r>
                      <a:r>
                        <a:rPr sz="2000" spc="-15" dirty="0">
                          <a:latin typeface="Times New Roman"/>
                          <a:cs typeface="Times New Roman"/>
                        </a:rPr>
                        <a:t>g</a:t>
                      </a:r>
                      <a:r>
                        <a:rPr sz="2000" dirty="0">
                          <a:latin typeface="Times New Roman"/>
                          <a:cs typeface="Times New Roman"/>
                        </a:rPr>
                        <a:t>ión		d</a:t>
                      </a:r>
                      <a:r>
                        <a:rPr sz="2000" spc="-5" dirty="0">
                          <a:latin typeface="Times New Roman"/>
                          <a:cs typeface="Times New Roman"/>
                        </a:rPr>
                        <a:t>e</a:t>
                      </a:r>
                      <a:r>
                        <a:rPr sz="2000" dirty="0">
                          <a:latin typeface="Times New Roman"/>
                          <a:cs typeface="Times New Roman"/>
                        </a:rPr>
                        <a:t>l  </a:t>
                      </a:r>
                      <a:r>
                        <a:rPr sz="2000" spc="-5" dirty="0">
                          <a:latin typeface="Times New Roman"/>
                          <a:cs typeface="Times New Roman"/>
                        </a:rPr>
                        <a:t>oriente  antioqueño.</a:t>
                      </a:r>
                      <a:endParaRPr sz="20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gn="ctr">
                        <a:lnSpc>
                          <a:spcPct val="100000"/>
                        </a:lnSpc>
                      </a:pPr>
                      <a:endParaRPr lang="es-CO" sz="2000" dirty="0" smtClean="0">
                        <a:latin typeface="Times New Roman"/>
                        <a:cs typeface="Times New Roman"/>
                      </a:endParaRPr>
                    </a:p>
                    <a:p>
                      <a:pPr marL="67945" algn="ctr">
                        <a:lnSpc>
                          <a:spcPct val="100000"/>
                        </a:lnSpc>
                      </a:pPr>
                      <a:r>
                        <a:rPr sz="2000" dirty="0" smtClean="0">
                          <a:latin typeface="Times New Roman"/>
                          <a:cs typeface="Times New Roman"/>
                        </a:rPr>
                        <a:t>855 </a:t>
                      </a:r>
                      <a:r>
                        <a:rPr sz="2000" spc="-5" dirty="0">
                          <a:latin typeface="Times New Roman"/>
                          <a:cs typeface="Times New Roman"/>
                        </a:rPr>
                        <a:t>estudiantes.</a:t>
                      </a:r>
                      <a:r>
                        <a:rPr sz="2000" spc="85" dirty="0">
                          <a:latin typeface="Times New Roman"/>
                          <a:cs typeface="Times New Roman"/>
                        </a:rPr>
                        <a:t> </a:t>
                      </a:r>
                      <a:r>
                        <a:rPr sz="2000" dirty="0">
                          <a:latin typeface="Times New Roman"/>
                          <a:cs typeface="Times New Roman"/>
                        </a:rPr>
                        <a:t>17</a:t>
                      </a:r>
                    </a:p>
                    <a:p>
                      <a:pPr marL="67945" algn="ctr">
                        <a:lnSpc>
                          <a:spcPct val="100000"/>
                        </a:lnSpc>
                        <a:spcBef>
                          <a:spcPts val="635"/>
                        </a:spcBef>
                      </a:pPr>
                      <a:r>
                        <a:rPr sz="2000" spc="-5" dirty="0">
                          <a:latin typeface="Times New Roman"/>
                          <a:cs typeface="Times New Roman"/>
                        </a:rPr>
                        <a:t>profesores.</a:t>
                      </a:r>
                      <a:endParaRPr sz="20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8580" algn="ctr">
                        <a:lnSpc>
                          <a:spcPct val="100000"/>
                        </a:lnSpc>
                      </a:pPr>
                      <a:endParaRPr lang="es-CO" sz="2000" dirty="0" smtClean="0">
                        <a:latin typeface="Times New Roman"/>
                        <a:cs typeface="Times New Roman"/>
                      </a:endParaRPr>
                    </a:p>
                    <a:p>
                      <a:pPr marL="68580" algn="ctr">
                        <a:lnSpc>
                          <a:spcPct val="100000"/>
                        </a:lnSpc>
                      </a:pPr>
                      <a:r>
                        <a:rPr sz="2000" dirty="0" smtClean="0">
                          <a:latin typeface="Times New Roman"/>
                          <a:cs typeface="Times New Roman"/>
                        </a:rPr>
                        <a:t>17 </a:t>
                      </a:r>
                      <a:r>
                        <a:rPr sz="2000" spc="-5" dirty="0">
                          <a:latin typeface="Times New Roman"/>
                          <a:cs typeface="Times New Roman"/>
                        </a:rPr>
                        <a:t>instituciones educativas con</a:t>
                      </a:r>
                      <a:r>
                        <a:rPr sz="2000" spc="30" dirty="0">
                          <a:latin typeface="Times New Roman"/>
                          <a:cs typeface="Times New Roman"/>
                        </a:rPr>
                        <a:t> </a:t>
                      </a:r>
                      <a:r>
                        <a:rPr sz="2000" spc="-5" dirty="0">
                          <a:latin typeface="Times New Roman"/>
                          <a:cs typeface="Times New Roman"/>
                        </a:rPr>
                        <a:t>convenio.</a:t>
                      </a:r>
                      <a:endParaRPr sz="20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r h="2125295">
                <a:tc>
                  <a:txBody>
                    <a:bodyPr/>
                    <a:lstStyle/>
                    <a:p>
                      <a:pPr algn="ctr">
                        <a:lnSpc>
                          <a:spcPct val="100000"/>
                        </a:lnSpc>
                      </a:pPr>
                      <a:endParaRPr sz="160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pPr>
                      <a:endParaRPr lang="es-CO" sz="2000" dirty="0" smtClean="0">
                        <a:latin typeface="Times New Roman"/>
                        <a:cs typeface="Times New Roman"/>
                      </a:endParaRPr>
                    </a:p>
                    <a:p>
                      <a:pPr marL="69850" algn="ctr">
                        <a:lnSpc>
                          <a:spcPct val="100000"/>
                        </a:lnSpc>
                      </a:pPr>
                      <a:r>
                        <a:rPr sz="2000" dirty="0" smtClean="0">
                          <a:latin typeface="Times New Roman"/>
                          <a:cs typeface="Times New Roman"/>
                        </a:rPr>
                        <a:t>Club </a:t>
                      </a:r>
                      <a:r>
                        <a:rPr sz="2000" dirty="0">
                          <a:latin typeface="Times New Roman"/>
                          <a:cs typeface="Times New Roman"/>
                        </a:rPr>
                        <a:t>de </a:t>
                      </a:r>
                      <a:r>
                        <a:rPr sz="2000" spc="-5" dirty="0">
                          <a:latin typeface="Times New Roman"/>
                          <a:cs typeface="Times New Roman"/>
                        </a:rPr>
                        <a:t>lectura</a:t>
                      </a:r>
                      <a:r>
                        <a:rPr sz="2000" spc="120" dirty="0">
                          <a:latin typeface="Times New Roman"/>
                          <a:cs typeface="Times New Roman"/>
                        </a:rPr>
                        <a:t> </a:t>
                      </a:r>
                      <a:r>
                        <a:rPr sz="2000" dirty="0">
                          <a:latin typeface="Times New Roman"/>
                          <a:cs typeface="Times New Roman"/>
                        </a:rPr>
                        <a:t>Jairo</a:t>
                      </a:r>
                    </a:p>
                    <a:p>
                      <a:pPr marL="69850" marR="60960" algn="ctr">
                        <a:lnSpc>
                          <a:spcPct val="100000"/>
                        </a:lnSpc>
                        <a:spcBef>
                          <a:spcPts val="160"/>
                        </a:spcBef>
                      </a:pPr>
                      <a:r>
                        <a:rPr sz="2000" spc="-5" dirty="0">
                          <a:latin typeface="Times New Roman"/>
                          <a:cs typeface="Times New Roman"/>
                        </a:rPr>
                        <a:t>Alarcón (Iniciativa</a:t>
                      </a:r>
                      <a:r>
                        <a:rPr sz="2000" spc="-110" dirty="0">
                          <a:latin typeface="Times New Roman"/>
                          <a:cs typeface="Times New Roman"/>
                        </a:rPr>
                        <a:t> </a:t>
                      </a:r>
                      <a:r>
                        <a:rPr sz="2000" dirty="0">
                          <a:latin typeface="Times New Roman"/>
                          <a:cs typeface="Times New Roman"/>
                        </a:rPr>
                        <a:t>de  </a:t>
                      </a:r>
                      <a:r>
                        <a:rPr sz="2000" spc="-5" dirty="0">
                          <a:latin typeface="Times New Roman"/>
                          <a:cs typeface="Times New Roman"/>
                        </a:rPr>
                        <a:t>los estudiantes).</a:t>
                      </a:r>
                      <a:endParaRPr sz="20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tabLst>
                          <a:tab pos="882015" algn="l"/>
                        </a:tabLst>
                      </a:pPr>
                      <a:r>
                        <a:rPr sz="2000" spc="-5" dirty="0">
                          <a:latin typeface="Times New Roman"/>
                          <a:cs typeface="Times New Roman"/>
                        </a:rPr>
                        <a:t>Promoción	</a:t>
                      </a:r>
                      <a:r>
                        <a:rPr sz="2000" dirty="0" smtClean="0">
                          <a:latin typeface="Times New Roman"/>
                          <a:cs typeface="Times New Roman"/>
                        </a:rPr>
                        <a:t>de</a:t>
                      </a:r>
                      <a:r>
                        <a:rPr lang="es-CO" sz="2000" dirty="0" smtClean="0">
                          <a:latin typeface="Times New Roman"/>
                          <a:cs typeface="Times New Roman"/>
                        </a:rPr>
                        <a:t> </a:t>
                      </a:r>
                      <a:r>
                        <a:rPr sz="2000" dirty="0" smtClean="0">
                          <a:latin typeface="Times New Roman"/>
                          <a:cs typeface="Times New Roman"/>
                        </a:rPr>
                        <a:t>la</a:t>
                      </a:r>
                      <a:r>
                        <a:rPr lang="es-CO" sz="2000" baseline="0" dirty="0" smtClean="0">
                          <a:latin typeface="Times New Roman"/>
                          <a:cs typeface="Times New Roman"/>
                        </a:rPr>
                        <a:t> </a:t>
                      </a:r>
                      <a:r>
                        <a:rPr sz="2000" spc="-5" dirty="0" err="1" smtClean="0">
                          <a:latin typeface="Times New Roman"/>
                          <a:cs typeface="Times New Roman"/>
                        </a:rPr>
                        <a:t>lectura</a:t>
                      </a:r>
                      <a:r>
                        <a:rPr lang="es-CO" sz="2000" spc="0" baseline="0" dirty="0" smtClean="0">
                          <a:latin typeface="Times New Roman"/>
                          <a:cs typeface="Times New Roman"/>
                        </a:rPr>
                        <a:t> </a:t>
                      </a:r>
                      <a:r>
                        <a:rPr sz="2000" spc="-5" dirty="0" err="1" smtClean="0">
                          <a:latin typeface="Times New Roman"/>
                          <a:cs typeface="Times New Roman"/>
                        </a:rPr>
                        <a:t>filosófica</a:t>
                      </a:r>
                      <a:r>
                        <a:rPr sz="2000" spc="-5" dirty="0">
                          <a:latin typeface="Times New Roman"/>
                          <a:cs typeface="Times New Roman"/>
                        </a:rPr>
                        <a:t>,  </a:t>
                      </a:r>
                      <a:r>
                        <a:rPr sz="2000" dirty="0" err="1" smtClean="0">
                          <a:latin typeface="Times New Roman"/>
                          <a:cs typeface="Times New Roman"/>
                        </a:rPr>
                        <a:t>lite</a:t>
                      </a:r>
                      <a:r>
                        <a:rPr sz="2000" spc="-10" dirty="0" err="1" smtClean="0">
                          <a:latin typeface="Times New Roman"/>
                          <a:cs typeface="Times New Roman"/>
                        </a:rPr>
                        <a:t>r</a:t>
                      </a:r>
                      <a:r>
                        <a:rPr sz="2000" spc="-5" dirty="0" err="1" smtClean="0">
                          <a:latin typeface="Times New Roman"/>
                          <a:cs typeface="Times New Roman"/>
                        </a:rPr>
                        <a:t>a</a:t>
                      </a:r>
                      <a:r>
                        <a:rPr sz="2000" dirty="0" err="1" smtClean="0">
                          <a:latin typeface="Times New Roman"/>
                          <a:cs typeface="Times New Roman"/>
                        </a:rPr>
                        <a:t>ria</a:t>
                      </a:r>
                      <a:r>
                        <a:rPr lang="es-CO" sz="2000" baseline="0" dirty="0" smtClean="0">
                          <a:latin typeface="Times New Roman"/>
                          <a:cs typeface="Times New Roman"/>
                        </a:rPr>
                        <a:t> </a:t>
                      </a:r>
                      <a:r>
                        <a:rPr sz="2000" dirty="0" smtClean="0">
                          <a:latin typeface="Times New Roman"/>
                          <a:cs typeface="Times New Roman"/>
                        </a:rPr>
                        <a:t>y  </a:t>
                      </a:r>
                      <a:r>
                        <a:rPr sz="2000" dirty="0">
                          <a:latin typeface="Times New Roman"/>
                          <a:cs typeface="Times New Roman"/>
                        </a:rPr>
                        <a:t>po</a:t>
                      </a:r>
                      <a:r>
                        <a:rPr sz="2000" spc="-5" dirty="0">
                          <a:latin typeface="Times New Roman"/>
                          <a:cs typeface="Times New Roman"/>
                        </a:rPr>
                        <a:t>é</a:t>
                      </a:r>
                      <a:r>
                        <a:rPr sz="2000" dirty="0">
                          <a:latin typeface="Times New Roman"/>
                          <a:cs typeface="Times New Roman"/>
                        </a:rPr>
                        <a:t>ti</a:t>
                      </a:r>
                      <a:r>
                        <a:rPr sz="2000" spc="-5" dirty="0">
                          <a:latin typeface="Times New Roman"/>
                          <a:cs typeface="Times New Roman"/>
                        </a:rPr>
                        <a:t>c</a:t>
                      </a:r>
                      <a:r>
                        <a:rPr sz="2000" dirty="0">
                          <a:latin typeface="Times New Roman"/>
                          <a:cs typeface="Times New Roman"/>
                        </a:rPr>
                        <a:t>a	</a:t>
                      </a:r>
                      <a:r>
                        <a:rPr sz="2000" spc="-5" dirty="0" smtClean="0">
                          <a:latin typeface="Times New Roman"/>
                          <a:cs typeface="Times New Roman"/>
                        </a:rPr>
                        <a:t>e</a:t>
                      </a:r>
                      <a:r>
                        <a:rPr sz="2000" dirty="0" smtClean="0">
                          <a:latin typeface="Times New Roman"/>
                          <a:cs typeface="Times New Roman"/>
                        </a:rPr>
                        <a:t>n</a:t>
                      </a:r>
                      <a:r>
                        <a:rPr lang="es-CO" sz="2000" baseline="0" dirty="0" smtClean="0">
                          <a:latin typeface="Times New Roman"/>
                          <a:cs typeface="Times New Roman"/>
                        </a:rPr>
                        <a:t> </a:t>
                      </a:r>
                      <a:r>
                        <a:rPr sz="2000" spc="-5" dirty="0" smtClean="0">
                          <a:latin typeface="Times New Roman"/>
                          <a:cs typeface="Times New Roman"/>
                        </a:rPr>
                        <a:t>e</a:t>
                      </a:r>
                      <a:r>
                        <a:rPr sz="2000" dirty="0" smtClean="0">
                          <a:latin typeface="Times New Roman"/>
                          <a:cs typeface="Times New Roman"/>
                        </a:rPr>
                        <a:t>l  </a:t>
                      </a:r>
                      <a:r>
                        <a:rPr sz="2000" spc="-5" dirty="0">
                          <a:latin typeface="Times New Roman"/>
                          <a:cs typeface="Times New Roman"/>
                        </a:rPr>
                        <a:t>oriente  antioqueño.</a:t>
                      </a:r>
                      <a:endParaRPr sz="20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gn="ctr">
                        <a:lnSpc>
                          <a:spcPct val="100000"/>
                        </a:lnSpc>
                      </a:pPr>
                      <a:r>
                        <a:rPr sz="2000" dirty="0">
                          <a:latin typeface="Times New Roman"/>
                          <a:cs typeface="Times New Roman"/>
                        </a:rPr>
                        <a:t>24</a:t>
                      </a:r>
                      <a:r>
                        <a:rPr sz="2000" spc="-5" dirty="0">
                          <a:latin typeface="Times New Roman"/>
                          <a:cs typeface="Times New Roman"/>
                        </a:rPr>
                        <a:t> participantes.</a:t>
                      </a:r>
                      <a:endParaRPr sz="20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gn="ctr">
                        <a:lnSpc>
                          <a:spcPct val="100000"/>
                        </a:lnSpc>
                      </a:pPr>
                      <a:endParaRPr sz="20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255879144"/>
              </p:ext>
            </p:extLst>
          </p:nvPr>
        </p:nvGraphicFramePr>
        <p:xfrm>
          <a:off x="457200" y="1344422"/>
          <a:ext cx="8541383" cy="5970777"/>
        </p:xfrm>
        <a:graphic>
          <a:graphicData uri="http://schemas.openxmlformats.org/drawingml/2006/table">
            <a:tbl>
              <a:tblPr firstRow="1" bandRow="1">
                <a:tableStyleId>{2D5ABB26-0587-4C30-8999-92F81FD0307C}</a:tableStyleId>
              </a:tblPr>
              <a:tblGrid>
                <a:gridCol w="1524000"/>
                <a:gridCol w="1782445"/>
                <a:gridCol w="2484755"/>
                <a:gridCol w="1676400"/>
                <a:gridCol w="1073783"/>
              </a:tblGrid>
              <a:tr h="879453">
                <a:tc>
                  <a:txBody>
                    <a:bodyPr/>
                    <a:lstStyle/>
                    <a:p>
                      <a:pPr marL="69850" algn="ctr">
                        <a:lnSpc>
                          <a:spcPct val="100000"/>
                        </a:lnSpc>
                      </a:pPr>
                      <a:r>
                        <a:rPr sz="1800" spc="-5" dirty="0">
                          <a:latin typeface="Times New Roman"/>
                          <a:cs typeface="Times New Roman"/>
                        </a:rPr>
                        <a:t>Bienestar.</a:t>
                      </a:r>
                      <a:endParaRPr sz="18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tabLst>
                          <a:tab pos="1251585" algn="l"/>
                        </a:tabLst>
                      </a:pPr>
                      <a:r>
                        <a:rPr sz="1800" spc="-5" dirty="0">
                          <a:latin typeface="Times New Roman"/>
                          <a:cs typeface="Times New Roman"/>
                        </a:rPr>
                        <a:t>Programa	</a:t>
                      </a:r>
                      <a:r>
                        <a:rPr sz="1800" dirty="0">
                          <a:latin typeface="Times New Roman"/>
                          <a:cs typeface="Times New Roman"/>
                        </a:rPr>
                        <a:t>de</a:t>
                      </a:r>
                    </a:p>
                    <a:p>
                      <a:pPr marL="69850" algn="ctr">
                        <a:lnSpc>
                          <a:spcPct val="100000"/>
                        </a:lnSpc>
                        <a:spcBef>
                          <a:spcPts val="635"/>
                        </a:spcBef>
                      </a:pPr>
                      <a:r>
                        <a:rPr sz="1800" spc="-5" dirty="0">
                          <a:latin typeface="Times New Roman"/>
                          <a:cs typeface="Times New Roman"/>
                        </a:rPr>
                        <a:t>alimentación.</a:t>
                      </a:r>
                      <a:endParaRPr sz="18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tabLst>
                          <a:tab pos="855344" algn="l"/>
                        </a:tabLst>
                      </a:pPr>
                      <a:r>
                        <a:rPr sz="1800" spc="-5" dirty="0">
                          <a:latin typeface="Times New Roman"/>
                          <a:cs typeface="Times New Roman"/>
                        </a:rPr>
                        <a:t>Favorecer	las</a:t>
                      </a:r>
                      <a:endParaRPr sz="1800" dirty="0">
                        <a:latin typeface="Times New Roman"/>
                        <a:cs typeface="Times New Roman"/>
                      </a:endParaRPr>
                    </a:p>
                    <a:p>
                      <a:pPr marL="69850" marR="60325" algn="ctr">
                        <a:lnSpc>
                          <a:spcPct val="100000"/>
                        </a:lnSpc>
                        <a:spcBef>
                          <a:spcPts val="10"/>
                        </a:spcBef>
                      </a:pPr>
                      <a:r>
                        <a:rPr sz="1800" spc="-5" dirty="0">
                          <a:latin typeface="Times New Roman"/>
                          <a:cs typeface="Times New Roman"/>
                        </a:rPr>
                        <a:t>condiciones </a:t>
                      </a:r>
                      <a:r>
                        <a:rPr sz="1800" spc="5" dirty="0">
                          <a:latin typeface="Times New Roman"/>
                          <a:cs typeface="Times New Roman"/>
                        </a:rPr>
                        <a:t>de  </a:t>
                      </a:r>
                      <a:r>
                        <a:rPr sz="1800" spc="-5" dirty="0">
                          <a:latin typeface="Times New Roman"/>
                          <a:cs typeface="Times New Roman"/>
                        </a:rPr>
                        <a:t>permanencia.</a:t>
                      </a:r>
                      <a:endParaRPr sz="18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gn="ctr">
                        <a:lnSpc>
                          <a:spcPct val="100000"/>
                        </a:lnSpc>
                      </a:pPr>
                      <a:r>
                        <a:rPr sz="1800" dirty="0">
                          <a:latin typeface="Times New Roman"/>
                          <a:cs typeface="Times New Roman"/>
                        </a:rPr>
                        <a:t>18</a:t>
                      </a:r>
                      <a:r>
                        <a:rPr sz="1800" spc="-5" dirty="0">
                          <a:latin typeface="Times New Roman"/>
                          <a:cs typeface="Times New Roman"/>
                        </a:rPr>
                        <a:t> estudiantes</a:t>
                      </a:r>
                      <a:endParaRPr sz="180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gn="ctr">
                        <a:lnSpc>
                          <a:spcPct val="100000"/>
                        </a:lnSpc>
                      </a:pPr>
                      <a:endParaRPr sz="180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r h="960883">
                <a:tc>
                  <a:txBody>
                    <a:bodyPr/>
                    <a:lstStyle/>
                    <a:p>
                      <a:pPr algn="ctr">
                        <a:lnSpc>
                          <a:spcPct val="100000"/>
                        </a:lnSpc>
                      </a:pPr>
                      <a:endParaRPr sz="180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pPr>
                      <a:r>
                        <a:rPr sz="1800" spc="-5" dirty="0">
                          <a:latin typeface="Times New Roman"/>
                          <a:cs typeface="Times New Roman"/>
                        </a:rPr>
                        <a:t>Monitorias </a:t>
                      </a:r>
                      <a:r>
                        <a:rPr sz="1800" dirty="0">
                          <a:latin typeface="Times New Roman"/>
                          <a:cs typeface="Times New Roman"/>
                        </a:rPr>
                        <a:t>y</a:t>
                      </a:r>
                      <a:r>
                        <a:rPr sz="1800" spc="120" dirty="0">
                          <a:latin typeface="Times New Roman"/>
                          <a:cs typeface="Times New Roman"/>
                        </a:rPr>
                        <a:t> </a:t>
                      </a:r>
                      <a:r>
                        <a:rPr sz="1800" spc="-5" dirty="0">
                          <a:latin typeface="Times New Roman"/>
                          <a:cs typeface="Times New Roman"/>
                        </a:rPr>
                        <a:t>apoyo</a:t>
                      </a:r>
                      <a:endParaRPr sz="1800" dirty="0">
                        <a:latin typeface="Times New Roman"/>
                        <a:cs typeface="Times New Roman"/>
                      </a:endParaRPr>
                    </a:p>
                    <a:p>
                      <a:pPr marL="69850" algn="ctr">
                        <a:lnSpc>
                          <a:spcPct val="100000"/>
                        </a:lnSpc>
                        <a:spcBef>
                          <a:spcPts val="625"/>
                        </a:spcBef>
                      </a:pPr>
                      <a:r>
                        <a:rPr sz="1800" spc="-5" dirty="0">
                          <a:latin typeface="Times New Roman"/>
                          <a:cs typeface="Times New Roman"/>
                        </a:rPr>
                        <a:t>administrativo.</a:t>
                      </a:r>
                      <a:endParaRPr sz="18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tabLst>
                          <a:tab pos="664845" algn="l"/>
                          <a:tab pos="913130" algn="l"/>
                        </a:tabLst>
                      </a:pPr>
                      <a:r>
                        <a:rPr sz="1800" spc="-5" dirty="0">
                          <a:latin typeface="Times New Roman"/>
                          <a:cs typeface="Times New Roman"/>
                        </a:rPr>
                        <a:t>Apoyo	</a:t>
                      </a:r>
                      <a:r>
                        <a:rPr sz="1800" dirty="0">
                          <a:latin typeface="Times New Roman"/>
                          <a:cs typeface="Times New Roman"/>
                        </a:rPr>
                        <a:t>a	</a:t>
                      </a:r>
                      <a:r>
                        <a:rPr sz="1800" spc="5" dirty="0">
                          <a:latin typeface="Times New Roman"/>
                          <a:cs typeface="Times New Roman"/>
                        </a:rPr>
                        <a:t>la</a:t>
                      </a:r>
                      <a:endParaRPr sz="1800" dirty="0">
                        <a:latin typeface="Times New Roman"/>
                        <a:cs typeface="Times New Roman"/>
                      </a:endParaRPr>
                    </a:p>
                    <a:p>
                      <a:pPr marL="69850" marR="238760" algn="ctr">
                        <a:lnSpc>
                          <a:spcPct val="100000"/>
                        </a:lnSpc>
                        <a:spcBef>
                          <a:spcPts val="160"/>
                        </a:spcBef>
                      </a:pPr>
                      <a:r>
                        <a:rPr sz="1800" dirty="0">
                          <a:latin typeface="Times New Roman"/>
                          <a:cs typeface="Times New Roman"/>
                        </a:rPr>
                        <a:t>p</a:t>
                      </a:r>
                      <a:r>
                        <a:rPr sz="1800" spc="-5" dirty="0">
                          <a:latin typeface="Times New Roman"/>
                          <a:cs typeface="Times New Roman"/>
                        </a:rPr>
                        <a:t>e</a:t>
                      </a:r>
                      <a:r>
                        <a:rPr sz="1800" dirty="0">
                          <a:latin typeface="Times New Roman"/>
                          <a:cs typeface="Times New Roman"/>
                        </a:rPr>
                        <a:t>rm</a:t>
                      </a:r>
                      <a:r>
                        <a:rPr sz="1800" spc="-10" dirty="0">
                          <a:latin typeface="Times New Roman"/>
                          <a:cs typeface="Times New Roman"/>
                        </a:rPr>
                        <a:t>a</a:t>
                      </a:r>
                      <a:r>
                        <a:rPr sz="1800" dirty="0">
                          <a:latin typeface="Times New Roman"/>
                          <a:cs typeface="Times New Roman"/>
                        </a:rPr>
                        <a:t>n</a:t>
                      </a:r>
                      <a:r>
                        <a:rPr sz="1800" spc="-5" dirty="0">
                          <a:latin typeface="Times New Roman"/>
                          <a:cs typeface="Times New Roman"/>
                        </a:rPr>
                        <a:t>e</a:t>
                      </a:r>
                      <a:r>
                        <a:rPr sz="1800" spc="10" dirty="0">
                          <a:latin typeface="Times New Roman"/>
                          <a:cs typeface="Times New Roman"/>
                        </a:rPr>
                        <a:t>n</a:t>
                      </a:r>
                      <a:r>
                        <a:rPr sz="1800" spc="-5" dirty="0">
                          <a:latin typeface="Times New Roman"/>
                          <a:cs typeface="Times New Roman"/>
                        </a:rPr>
                        <a:t>c</a:t>
                      </a:r>
                      <a:r>
                        <a:rPr sz="1800" dirty="0">
                          <a:latin typeface="Times New Roman"/>
                          <a:cs typeface="Times New Roman"/>
                        </a:rPr>
                        <a:t>ia  </a:t>
                      </a:r>
                      <a:r>
                        <a:rPr sz="1800" spc="-5" dirty="0">
                          <a:latin typeface="Times New Roman"/>
                          <a:cs typeface="Times New Roman"/>
                        </a:rPr>
                        <a:t>estudiantil.</a:t>
                      </a:r>
                      <a:endParaRPr sz="18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gn="ctr">
                        <a:lnSpc>
                          <a:spcPct val="100000"/>
                        </a:lnSpc>
                      </a:pPr>
                      <a:r>
                        <a:rPr sz="1800" dirty="0">
                          <a:latin typeface="Times New Roman"/>
                          <a:cs typeface="Times New Roman"/>
                        </a:rPr>
                        <a:t>4</a:t>
                      </a:r>
                      <a:r>
                        <a:rPr sz="1800" spc="-5" dirty="0">
                          <a:latin typeface="Times New Roman"/>
                          <a:cs typeface="Times New Roman"/>
                        </a:rPr>
                        <a:t> estudiantes</a:t>
                      </a:r>
                      <a:endParaRPr sz="18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gn="ctr">
                        <a:lnSpc>
                          <a:spcPct val="100000"/>
                        </a:lnSpc>
                      </a:pPr>
                      <a:endParaRPr sz="180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r h="960883">
                <a:tc>
                  <a:txBody>
                    <a:bodyPr/>
                    <a:lstStyle/>
                    <a:p>
                      <a:pPr algn="ctr">
                        <a:lnSpc>
                          <a:spcPct val="100000"/>
                        </a:lnSpc>
                      </a:pPr>
                      <a:endParaRPr sz="180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pPr>
                      <a:r>
                        <a:rPr sz="1800" spc="-5" dirty="0">
                          <a:latin typeface="Times New Roman"/>
                          <a:cs typeface="Times New Roman"/>
                        </a:rPr>
                        <a:t>Semillero </a:t>
                      </a:r>
                      <a:r>
                        <a:rPr sz="1800" dirty="0">
                          <a:latin typeface="Times New Roman"/>
                          <a:cs typeface="Times New Roman"/>
                        </a:rPr>
                        <a:t>de tiro</a:t>
                      </a:r>
                      <a:r>
                        <a:rPr sz="1800" spc="10" dirty="0">
                          <a:latin typeface="Times New Roman"/>
                          <a:cs typeface="Times New Roman"/>
                        </a:rPr>
                        <a:t> </a:t>
                      </a:r>
                      <a:r>
                        <a:rPr sz="1800" spc="-5" dirty="0">
                          <a:latin typeface="Times New Roman"/>
                          <a:cs typeface="Times New Roman"/>
                        </a:rPr>
                        <a:t>con</a:t>
                      </a:r>
                      <a:endParaRPr sz="1800" dirty="0">
                        <a:latin typeface="Times New Roman"/>
                        <a:cs typeface="Times New Roman"/>
                      </a:endParaRPr>
                    </a:p>
                    <a:p>
                      <a:pPr marL="69850" algn="ctr">
                        <a:lnSpc>
                          <a:spcPct val="100000"/>
                        </a:lnSpc>
                        <a:spcBef>
                          <a:spcPts val="635"/>
                        </a:spcBef>
                      </a:pPr>
                      <a:r>
                        <a:rPr sz="1800" spc="-5" dirty="0">
                          <a:latin typeface="Times New Roman"/>
                          <a:cs typeface="Times New Roman"/>
                        </a:rPr>
                        <a:t>arco.</a:t>
                      </a:r>
                      <a:endParaRPr sz="18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tabLst>
                          <a:tab pos="882015" algn="l"/>
                        </a:tabLst>
                      </a:pPr>
                      <a:r>
                        <a:rPr sz="1800" spc="-5" dirty="0">
                          <a:latin typeface="Times New Roman"/>
                          <a:cs typeface="Times New Roman"/>
                        </a:rPr>
                        <a:t>Promoción	</a:t>
                      </a:r>
                      <a:r>
                        <a:rPr sz="1800" dirty="0">
                          <a:latin typeface="Times New Roman"/>
                          <a:cs typeface="Times New Roman"/>
                        </a:rPr>
                        <a:t>de</a:t>
                      </a:r>
                    </a:p>
                    <a:p>
                      <a:pPr marL="69850" marR="332105" algn="ctr">
                        <a:lnSpc>
                          <a:spcPct val="100000"/>
                        </a:lnSpc>
                        <a:spcBef>
                          <a:spcPts val="10"/>
                        </a:spcBef>
                      </a:pPr>
                      <a:r>
                        <a:rPr sz="1800" spc="-5" dirty="0">
                          <a:latin typeface="Times New Roman"/>
                          <a:cs typeface="Times New Roman"/>
                        </a:rPr>
                        <a:t>ac</a:t>
                      </a:r>
                      <a:r>
                        <a:rPr sz="1800" dirty="0">
                          <a:latin typeface="Times New Roman"/>
                          <a:cs typeface="Times New Roman"/>
                        </a:rPr>
                        <a:t>tividad</a:t>
                      </a:r>
                      <a:r>
                        <a:rPr sz="1800" spc="-10" dirty="0">
                          <a:latin typeface="Times New Roman"/>
                          <a:cs typeface="Times New Roman"/>
                        </a:rPr>
                        <a:t>e</a:t>
                      </a:r>
                      <a:r>
                        <a:rPr sz="1800" dirty="0">
                          <a:latin typeface="Times New Roman"/>
                          <a:cs typeface="Times New Roman"/>
                        </a:rPr>
                        <a:t>s  </a:t>
                      </a:r>
                      <a:r>
                        <a:rPr sz="1800" spc="-5" dirty="0">
                          <a:latin typeface="Times New Roman"/>
                          <a:cs typeface="Times New Roman"/>
                        </a:rPr>
                        <a:t>deportivas.</a:t>
                      </a:r>
                      <a:endParaRPr sz="18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gn="ctr">
                        <a:lnSpc>
                          <a:spcPct val="100000"/>
                        </a:lnSpc>
                      </a:pPr>
                      <a:r>
                        <a:rPr sz="1800" dirty="0">
                          <a:latin typeface="Times New Roman"/>
                          <a:cs typeface="Times New Roman"/>
                        </a:rPr>
                        <a:t>6</a:t>
                      </a:r>
                      <a:r>
                        <a:rPr sz="1800" spc="-5" dirty="0">
                          <a:latin typeface="Times New Roman"/>
                          <a:cs typeface="Times New Roman"/>
                        </a:rPr>
                        <a:t> estudiantes.</a:t>
                      </a:r>
                      <a:endParaRPr sz="18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gn="ctr">
                        <a:lnSpc>
                          <a:spcPct val="100000"/>
                        </a:lnSpc>
                      </a:pPr>
                      <a:endParaRPr sz="180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r h="1410653">
                <a:tc>
                  <a:txBody>
                    <a:bodyPr/>
                    <a:lstStyle/>
                    <a:p>
                      <a:pPr marL="69850" algn="ctr">
                        <a:lnSpc>
                          <a:spcPct val="100000"/>
                        </a:lnSpc>
                      </a:pPr>
                      <a:r>
                        <a:rPr sz="1800" spc="-5" dirty="0">
                          <a:latin typeface="Times New Roman"/>
                          <a:cs typeface="Times New Roman"/>
                        </a:rPr>
                        <a:t>Gestión</a:t>
                      </a:r>
                      <a:endParaRPr sz="1800">
                        <a:latin typeface="Times New Roman"/>
                        <a:cs typeface="Times New Roman"/>
                      </a:endParaRPr>
                    </a:p>
                    <a:p>
                      <a:pPr marL="69850" algn="ctr">
                        <a:lnSpc>
                          <a:spcPct val="100000"/>
                        </a:lnSpc>
                        <a:spcBef>
                          <a:spcPts val="625"/>
                        </a:spcBef>
                      </a:pPr>
                      <a:r>
                        <a:rPr sz="1800" spc="-5" dirty="0">
                          <a:latin typeface="Times New Roman"/>
                          <a:cs typeface="Times New Roman"/>
                        </a:rPr>
                        <a:t>administrativa</a:t>
                      </a:r>
                      <a:endParaRPr sz="180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tabLst>
                          <a:tab pos="930910" algn="l"/>
                        </a:tabLst>
                      </a:pPr>
                      <a:r>
                        <a:rPr sz="1800" spc="-5" dirty="0">
                          <a:latin typeface="Times New Roman"/>
                          <a:cs typeface="Times New Roman"/>
                        </a:rPr>
                        <a:t>Obtención	registro</a:t>
                      </a:r>
                      <a:endParaRPr sz="1800">
                        <a:latin typeface="Times New Roman"/>
                        <a:cs typeface="Times New Roman"/>
                      </a:endParaRPr>
                    </a:p>
                    <a:p>
                      <a:pPr marL="69850" algn="ctr">
                        <a:lnSpc>
                          <a:spcPct val="100000"/>
                        </a:lnSpc>
                        <a:spcBef>
                          <a:spcPts val="625"/>
                        </a:spcBef>
                      </a:pPr>
                      <a:r>
                        <a:rPr sz="1800" spc="-5" dirty="0">
                          <a:latin typeface="Times New Roman"/>
                          <a:cs typeface="Times New Roman"/>
                        </a:rPr>
                        <a:t>calificado.</a:t>
                      </a:r>
                      <a:endParaRPr sz="180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pPr>
                      <a:r>
                        <a:rPr sz="1800" spc="-5" dirty="0">
                          <a:latin typeface="Times New Roman"/>
                          <a:cs typeface="Times New Roman"/>
                        </a:rPr>
                        <a:t>Mejorar         </a:t>
                      </a:r>
                      <a:r>
                        <a:rPr sz="1800" spc="50" dirty="0">
                          <a:latin typeface="Times New Roman"/>
                          <a:cs typeface="Times New Roman"/>
                        </a:rPr>
                        <a:t> </a:t>
                      </a:r>
                      <a:r>
                        <a:rPr sz="1800" dirty="0">
                          <a:latin typeface="Times New Roman"/>
                          <a:cs typeface="Times New Roman"/>
                        </a:rPr>
                        <a:t>y</a:t>
                      </a:r>
                    </a:p>
                    <a:p>
                      <a:pPr marL="69850" algn="ctr">
                        <a:lnSpc>
                          <a:spcPct val="100000"/>
                        </a:lnSpc>
                        <a:spcBef>
                          <a:spcPts val="625"/>
                        </a:spcBef>
                      </a:pPr>
                      <a:r>
                        <a:rPr sz="1800" spc="-5" dirty="0">
                          <a:latin typeface="Times New Roman"/>
                          <a:cs typeface="Times New Roman"/>
                        </a:rPr>
                        <a:t>actualizar     </a:t>
                      </a:r>
                      <a:r>
                        <a:rPr sz="1800" spc="160" dirty="0">
                          <a:latin typeface="Times New Roman"/>
                          <a:cs typeface="Times New Roman"/>
                        </a:rPr>
                        <a:t> </a:t>
                      </a:r>
                      <a:r>
                        <a:rPr sz="1800" dirty="0">
                          <a:latin typeface="Times New Roman"/>
                          <a:cs typeface="Times New Roman"/>
                        </a:rPr>
                        <a:t>la</a:t>
                      </a:r>
                    </a:p>
                    <a:p>
                      <a:pPr marL="69850" marR="60325" algn="ctr">
                        <a:lnSpc>
                          <a:spcPct val="100000"/>
                        </a:lnSpc>
                        <a:spcBef>
                          <a:spcPts val="5"/>
                        </a:spcBef>
                      </a:pPr>
                      <a:r>
                        <a:rPr sz="1800" spc="-5" dirty="0">
                          <a:latin typeface="Times New Roman"/>
                          <a:cs typeface="Times New Roman"/>
                        </a:rPr>
                        <a:t>formación </a:t>
                      </a:r>
                      <a:r>
                        <a:rPr sz="1800" spc="5" dirty="0">
                          <a:latin typeface="Times New Roman"/>
                          <a:cs typeface="Times New Roman"/>
                        </a:rPr>
                        <a:t>de  </a:t>
                      </a:r>
                      <a:r>
                        <a:rPr sz="1800" spc="-5" dirty="0">
                          <a:latin typeface="Times New Roman"/>
                          <a:cs typeface="Times New Roman"/>
                        </a:rPr>
                        <a:t>profesores </a:t>
                      </a:r>
                      <a:r>
                        <a:rPr sz="1800" dirty="0">
                          <a:latin typeface="Times New Roman"/>
                          <a:cs typeface="Times New Roman"/>
                        </a:rPr>
                        <a:t>de  </a:t>
                      </a:r>
                      <a:r>
                        <a:rPr sz="1800" spc="-5" dirty="0">
                          <a:latin typeface="Times New Roman"/>
                          <a:cs typeface="Times New Roman"/>
                        </a:rPr>
                        <a:t>filosofía.</a:t>
                      </a:r>
                      <a:endParaRPr sz="18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gn="ctr">
                        <a:lnSpc>
                          <a:spcPct val="100000"/>
                        </a:lnSpc>
                      </a:pPr>
                      <a:r>
                        <a:rPr sz="1800" dirty="0">
                          <a:latin typeface="Times New Roman"/>
                          <a:cs typeface="Times New Roman"/>
                        </a:rPr>
                        <a:t>52</a:t>
                      </a:r>
                      <a:r>
                        <a:rPr sz="1800" spc="-5" dirty="0">
                          <a:latin typeface="Times New Roman"/>
                          <a:cs typeface="Times New Roman"/>
                        </a:rPr>
                        <a:t> estudiantes</a:t>
                      </a:r>
                      <a:endParaRPr sz="18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gn="ctr">
                        <a:lnSpc>
                          <a:spcPct val="100000"/>
                        </a:lnSpc>
                      </a:pPr>
                      <a:endParaRPr sz="18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r h="1758905">
                <a:tc>
                  <a:txBody>
                    <a:bodyPr/>
                    <a:lstStyle/>
                    <a:p>
                      <a:pPr algn="ctr">
                        <a:lnSpc>
                          <a:spcPct val="100000"/>
                        </a:lnSpc>
                      </a:pPr>
                      <a:endParaRPr sz="180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tabLst>
                          <a:tab pos="1252220" algn="l"/>
                        </a:tabLst>
                      </a:pPr>
                      <a:r>
                        <a:rPr sz="1800" spc="-5" dirty="0">
                          <a:latin typeface="Times New Roman"/>
                          <a:cs typeface="Times New Roman"/>
                        </a:rPr>
                        <a:t>Proceso	</a:t>
                      </a:r>
                      <a:r>
                        <a:rPr sz="1800" dirty="0">
                          <a:latin typeface="Times New Roman"/>
                          <a:cs typeface="Times New Roman"/>
                        </a:rPr>
                        <a:t>de</a:t>
                      </a:r>
                      <a:endParaRPr sz="1800">
                        <a:latin typeface="Times New Roman"/>
                        <a:cs typeface="Times New Roman"/>
                      </a:endParaRPr>
                    </a:p>
                    <a:p>
                      <a:pPr marL="69850" marR="61594" algn="ctr">
                        <a:lnSpc>
                          <a:spcPct val="100000"/>
                        </a:lnSpc>
                      </a:pPr>
                      <a:r>
                        <a:rPr sz="1800" spc="-5" dirty="0">
                          <a:latin typeface="Times New Roman"/>
                          <a:cs typeface="Times New Roman"/>
                        </a:rPr>
                        <a:t>acreditación </a:t>
                      </a:r>
                      <a:r>
                        <a:rPr sz="1800" dirty="0">
                          <a:latin typeface="Times New Roman"/>
                          <a:cs typeface="Times New Roman"/>
                        </a:rPr>
                        <a:t>de </a:t>
                      </a:r>
                      <a:r>
                        <a:rPr sz="1800" spc="-5" dirty="0">
                          <a:latin typeface="Times New Roman"/>
                          <a:cs typeface="Times New Roman"/>
                        </a:rPr>
                        <a:t>alta  calidad.</a:t>
                      </a:r>
                      <a:endParaRPr sz="180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tabLst>
                          <a:tab pos="951865" algn="l"/>
                        </a:tabLst>
                      </a:pPr>
                      <a:r>
                        <a:rPr sz="1800" spc="-5" dirty="0">
                          <a:latin typeface="Times New Roman"/>
                          <a:cs typeface="Times New Roman"/>
                        </a:rPr>
                        <a:t>Mejorar	</a:t>
                      </a:r>
                      <a:r>
                        <a:rPr sz="1800" dirty="0">
                          <a:latin typeface="Times New Roman"/>
                          <a:cs typeface="Times New Roman"/>
                        </a:rPr>
                        <a:t>y</a:t>
                      </a:r>
                      <a:endParaRPr sz="1800">
                        <a:latin typeface="Times New Roman"/>
                        <a:cs typeface="Times New Roman"/>
                      </a:endParaRPr>
                    </a:p>
                    <a:p>
                      <a:pPr marL="69850" marR="60325" algn="ctr">
                        <a:lnSpc>
                          <a:spcPct val="100000"/>
                        </a:lnSpc>
                        <a:tabLst>
                          <a:tab pos="880110" algn="l"/>
                          <a:tab pos="915035" algn="l"/>
                        </a:tabLst>
                      </a:pPr>
                      <a:r>
                        <a:rPr sz="1800" spc="-5" dirty="0">
                          <a:latin typeface="Times New Roman"/>
                          <a:cs typeface="Times New Roman"/>
                        </a:rPr>
                        <a:t>ac</a:t>
                      </a:r>
                      <a:r>
                        <a:rPr sz="1800" dirty="0">
                          <a:latin typeface="Times New Roman"/>
                          <a:cs typeface="Times New Roman"/>
                        </a:rPr>
                        <a:t>tuali</a:t>
                      </a:r>
                      <a:r>
                        <a:rPr sz="1800" spc="5" dirty="0">
                          <a:latin typeface="Times New Roman"/>
                          <a:cs typeface="Times New Roman"/>
                        </a:rPr>
                        <a:t>z</a:t>
                      </a:r>
                      <a:r>
                        <a:rPr sz="1800" spc="-5" dirty="0">
                          <a:latin typeface="Times New Roman"/>
                          <a:cs typeface="Times New Roman"/>
                        </a:rPr>
                        <a:t>a</a:t>
                      </a:r>
                      <a:r>
                        <a:rPr sz="1800" dirty="0">
                          <a:latin typeface="Times New Roman"/>
                          <a:cs typeface="Times New Roman"/>
                        </a:rPr>
                        <a:t>r		la  fo</a:t>
                      </a:r>
                      <a:r>
                        <a:rPr sz="1800" spc="-10" dirty="0">
                          <a:latin typeface="Times New Roman"/>
                          <a:cs typeface="Times New Roman"/>
                        </a:rPr>
                        <a:t>r</a:t>
                      </a:r>
                      <a:r>
                        <a:rPr sz="1800" dirty="0">
                          <a:latin typeface="Times New Roman"/>
                          <a:cs typeface="Times New Roman"/>
                        </a:rPr>
                        <a:t>ma</a:t>
                      </a:r>
                      <a:r>
                        <a:rPr sz="1800" spc="-10" dirty="0">
                          <a:latin typeface="Times New Roman"/>
                          <a:cs typeface="Times New Roman"/>
                        </a:rPr>
                        <a:t>c</a:t>
                      </a:r>
                      <a:r>
                        <a:rPr sz="1800" dirty="0">
                          <a:latin typeface="Times New Roman"/>
                          <a:cs typeface="Times New Roman"/>
                        </a:rPr>
                        <a:t>ión	</a:t>
                      </a:r>
                      <a:r>
                        <a:rPr sz="1800" spc="10" dirty="0">
                          <a:latin typeface="Times New Roman"/>
                          <a:cs typeface="Times New Roman"/>
                        </a:rPr>
                        <a:t>d</a:t>
                      </a:r>
                      <a:r>
                        <a:rPr sz="1800" dirty="0">
                          <a:latin typeface="Times New Roman"/>
                          <a:cs typeface="Times New Roman"/>
                        </a:rPr>
                        <a:t>e</a:t>
                      </a:r>
                      <a:endParaRPr sz="1800">
                        <a:latin typeface="Times New Roman"/>
                        <a:cs typeface="Times New Roman"/>
                      </a:endParaRPr>
                    </a:p>
                    <a:p>
                      <a:pPr marL="69850" marR="60325" algn="ctr">
                        <a:lnSpc>
                          <a:spcPct val="100000"/>
                        </a:lnSpc>
                        <a:spcBef>
                          <a:spcPts val="15"/>
                        </a:spcBef>
                        <a:tabLst>
                          <a:tab pos="881380" algn="l"/>
                        </a:tabLst>
                      </a:pPr>
                      <a:r>
                        <a:rPr sz="1800" dirty="0">
                          <a:latin typeface="Times New Roman"/>
                          <a:cs typeface="Times New Roman"/>
                        </a:rPr>
                        <a:t>pro</a:t>
                      </a:r>
                      <a:r>
                        <a:rPr sz="1800" spc="-10" dirty="0">
                          <a:latin typeface="Times New Roman"/>
                          <a:cs typeface="Times New Roman"/>
                        </a:rPr>
                        <a:t>f</a:t>
                      </a:r>
                      <a:r>
                        <a:rPr sz="1800" spc="-5" dirty="0">
                          <a:latin typeface="Times New Roman"/>
                          <a:cs typeface="Times New Roman"/>
                        </a:rPr>
                        <a:t>e</a:t>
                      </a:r>
                      <a:r>
                        <a:rPr sz="1800" dirty="0">
                          <a:latin typeface="Times New Roman"/>
                          <a:cs typeface="Times New Roman"/>
                        </a:rPr>
                        <a:t>so</a:t>
                      </a:r>
                      <a:r>
                        <a:rPr sz="1800" spc="5" dirty="0">
                          <a:latin typeface="Times New Roman"/>
                          <a:cs typeface="Times New Roman"/>
                        </a:rPr>
                        <a:t>r</a:t>
                      </a:r>
                      <a:r>
                        <a:rPr sz="1800" spc="-5" dirty="0">
                          <a:latin typeface="Times New Roman"/>
                          <a:cs typeface="Times New Roman"/>
                        </a:rPr>
                        <a:t>e</a:t>
                      </a:r>
                      <a:r>
                        <a:rPr sz="1800" dirty="0">
                          <a:latin typeface="Times New Roman"/>
                          <a:cs typeface="Times New Roman"/>
                        </a:rPr>
                        <a:t>s	de  </a:t>
                      </a:r>
                      <a:r>
                        <a:rPr sz="1800" spc="-5" dirty="0">
                          <a:latin typeface="Times New Roman"/>
                          <a:cs typeface="Times New Roman"/>
                        </a:rPr>
                        <a:t>filosofía.</a:t>
                      </a:r>
                      <a:endParaRPr sz="180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gn="ctr">
                        <a:lnSpc>
                          <a:spcPct val="100000"/>
                        </a:lnSpc>
                      </a:pPr>
                      <a:r>
                        <a:rPr sz="1800" dirty="0">
                          <a:latin typeface="Times New Roman"/>
                          <a:cs typeface="Times New Roman"/>
                        </a:rPr>
                        <a:t>52</a:t>
                      </a:r>
                      <a:r>
                        <a:rPr sz="1800" spc="-5" dirty="0">
                          <a:latin typeface="Times New Roman"/>
                          <a:cs typeface="Times New Roman"/>
                        </a:rPr>
                        <a:t> estudiantes</a:t>
                      </a:r>
                      <a:endParaRPr sz="18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gn="ctr">
                        <a:lnSpc>
                          <a:spcPct val="100000"/>
                        </a:lnSpc>
                      </a:pPr>
                      <a:endParaRPr sz="18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1306505047"/>
              </p:ext>
            </p:extLst>
          </p:nvPr>
        </p:nvGraphicFramePr>
        <p:xfrm>
          <a:off x="381000" y="1344422"/>
          <a:ext cx="8617583" cy="2998978"/>
        </p:xfrm>
        <a:graphic>
          <a:graphicData uri="http://schemas.openxmlformats.org/drawingml/2006/table">
            <a:tbl>
              <a:tblPr firstRow="1" bandRow="1">
                <a:tableStyleId>{2D5ABB26-0587-4C30-8999-92F81FD0307C}</a:tableStyleId>
              </a:tblPr>
              <a:tblGrid>
                <a:gridCol w="1295400"/>
                <a:gridCol w="1752600"/>
                <a:gridCol w="2057400"/>
                <a:gridCol w="811529"/>
                <a:gridCol w="2700654"/>
              </a:tblGrid>
              <a:tr h="2998978">
                <a:tc>
                  <a:txBody>
                    <a:bodyPr/>
                    <a:lstStyle/>
                    <a:p>
                      <a:pPr>
                        <a:lnSpc>
                          <a:spcPct val="100000"/>
                        </a:lnSpc>
                      </a:pPr>
                      <a:endParaRPr sz="16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pPr>
                      <a:endParaRPr lang="es-CO" sz="1800" spc="-5" dirty="0" smtClean="0">
                        <a:latin typeface="Times New Roman"/>
                        <a:cs typeface="Times New Roman"/>
                      </a:endParaRPr>
                    </a:p>
                    <a:p>
                      <a:pPr marL="69850" algn="ctr">
                        <a:lnSpc>
                          <a:spcPct val="100000"/>
                        </a:lnSpc>
                      </a:pPr>
                      <a:r>
                        <a:rPr sz="1800" spc="-5" dirty="0" err="1" smtClean="0">
                          <a:latin typeface="Times New Roman"/>
                          <a:cs typeface="Times New Roman"/>
                        </a:rPr>
                        <a:t>Participación</a:t>
                      </a:r>
                      <a:endParaRPr sz="1800" dirty="0">
                        <a:latin typeface="Times New Roman"/>
                        <a:cs typeface="Times New Roman"/>
                      </a:endParaRPr>
                    </a:p>
                    <a:p>
                      <a:pPr marL="69850" algn="ctr">
                        <a:lnSpc>
                          <a:spcPct val="100000"/>
                        </a:lnSpc>
                        <a:spcBef>
                          <a:spcPts val="635"/>
                        </a:spcBef>
                        <a:tabLst>
                          <a:tab pos="1252220" algn="l"/>
                        </a:tabLst>
                      </a:pPr>
                      <a:r>
                        <a:rPr sz="1800" spc="-5" dirty="0">
                          <a:latin typeface="Times New Roman"/>
                          <a:cs typeface="Times New Roman"/>
                        </a:rPr>
                        <a:t>procesos	</a:t>
                      </a:r>
                      <a:r>
                        <a:rPr sz="1800" dirty="0">
                          <a:latin typeface="Times New Roman"/>
                          <a:cs typeface="Times New Roman"/>
                        </a:rPr>
                        <a:t>de</a:t>
                      </a:r>
                    </a:p>
                    <a:p>
                      <a:pPr marL="69850" algn="ctr">
                        <a:lnSpc>
                          <a:spcPct val="100000"/>
                        </a:lnSpc>
                        <a:spcBef>
                          <a:spcPts val="625"/>
                        </a:spcBef>
                        <a:tabLst>
                          <a:tab pos="1252220" algn="l"/>
                        </a:tabLst>
                      </a:pPr>
                      <a:r>
                        <a:rPr sz="1800" spc="-5" dirty="0">
                          <a:latin typeface="Times New Roman"/>
                          <a:cs typeface="Times New Roman"/>
                        </a:rPr>
                        <a:t>construcción	</a:t>
                      </a:r>
                      <a:r>
                        <a:rPr sz="1800" dirty="0">
                          <a:latin typeface="Times New Roman"/>
                          <a:cs typeface="Times New Roman"/>
                        </a:rPr>
                        <a:t>de</a:t>
                      </a:r>
                    </a:p>
                    <a:p>
                      <a:pPr marL="69850" marR="61594" algn="ctr">
                        <a:lnSpc>
                          <a:spcPct val="100000"/>
                        </a:lnSpc>
                        <a:spcBef>
                          <a:spcPts val="10"/>
                        </a:spcBef>
                        <a:tabLst>
                          <a:tab pos="805180" algn="l"/>
                          <a:tab pos="1285240" algn="l"/>
                        </a:tabLst>
                      </a:pPr>
                      <a:r>
                        <a:rPr sz="1800" dirty="0">
                          <a:latin typeface="Times New Roman"/>
                          <a:cs typeface="Times New Roman"/>
                        </a:rPr>
                        <a:t>políti</a:t>
                      </a:r>
                      <a:r>
                        <a:rPr sz="1800" spc="-5" dirty="0">
                          <a:latin typeface="Times New Roman"/>
                          <a:cs typeface="Times New Roman"/>
                        </a:rPr>
                        <a:t>ca</a:t>
                      </a:r>
                      <a:r>
                        <a:rPr sz="1800" dirty="0">
                          <a:latin typeface="Times New Roman"/>
                          <a:cs typeface="Times New Roman"/>
                        </a:rPr>
                        <a:t>s	p</a:t>
                      </a:r>
                      <a:r>
                        <a:rPr sz="1800" spc="-5" dirty="0">
                          <a:latin typeface="Times New Roman"/>
                          <a:cs typeface="Times New Roman"/>
                        </a:rPr>
                        <a:t>a</a:t>
                      </a:r>
                      <a:r>
                        <a:rPr sz="1800" dirty="0">
                          <a:latin typeface="Times New Roman"/>
                          <a:cs typeface="Times New Roman"/>
                        </a:rPr>
                        <a:t>ra	la  </a:t>
                      </a:r>
                      <a:r>
                        <a:rPr sz="1800" spc="-5" dirty="0">
                          <a:latin typeface="Times New Roman"/>
                          <a:cs typeface="Times New Roman"/>
                        </a:rPr>
                        <a:t>regionalización.</a:t>
                      </a:r>
                      <a:endParaRPr sz="18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pPr>
                      <a:endParaRPr lang="es-CO" sz="1800" dirty="0" smtClean="0">
                        <a:latin typeface="Times New Roman"/>
                        <a:cs typeface="Times New Roman"/>
                      </a:endParaRPr>
                    </a:p>
                    <a:p>
                      <a:pPr marL="69850" algn="ctr">
                        <a:lnSpc>
                          <a:spcPct val="100000"/>
                        </a:lnSpc>
                      </a:pPr>
                      <a:r>
                        <a:rPr sz="1800" dirty="0" err="1" smtClean="0">
                          <a:latin typeface="Times New Roman"/>
                          <a:cs typeface="Times New Roman"/>
                        </a:rPr>
                        <a:t>Construir</a:t>
                      </a:r>
                      <a:r>
                        <a:rPr sz="1800" spc="210" dirty="0" smtClean="0">
                          <a:latin typeface="Times New Roman"/>
                          <a:cs typeface="Times New Roman"/>
                        </a:rPr>
                        <a:t> </a:t>
                      </a:r>
                      <a:r>
                        <a:rPr sz="1800" dirty="0">
                          <a:latin typeface="Times New Roman"/>
                          <a:cs typeface="Times New Roman"/>
                        </a:rPr>
                        <a:t>un</a:t>
                      </a:r>
                    </a:p>
                    <a:p>
                      <a:pPr marL="69850" marR="60325" algn="ctr">
                        <a:lnSpc>
                          <a:spcPct val="100000"/>
                        </a:lnSpc>
                        <a:spcBef>
                          <a:spcPts val="5"/>
                        </a:spcBef>
                      </a:pPr>
                      <a:r>
                        <a:rPr sz="1800" spc="-5" dirty="0">
                          <a:latin typeface="Times New Roman"/>
                          <a:cs typeface="Times New Roman"/>
                        </a:rPr>
                        <a:t>proyecto </a:t>
                      </a:r>
                      <a:r>
                        <a:rPr sz="1800" spc="5" dirty="0">
                          <a:latin typeface="Times New Roman"/>
                          <a:cs typeface="Times New Roman"/>
                        </a:rPr>
                        <a:t>de  </a:t>
                      </a:r>
                      <a:r>
                        <a:rPr sz="1800" spc="-5" dirty="0">
                          <a:latin typeface="Times New Roman"/>
                          <a:cs typeface="Times New Roman"/>
                        </a:rPr>
                        <a:t>regionalización  acorde </a:t>
                      </a:r>
                      <a:r>
                        <a:rPr sz="1800" dirty="0">
                          <a:latin typeface="Times New Roman"/>
                          <a:cs typeface="Times New Roman"/>
                        </a:rPr>
                        <a:t>a </a:t>
                      </a:r>
                      <a:r>
                        <a:rPr sz="1800" spc="-5" dirty="0">
                          <a:latin typeface="Times New Roman"/>
                          <a:cs typeface="Times New Roman"/>
                        </a:rPr>
                        <a:t>las  necesidades </a:t>
                      </a:r>
                      <a:r>
                        <a:rPr sz="1800" dirty="0">
                          <a:latin typeface="Times New Roman"/>
                          <a:cs typeface="Times New Roman"/>
                        </a:rPr>
                        <a:t>de  </a:t>
                      </a:r>
                      <a:r>
                        <a:rPr sz="1800" spc="-5" dirty="0">
                          <a:latin typeface="Times New Roman"/>
                          <a:cs typeface="Times New Roman"/>
                        </a:rPr>
                        <a:t>las</a:t>
                      </a:r>
                      <a:r>
                        <a:rPr sz="1800" spc="-10" dirty="0">
                          <a:latin typeface="Times New Roman"/>
                          <a:cs typeface="Times New Roman"/>
                        </a:rPr>
                        <a:t> </a:t>
                      </a:r>
                      <a:r>
                        <a:rPr sz="1800" spc="-5" dirty="0">
                          <a:latin typeface="Times New Roman"/>
                          <a:cs typeface="Times New Roman"/>
                        </a:rPr>
                        <a:t>regiones.</a:t>
                      </a:r>
                      <a:endParaRPr sz="18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gn="ctr">
                        <a:lnSpc>
                          <a:spcPct val="100000"/>
                        </a:lnSpc>
                      </a:pPr>
                      <a:endParaRPr sz="18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8580" algn="ctr">
                        <a:lnSpc>
                          <a:spcPct val="100000"/>
                        </a:lnSpc>
                      </a:pPr>
                      <a:endParaRPr lang="es-CO" sz="1800" spc="-5" dirty="0" smtClean="0">
                        <a:latin typeface="Times New Roman"/>
                        <a:cs typeface="Times New Roman"/>
                      </a:endParaRPr>
                    </a:p>
                    <a:p>
                      <a:pPr marL="68580" algn="ctr">
                        <a:lnSpc>
                          <a:spcPct val="100000"/>
                        </a:lnSpc>
                      </a:pPr>
                      <a:r>
                        <a:rPr sz="1800" spc="-5" dirty="0" smtClean="0">
                          <a:latin typeface="Times New Roman"/>
                          <a:cs typeface="Times New Roman"/>
                        </a:rPr>
                        <a:t>INER </a:t>
                      </a:r>
                      <a:r>
                        <a:rPr sz="1800" dirty="0">
                          <a:latin typeface="Times New Roman"/>
                          <a:cs typeface="Times New Roman"/>
                        </a:rPr>
                        <a:t>y </a:t>
                      </a:r>
                      <a:r>
                        <a:rPr sz="1800" spc="-5" dirty="0">
                          <a:latin typeface="Times New Roman"/>
                          <a:cs typeface="Times New Roman"/>
                        </a:rPr>
                        <a:t>Dirección </a:t>
                      </a:r>
                      <a:r>
                        <a:rPr sz="1800" dirty="0">
                          <a:latin typeface="Times New Roman"/>
                          <a:cs typeface="Times New Roman"/>
                        </a:rPr>
                        <a:t>de</a:t>
                      </a:r>
                      <a:r>
                        <a:rPr sz="1800" spc="5" dirty="0">
                          <a:latin typeface="Times New Roman"/>
                          <a:cs typeface="Times New Roman"/>
                        </a:rPr>
                        <a:t> </a:t>
                      </a:r>
                      <a:r>
                        <a:rPr sz="1800" spc="-5" dirty="0">
                          <a:latin typeface="Times New Roman"/>
                          <a:cs typeface="Times New Roman"/>
                        </a:rPr>
                        <a:t>Regionalización.</a:t>
                      </a:r>
                      <a:endParaRPr sz="18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5800" y="685800"/>
            <a:ext cx="1329055" cy="391160"/>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000000"/>
                </a:solidFill>
              </a:rPr>
              <a:t>Prácticas:</a:t>
            </a:r>
            <a:endParaRPr sz="2400" dirty="0"/>
          </a:p>
        </p:txBody>
      </p:sp>
      <p:graphicFrame>
        <p:nvGraphicFramePr>
          <p:cNvPr id="3" name="object 3"/>
          <p:cNvGraphicFramePr>
            <a:graphicFrameLocks noGrp="1"/>
          </p:cNvGraphicFramePr>
          <p:nvPr>
            <p:extLst>
              <p:ext uri="{D42A27DB-BD31-4B8C-83A1-F6EECF244321}">
                <p14:modId xmlns:p14="http://schemas.microsoft.com/office/powerpoint/2010/main" val="952359408"/>
              </p:ext>
            </p:extLst>
          </p:nvPr>
        </p:nvGraphicFramePr>
        <p:xfrm>
          <a:off x="381000" y="1295400"/>
          <a:ext cx="9448800" cy="6147499"/>
        </p:xfrm>
        <a:graphic>
          <a:graphicData uri="http://schemas.openxmlformats.org/drawingml/2006/table">
            <a:tbl>
              <a:tblPr firstRow="1" bandRow="1">
                <a:tableStyleId>{2D5ABB26-0587-4C30-8999-92F81FD0307C}</a:tableStyleId>
              </a:tblPr>
              <a:tblGrid>
                <a:gridCol w="1752360"/>
                <a:gridCol w="2144649"/>
                <a:gridCol w="1817991"/>
                <a:gridCol w="1828800"/>
                <a:gridCol w="1905000"/>
              </a:tblGrid>
              <a:tr h="1285939">
                <a:tc>
                  <a:txBody>
                    <a:bodyPr/>
                    <a:lstStyle/>
                    <a:p>
                      <a:pPr marL="69850" algn="ctr">
                        <a:lnSpc>
                          <a:spcPct val="100000"/>
                        </a:lnSpc>
                      </a:pPr>
                      <a:endParaRPr lang="es-CO" sz="1600" b="1" spc="-5" dirty="0" smtClean="0">
                        <a:latin typeface="Times New Roman"/>
                        <a:cs typeface="Times New Roman"/>
                      </a:endParaRPr>
                    </a:p>
                    <a:p>
                      <a:pPr marL="69850" algn="ctr">
                        <a:lnSpc>
                          <a:spcPct val="100000"/>
                        </a:lnSpc>
                      </a:pPr>
                      <a:r>
                        <a:rPr sz="1600" b="1" spc="-5" dirty="0" smtClean="0">
                          <a:latin typeface="Times New Roman"/>
                          <a:cs typeface="Times New Roman"/>
                        </a:rPr>
                        <a:t>DENOMINACIÓN</a:t>
                      </a:r>
                      <a:endParaRPr sz="1600" b="1" dirty="0">
                        <a:latin typeface="Times New Roman"/>
                        <a:cs typeface="Times New Roman"/>
                      </a:endParaRPr>
                    </a:p>
                    <a:p>
                      <a:pPr marL="69850" algn="ctr">
                        <a:lnSpc>
                          <a:spcPct val="100000"/>
                        </a:lnSpc>
                        <a:spcBef>
                          <a:spcPts val="635"/>
                        </a:spcBef>
                      </a:pPr>
                      <a:r>
                        <a:rPr sz="1600" b="1" dirty="0">
                          <a:latin typeface="Times New Roman"/>
                          <a:cs typeface="Times New Roman"/>
                        </a:rPr>
                        <a:t>DEL</a:t>
                      </a:r>
                      <a:r>
                        <a:rPr sz="1600" b="1" spc="-25" dirty="0">
                          <a:latin typeface="Times New Roman"/>
                          <a:cs typeface="Times New Roman"/>
                        </a:rPr>
                        <a:t> </a:t>
                      </a:r>
                      <a:r>
                        <a:rPr sz="1600" b="1" spc="-5" dirty="0">
                          <a:latin typeface="Times New Roman"/>
                          <a:cs typeface="Times New Roman"/>
                        </a:rPr>
                        <a:t>APORTE</a:t>
                      </a:r>
                      <a:endParaRPr sz="1600" b="1"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9850" algn="ctr">
                        <a:lnSpc>
                          <a:spcPct val="100000"/>
                        </a:lnSpc>
                        <a:tabLst>
                          <a:tab pos="855980" algn="l"/>
                          <a:tab pos="1167765" algn="l"/>
                        </a:tabLst>
                      </a:pPr>
                      <a:endParaRPr lang="es-CO" sz="1600" b="1" spc="-5" dirty="0" smtClean="0">
                        <a:latin typeface="Times New Roman"/>
                        <a:cs typeface="Times New Roman"/>
                      </a:endParaRPr>
                    </a:p>
                    <a:p>
                      <a:pPr marL="69850" algn="ctr">
                        <a:lnSpc>
                          <a:spcPct val="100000"/>
                        </a:lnSpc>
                        <a:tabLst>
                          <a:tab pos="855980" algn="l"/>
                          <a:tab pos="1167765" algn="l"/>
                        </a:tabLst>
                      </a:pPr>
                      <a:r>
                        <a:rPr sz="1600" b="1" spc="-5" dirty="0" err="1" smtClean="0">
                          <a:latin typeface="Times New Roman"/>
                          <a:cs typeface="Times New Roman"/>
                        </a:rPr>
                        <a:t>Producto</a:t>
                      </a:r>
                      <a:r>
                        <a:rPr sz="1600" b="1" spc="-5" dirty="0">
                          <a:latin typeface="Times New Roman"/>
                          <a:cs typeface="Times New Roman"/>
                        </a:rPr>
                        <a:t>	</a:t>
                      </a:r>
                      <a:r>
                        <a:rPr sz="1600" b="1" dirty="0" smtClean="0">
                          <a:latin typeface="Times New Roman"/>
                          <a:cs typeface="Times New Roman"/>
                        </a:rPr>
                        <a:t>o</a:t>
                      </a:r>
                      <a:r>
                        <a:rPr lang="es-CO" sz="1600" b="1" baseline="0" dirty="0" smtClean="0">
                          <a:latin typeface="Times New Roman"/>
                          <a:cs typeface="Times New Roman"/>
                        </a:rPr>
                        <a:t> </a:t>
                      </a:r>
                      <a:r>
                        <a:rPr sz="1600" b="1" spc="-5" dirty="0" err="1" smtClean="0">
                          <a:latin typeface="Times New Roman"/>
                          <a:cs typeface="Times New Roman"/>
                        </a:rPr>
                        <a:t>servicio</a:t>
                      </a:r>
                      <a:endParaRPr sz="1600" b="1" dirty="0">
                        <a:latin typeface="Times New Roman"/>
                        <a:cs typeface="Times New Roman"/>
                      </a:endParaRPr>
                    </a:p>
                    <a:p>
                      <a:pPr marL="69850" algn="ctr">
                        <a:lnSpc>
                          <a:spcPct val="100000"/>
                        </a:lnSpc>
                        <a:spcBef>
                          <a:spcPts val="635"/>
                        </a:spcBef>
                      </a:pPr>
                      <a:r>
                        <a:rPr sz="1600" b="1" spc="-5" dirty="0">
                          <a:latin typeface="Times New Roman"/>
                          <a:cs typeface="Times New Roman"/>
                        </a:rPr>
                        <a:t>generado</a:t>
                      </a:r>
                      <a:endParaRPr sz="1600" b="1"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9850" algn="ctr">
                        <a:lnSpc>
                          <a:spcPct val="100000"/>
                        </a:lnSpc>
                      </a:pPr>
                      <a:endParaRPr lang="es-CO" sz="1600" b="1" spc="-5" dirty="0" smtClean="0">
                        <a:latin typeface="Times New Roman"/>
                        <a:cs typeface="Times New Roman"/>
                      </a:endParaRPr>
                    </a:p>
                    <a:p>
                      <a:pPr marL="69850" algn="ctr">
                        <a:lnSpc>
                          <a:spcPct val="100000"/>
                        </a:lnSpc>
                      </a:pPr>
                      <a:r>
                        <a:rPr sz="1600" b="1" spc="-5" dirty="0" err="1" smtClean="0">
                          <a:latin typeface="Times New Roman"/>
                          <a:cs typeface="Times New Roman"/>
                        </a:rPr>
                        <a:t>Resultados</a:t>
                      </a:r>
                      <a:r>
                        <a:rPr sz="1600" b="1" spc="-5" dirty="0" smtClean="0">
                          <a:latin typeface="Times New Roman"/>
                          <a:cs typeface="Times New Roman"/>
                        </a:rPr>
                        <a:t> </a:t>
                      </a:r>
                      <a:r>
                        <a:rPr sz="1600" b="1" dirty="0">
                          <a:latin typeface="Times New Roman"/>
                          <a:cs typeface="Times New Roman"/>
                        </a:rPr>
                        <a:t>y</a:t>
                      </a:r>
                      <a:r>
                        <a:rPr sz="1600" b="1" spc="60" dirty="0">
                          <a:latin typeface="Times New Roman"/>
                          <a:cs typeface="Times New Roman"/>
                        </a:rPr>
                        <a:t> </a:t>
                      </a:r>
                      <a:r>
                        <a:rPr sz="1600" b="1" spc="-5" dirty="0">
                          <a:latin typeface="Times New Roman"/>
                          <a:cs typeface="Times New Roman"/>
                        </a:rPr>
                        <a:t>efectos</a:t>
                      </a:r>
                      <a:endParaRPr sz="1600" b="1" dirty="0">
                        <a:latin typeface="Times New Roman"/>
                        <a:cs typeface="Times New Roman"/>
                      </a:endParaRPr>
                    </a:p>
                    <a:p>
                      <a:pPr marL="69850" marR="60960" algn="ctr">
                        <a:lnSpc>
                          <a:spcPct val="100000"/>
                        </a:lnSpc>
                        <a:spcBef>
                          <a:spcPts val="10"/>
                        </a:spcBef>
                        <a:tabLst>
                          <a:tab pos="918210" algn="l"/>
                          <a:tab pos="1261110" algn="l"/>
                        </a:tabLst>
                      </a:pPr>
                      <a:r>
                        <a:rPr sz="1600" b="1" dirty="0">
                          <a:latin typeface="Times New Roman"/>
                          <a:cs typeface="Times New Roman"/>
                        </a:rPr>
                        <a:t>(imp</a:t>
                      </a:r>
                      <a:r>
                        <a:rPr sz="1600" b="1" spc="-5" dirty="0">
                          <a:latin typeface="Times New Roman"/>
                          <a:cs typeface="Times New Roman"/>
                        </a:rPr>
                        <a:t>ac</a:t>
                      </a:r>
                      <a:r>
                        <a:rPr sz="1600" b="1" dirty="0">
                          <a:latin typeface="Times New Roman"/>
                          <a:cs typeface="Times New Roman"/>
                        </a:rPr>
                        <a:t>tos)	</a:t>
                      </a:r>
                      <a:r>
                        <a:rPr sz="1600" b="1" spc="-5" dirty="0">
                          <a:latin typeface="Times New Roman"/>
                          <a:cs typeface="Times New Roman"/>
                        </a:rPr>
                        <a:t>e</a:t>
                      </a:r>
                      <a:r>
                        <a:rPr sz="1600" b="1" dirty="0">
                          <a:latin typeface="Times New Roman"/>
                          <a:cs typeface="Times New Roman"/>
                        </a:rPr>
                        <a:t>n	la  </a:t>
                      </a:r>
                      <a:r>
                        <a:rPr sz="1600" b="1" spc="-5" dirty="0">
                          <a:latin typeface="Times New Roman"/>
                          <a:cs typeface="Times New Roman"/>
                        </a:rPr>
                        <a:t>sociedad.</a:t>
                      </a:r>
                      <a:endParaRPr sz="1600" b="1"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9850" algn="ctr">
                        <a:lnSpc>
                          <a:spcPct val="100000"/>
                        </a:lnSpc>
                      </a:pPr>
                      <a:endParaRPr lang="es-CO" sz="1600" b="1" spc="-5" dirty="0" smtClean="0">
                        <a:latin typeface="Times New Roman"/>
                        <a:cs typeface="Times New Roman"/>
                      </a:endParaRPr>
                    </a:p>
                    <a:p>
                      <a:pPr marL="69850" algn="ctr">
                        <a:lnSpc>
                          <a:spcPct val="100000"/>
                        </a:lnSpc>
                      </a:pPr>
                      <a:r>
                        <a:rPr sz="1600" b="1" spc="-5" dirty="0" err="1" smtClean="0">
                          <a:latin typeface="Times New Roman"/>
                          <a:cs typeface="Times New Roman"/>
                        </a:rPr>
                        <a:t>Población</a:t>
                      </a:r>
                      <a:r>
                        <a:rPr sz="1600" b="1" spc="-5" dirty="0" smtClean="0">
                          <a:latin typeface="Times New Roman"/>
                          <a:cs typeface="Times New Roman"/>
                        </a:rPr>
                        <a:t> </a:t>
                      </a:r>
                      <a:r>
                        <a:rPr sz="1600" b="1" spc="-5" dirty="0">
                          <a:latin typeface="Times New Roman"/>
                          <a:cs typeface="Times New Roman"/>
                        </a:rPr>
                        <a:t>beneficiada</a:t>
                      </a:r>
                      <a:endParaRPr sz="1600" b="1"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c>
                  <a:txBody>
                    <a:bodyPr/>
                    <a:lstStyle/>
                    <a:p>
                      <a:pPr marL="67945" algn="ctr">
                        <a:lnSpc>
                          <a:spcPct val="100000"/>
                        </a:lnSpc>
                      </a:pPr>
                      <a:endParaRPr lang="es-CO" sz="1600" b="1" spc="-5" dirty="0" smtClean="0">
                        <a:latin typeface="Times New Roman"/>
                        <a:cs typeface="Times New Roman"/>
                      </a:endParaRPr>
                    </a:p>
                    <a:p>
                      <a:pPr marL="67945" algn="ctr">
                        <a:lnSpc>
                          <a:spcPct val="100000"/>
                        </a:lnSpc>
                      </a:pPr>
                      <a:r>
                        <a:rPr sz="1600" b="1" spc="-5" dirty="0" err="1" smtClean="0">
                          <a:latin typeface="Times New Roman"/>
                          <a:cs typeface="Times New Roman"/>
                        </a:rPr>
                        <a:t>Cooperantes</a:t>
                      </a:r>
                      <a:r>
                        <a:rPr sz="1600" b="1" spc="-5" dirty="0">
                          <a:latin typeface="Times New Roman"/>
                          <a:cs typeface="Times New Roman"/>
                        </a:rPr>
                        <a:t>:</a:t>
                      </a:r>
                      <a:endParaRPr sz="1600" b="1"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A8D08D"/>
                    </a:solidFill>
                  </a:tcPr>
                </a:tc>
              </a:tr>
              <a:tr h="3161360">
                <a:tc>
                  <a:txBody>
                    <a:bodyPr/>
                    <a:lstStyle/>
                    <a:p>
                      <a:pPr marL="69850" algn="ctr">
                        <a:lnSpc>
                          <a:spcPct val="100000"/>
                        </a:lnSpc>
                      </a:pPr>
                      <a:r>
                        <a:rPr sz="1600" spc="-5" dirty="0">
                          <a:latin typeface="Times New Roman"/>
                          <a:cs typeface="Times New Roman"/>
                        </a:rPr>
                        <a:t>Práctica</a:t>
                      </a:r>
                      <a:endParaRPr sz="1600" dirty="0">
                        <a:latin typeface="Times New Roman"/>
                        <a:cs typeface="Times New Roman"/>
                      </a:endParaRPr>
                    </a:p>
                    <a:p>
                      <a:pPr marL="69850" algn="ctr">
                        <a:lnSpc>
                          <a:spcPct val="100000"/>
                        </a:lnSpc>
                        <a:spcBef>
                          <a:spcPts val="620"/>
                        </a:spcBef>
                      </a:pPr>
                      <a:r>
                        <a:rPr sz="1600" spc="-5" dirty="0">
                          <a:latin typeface="Times New Roman"/>
                          <a:cs typeface="Times New Roman"/>
                        </a:rPr>
                        <a:t>profesional</a:t>
                      </a:r>
                      <a:endParaRPr sz="1600" dirty="0">
                        <a:latin typeface="Times New Roman"/>
                        <a:cs typeface="Times New Roman"/>
                      </a:endParaRPr>
                    </a:p>
                    <a:p>
                      <a:pPr marL="69850" marR="61594" algn="ctr">
                        <a:lnSpc>
                          <a:spcPct val="100000"/>
                        </a:lnSpc>
                        <a:spcBef>
                          <a:spcPts val="10"/>
                        </a:spcBef>
                        <a:tabLst>
                          <a:tab pos="1127125" algn="l"/>
                        </a:tabLst>
                      </a:pPr>
                      <a:r>
                        <a:rPr sz="1600" spc="-5" dirty="0">
                          <a:latin typeface="Times New Roman"/>
                          <a:cs typeface="Times New Roman"/>
                        </a:rPr>
                        <a:t>programa  </a:t>
                      </a:r>
                      <a:r>
                        <a:rPr sz="1600" spc="-15" dirty="0">
                          <a:latin typeface="Times New Roman"/>
                          <a:cs typeface="Times New Roman"/>
                        </a:rPr>
                        <a:t>L</a:t>
                      </a:r>
                      <a:r>
                        <a:rPr sz="1600" dirty="0">
                          <a:latin typeface="Times New Roman"/>
                          <a:cs typeface="Times New Roman"/>
                        </a:rPr>
                        <a:t>i</a:t>
                      </a:r>
                      <a:r>
                        <a:rPr sz="1600" spc="5" dirty="0">
                          <a:latin typeface="Times New Roman"/>
                          <a:cs typeface="Times New Roman"/>
                        </a:rPr>
                        <a:t>c</a:t>
                      </a:r>
                      <a:r>
                        <a:rPr sz="1600" spc="-5" dirty="0">
                          <a:latin typeface="Times New Roman"/>
                          <a:cs typeface="Times New Roman"/>
                        </a:rPr>
                        <a:t>e</a:t>
                      </a:r>
                      <a:r>
                        <a:rPr sz="1600" dirty="0">
                          <a:latin typeface="Times New Roman"/>
                          <a:cs typeface="Times New Roman"/>
                        </a:rPr>
                        <a:t>n</a:t>
                      </a:r>
                      <a:r>
                        <a:rPr sz="1600" spc="-5" dirty="0">
                          <a:latin typeface="Times New Roman"/>
                          <a:cs typeface="Times New Roman"/>
                        </a:rPr>
                        <a:t>c</a:t>
                      </a:r>
                      <a:r>
                        <a:rPr sz="1600" dirty="0">
                          <a:latin typeface="Times New Roman"/>
                          <a:cs typeface="Times New Roman"/>
                        </a:rPr>
                        <a:t>iatu</a:t>
                      </a:r>
                      <a:r>
                        <a:rPr sz="1600" spc="5" dirty="0">
                          <a:latin typeface="Times New Roman"/>
                          <a:cs typeface="Times New Roman"/>
                        </a:rPr>
                        <a:t>r</a:t>
                      </a:r>
                      <a:r>
                        <a:rPr sz="1600" dirty="0">
                          <a:latin typeface="Times New Roman"/>
                          <a:cs typeface="Times New Roman"/>
                        </a:rPr>
                        <a:t>a	</a:t>
                      </a:r>
                      <a:r>
                        <a:rPr sz="1600" spc="-5" dirty="0">
                          <a:latin typeface="Times New Roman"/>
                          <a:cs typeface="Times New Roman"/>
                        </a:rPr>
                        <a:t>e</a:t>
                      </a:r>
                      <a:r>
                        <a:rPr sz="1600" dirty="0">
                          <a:latin typeface="Times New Roman"/>
                          <a:cs typeface="Times New Roman"/>
                        </a:rPr>
                        <a:t>n  </a:t>
                      </a:r>
                      <a:r>
                        <a:rPr sz="1600" spc="-5" dirty="0">
                          <a:latin typeface="Times New Roman"/>
                          <a:cs typeface="Times New Roman"/>
                        </a:rPr>
                        <a:t>Filosofía</a:t>
                      </a:r>
                      <a:r>
                        <a:rPr sz="1600" spc="-15" dirty="0">
                          <a:latin typeface="Times New Roman"/>
                          <a:cs typeface="Times New Roman"/>
                        </a:rPr>
                        <a:t> </a:t>
                      </a:r>
                      <a:r>
                        <a:rPr sz="1600" dirty="0">
                          <a:latin typeface="Times New Roman"/>
                          <a:cs typeface="Times New Roman"/>
                        </a:rPr>
                        <a:t>1466</a:t>
                      </a: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pPr>
                      <a:r>
                        <a:rPr sz="1600" spc="-5" dirty="0">
                          <a:latin typeface="Times New Roman"/>
                          <a:cs typeface="Times New Roman"/>
                        </a:rPr>
                        <a:t>-Apoyo  </a:t>
                      </a:r>
                      <a:r>
                        <a:rPr sz="1600" dirty="0">
                          <a:latin typeface="Times New Roman"/>
                          <a:cs typeface="Times New Roman"/>
                        </a:rPr>
                        <a:t>por  </a:t>
                      </a:r>
                      <a:r>
                        <a:rPr sz="1600" spc="-5" dirty="0">
                          <a:latin typeface="Times New Roman"/>
                          <a:cs typeface="Times New Roman"/>
                        </a:rPr>
                        <a:t>parte  </a:t>
                      </a:r>
                      <a:r>
                        <a:rPr sz="1600" spc="5" dirty="0">
                          <a:latin typeface="Times New Roman"/>
                          <a:cs typeface="Times New Roman"/>
                        </a:rPr>
                        <a:t>de</a:t>
                      </a:r>
                      <a:r>
                        <a:rPr sz="1600" spc="95" dirty="0">
                          <a:latin typeface="Times New Roman"/>
                          <a:cs typeface="Times New Roman"/>
                        </a:rPr>
                        <a:t> </a:t>
                      </a:r>
                      <a:r>
                        <a:rPr sz="1600" spc="-5" dirty="0">
                          <a:latin typeface="Times New Roman"/>
                          <a:cs typeface="Times New Roman"/>
                        </a:rPr>
                        <a:t>los</a:t>
                      </a:r>
                      <a:endParaRPr sz="1600" dirty="0">
                        <a:latin typeface="Times New Roman"/>
                        <a:cs typeface="Times New Roman"/>
                      </a:endParaRPr>
                    </a:p>
                    <a:p>
                      <a:pPr marL="69850" algn="ctr">
                        <a:lnSpc>
                          <a:spcPct val="100000"/>
                        </a:lnSpc>
                        <a:spcBef>
                          <a:spcPts val="620"/>
                        </a:spcBef>
                      </a:pPr>
                      <a:r>
                        <a:rPr sz="1600" spc="-5" dirty="0">
                          <a:latin typeface="Times New Roman"/>
                          <a:cs typeface="Times New Roman"/>
                        </a:rPr>
                        <a:t>practicantes del</a:t>
                      </a:r>
                      <a:r>
                        <a:rPr sz="1600" dirty="0">
                          <a:latin typeface="Times New Roman"/>
                          <a:cs typeface="Times New Roman"/>
                        </a:rPr>
                        <a:t> programa</a:t>
                      </a:r>
                    </a:p>
                    <a:p>
                      <a:pPr marL="69850" marR="59690" algn="ctr">
                        <a:lnSpc>
                          <a:spcPct val="100000"/>
                        </a:lnSpc>
                        <a:spcBef>
                          <a:spcPts val="10"/>
                        </a:spcBef>
                      </a:pPr>
                      <a:r>
                        <a:rPr sz="1600" spc="-5" dirty="0">
                          <a:latin typeface="Times New Roman"/>
                          <a:cs typeface="Times New Roman"/>
                        </a:rPr>
                        <a:t>Licenciatura en </a:t>
                      </a:r>
                      <a:r>
                        <a:rPr sz="1600" dirty="0">
                          <a:latin typeface="Times New Roman"/>
                          <a:cs typeface="Times New Roman"/>
                        </a:rPr>
                        <a:t>Filosofía  1466 a </a:t>
                      </a:r>
                      <a:r>
                        <a:rPr sz="1600" spc="-5" dirty="0">
                          <a:latin typeface="Times New Roman"/>
                          <a:cs typeface="Times New Roman"/>
                        </a:rPr>
                        <a:t>los procesos  misionales </a:t>
                      </a:r>
                      <a:r>
                        <a:rPr sz="1600" dirty="0">
                          <a:latin typeface="Times New Roman"/>
                          <a:cs typeface="Times New Roman"/>
                        </a:rPr>
                        <a:t>y </a:t>
                      </a:r>
                      <a:r>
                        <a:rPr sz="1600" spc="-5" dirty="0">
                          <a:latin typeface="Times New Roman"/>
                          <a:cs typeface="Times New Roman"/>
                        </a:rPr>
                        <a:t>visionales</a:t>
                      </a:r>
                      <a:r>
                        <a:rPr sz="1600" spc="-150" dirty="0">
                          <a:latin typeface="Times New Roman"/>
                          <a:cs typeface="Times New Roman"/>
                        </a:rPr>
                        <a:t> </a:t>
                      </a:r>
                      <a:r>
                        <a:rPr sz="1600" spc="5" dirty="0">
                          <a:latin typeface="Times New Roman"/>
                          <a:cs typeface="Times New Roman"/>
                        </a:rPr>
                        <a:t>de  </a:t>
                      </a:r>
                      <a:r>
                        <a:rPr sz="1600" spc="-5" dirty="0">
                          <a:latin typeface="Times New Roman"/>
                          <a:cs typeface="Times New Roman"/>
                        </a:rPr>
                        <a:t>sus centros </a:t>
                      </a:r>
                      <a:r>
                        <a:rPr sz="1600" dirty="0">
                          <a:latin typeface="Times New Roman"/>
                          <a:cs typeface="Times New Roman"/>
                        </a:rPr>
                        <a:t>de</a:t>
                      </a:r>
                      <a:r>
                        <a:rPr sz="1600" spc="-10" dirty="0">
                          <a:latin typeface="Times New Roman"/>
                          <a:cs typeface="Times New Roman"/>
                        </a:rPr>
                        <a:t> </a:t>
                      </a:r>
                      <a:r>
                        <a:rPr sz="1600" spc="-5" dirty="0">
                          <a:latin typeface="Times New Roman"/>
                          <a:cs typeface="Times New Roman"/>
                        </a:rPr>
                        <a:t>práctica.</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pPr>
                      <a:r>
                        <a:rPr sz="1600" spc="-5" dirty="0">
                          <a:latin typeface="Times New Roman"/>
                          <a:cs typeface="Times New Roman"/>
                        </a:rPr>
                        <a:t>-Diagnóstico   </a:t>
                      </a:r>
                      <a:r>
                        <a:rPr sz="1600" dirty="0">
                          <a:latin typeface="Times New Roman"/>
                          <a:cs typeface="Times New Roman"/>
                        </a:rPr>
                        <a:t>de </a:t>
                      </a:r>
                      <a:r>
                        <a:rPr sz="1600" spc="50" dirty="0">
                          <a:latin typeface="Times New Roman"/>
                          <a:cs typeface="Times New Roman"/>
                        </a:rPr>
                        <a:t> </a:t>
                      </a:r>
                      <a:r>
                        <a:rPr sz="1600" spc="-5" dirty="0">
                          <a:latin typeface="Times New Roman"/>
                          <a:cs typeface="Times New Roman"/>
                        </a:rPr>
                        <a:t>las</a:t>
                      </a:r>
                      <a:endParaRPr sz="1600" dirty="0">
                        <a:latin typeface="Times New Roman"/>
                        <a:cs typeface="Times New Roman"/>
                      </a:endParaRPr>
                    </a:p>
                    <a:p>
                      <a:pPr marL="69850" algn="ctr">
                        <a:lnSpc>
                          <a:spcPct val="100000"/>
                        </a:lnSpc>
                        <a:spcBef>
                          <a:spcPts val="620"/>
                        </a:spcBef>
                        <a:tabLst>
                          <a:tab pos="1297940" algn="l"/>
                        </a:tabLst>
                      </a:pPr>
                      <a:r>
                        <a:rPr sz="1600" spc="-5" dirty="0">
                          <a:latin typeface="Times New Roman"/>
                          <a:cs typeface="Times New Roman"/>
                        </a:rPr>
                        <a:t>estrategias	</a:t>
                      </a:r>
                      <a:r>
                        <a:rPr sz="1600" dirty="0">
                          <a:latin typeface="Times New Roman"/>
                          <a:cs typeface="Times New Roman"/>
                        </a:rPr>
                        <a:t>y</a:t>
                      </a:r>
                    </a:p>
                    <a:p>
                      <a:pPr marL="69850" marR="60325" algn="ctr">
                        <a:lnSpc>
                          <a:spcPct val="100000"/>
                        </a:lnSpc>
                        <a:spcBef>
                          <a:spcPts val="10"/>
                        </a:spcBef>
                        <a:tabLst>
                          <a:tab pos="1228090" algn="l"/>
                        </a:tabLst>
                      </a:pPr>
                      <a:r>
                        <a:rPr sz="1600" dirty="0">
                          <a:latin typeface="Times New Roman"/>
                          <a:cs typeface="Times New Roman"/>
                        </a:rPr>
                        <a:t>pro</a:t>
                      </a:r>
                      <a:r>
                        <a:rPr sz="1600" spc="-10" dirty="0">
                          <a:latin typeface="Times New Roman"/>
                          <a:cs typeface="Times New Roman"/>
                        </a:rPr>
                        <a:t>c</a:t>
                      </a:r>
                      <a:r>
                        <a:rPr sz="1600" spc="-5" dirty="0">
                          <a:latin typeface="Times New Roman"/>
                          <a:cs typeface="Times New Roman"/>
                        </a:rPr>
                        <a:t>e</a:t>
                      </a:r>
                      <a:r>
                        <a:rPr sz="1600" dirty="0">
                          <a:latin typeface="Times New Roman"/>
                          <a:cs typeface="Times New Roman"/>
                        </a:rPr>
                        <a:t>sos	de  </a:t>
                      </a:r>
                      <a:r>
                        <a:rPr sz="1600" spc="-5" dirty="0">
                          <a:latin typeface="Times New Roman"/>
                          <a:cs typeface="Times New Roman"/>
                        </a:rPr>
                        <a:t>formación en los  centros </a:t>
                      </a:r>
                      <a:r>
                        <a:rPr sz="1600" dirty="0">
                          <a:latin typeface="Times New Roman"/>
                          <a:cs typeface="Times New Roman"/>
                        </a:rPr>
                        <a:t>de</a:t>
                      </a:r>
                      <a:r>
                        <a:rPr sz="1600" spc="-15" dirty="0">
                          <a:latin typeface="Times New Roman"/>
                          <a:cs typeface="Times New Roman"/>
                        </a:rPr>
                        <a:t> </a:t>
                      </a:r>
                      <a:r>
                        <a:rPr sz="1600" spc="-5" dirty="0">
                          <a:latin typeface="Times New Roman"/>
                          <a:cs typeface="Times New Roman"/>
                        </a:rPr>
                        <a:t>práctica.</a:t>
                      </a:r>
                      <a:endParaRPr sz="1600" dirty="0">
                        <a:latin typeface="Times New Roman"/>
                        <a:cs typeface="Times New Roman"/>
                      </a:endParaRPr>
                    </a:p>
                    <a:p>
                      <a:pPr algn="ctr">
                        <a:lnSpc>
                          <a:spcPct val="100000"/>
                        </a:lnSpc>
                        <a:spcBef>
                          <a:spcPts val="55"/>
                        </a:spcBef>
                      </a:pPr>
                      <a:endParaRPr sz="2000" dirty="0">
                        <a:latin typeface="Times New Roman"/>
                        <a:cs typeface="Times New Roman"/>
                      </a:endParaRPr>
                    </a:p>
                    <a:p>
                      <a:pPr marL="69850" marR="60325" algn="ctr">
                        <a:lnSpc>
                          <a:spcPct val="100000"/>
                        </a:lnSpc>
                        <a:tabLst>
                          <a:tab pos="1186180" algn="l"/>
                          <a:tab pos="1227455" algn="l"/>
                        </a:tabLst>
                      </a:pPr>
                      <a:r>
                        <a:rPr sz="1600" spc="-5" dirty="0">
                          <a:latin typeface="Times New Roman"/>
                          <a:cs typeface="Times New Roman"/>
                        </a:rPr>
                        <a:t>-Construcción </a:t>
                      </a:r>
                      <a:r>
                        <a:rPr sz="1600" dirty="0">
                          <a:latin typeface="Times New Roman"/>
                          <a:cs typeface="Times New Roman"/>
                        </a:rPr>
                        <a:t>de 21  </a:t>
                      </a:r>
                      <a:r>
                        <a:rPr sz="1600" spc="-5" dirty="0">
                          <a:latin typeface="Times New Roman"/>
                          <a:cs typeface="Times New Roman"/>
                        </a:rPr>
                        <a:t>a</a:t>
                      </a:r>
                      <a:r>
                        <a:rPr sz="1600" dirty="0">
                          <a:latin typeface="Times New Roman"/>
                          <a:cs typeface="Times New Roman"/>
                        </a:rPr>
                        <a:t>r</a:t>
                      </a:r>
                      <a:r>
                        <a:rPr sz="1600" spc="-10" dirty="0">
                          <a:latin typeface="Times New Roman"/>
                          <a:cs typeface="Times New Roman"/>
                        </a:rPr>
                        <a:t>c</a:t>
                      </a:r>
                      <a:r>
                        <a:rPr sz="1600" dirty="0">
                          <a:latin typeface="Times New Roman"/>
                          <a:cs typeface="Times New Roman"/>
                        </a:rPr>
                        <a:t>hivos		de  </a:t>
                      </a:r>
                      <a:r>
                        <a:rPr sz="1600" spc="-5" dirty="0">
                          <a:latin typeface="Times New Roman"/>
                          <a:cs typeface="Times New Roman"/>
                        </a:rPr>
                        <a:t>seguimiento  </a:t>
                      </a:r>
                      <a:r>
                        <a:rPr sz="1600" dirty="0">
                          <a:latin typeface="Times New Roman"/>
                          <a:cs typeface="Times New Roman"/>
                        </a:rPr>
                        <a:t>individual	d</a:t>
                      </a:r>
                      <a:r>
                        <a:rPr sz="1600" spc="-5" dirty="0">
                          <a:latin typeface="Times New Roman"/>
                          <a:cs typeface="Times New Roman"/>
                        </a:rPr>
                        <a:t>e</a:t>
                      </a:r>
                      <a:r>
                        <a:rPr sz="1600" dirty="0">
                          <a:latin typeface="Times New Roman"/>
                          <a:cs typeface="Times New Roman"/>
                        </a:rPr>
                        <a:t>l  </a:t>
                      </a:r>
                      <a:r>
                        <a:rPr sz="1600" spc="-5" dirty="0">
                          <a:latin typeface="Times New Roman"/>
                          <a:cs typeface="Times New Roman"/>
                        </a:rPr>
                        <a:t>proceso </a:t>
                      </a:r>
                      <a:r>
                        <a:rPr sz="1600" dirty="0">
                          <a:latin typeface="Times New Roman"/>
                          <a:cs typeface="Times New Roman"/>
                        </a:rPr>
                        <a:t>de</a:t>
                      </a:r>
                      <a:r>
                        <a:rPr sz="1600" spc="-20" dirty="0">
                          <a:latin typeface="Times New Roman"/>
                          <a:cs typeface="Times New Roman"/>
                        </a:rPr>
                        <a:t> </a:t>
                      </a:r>
                      <a:r>
                        <a:rPr sz="1600" spc="-5" dirty="0">
                          <a:latin typeface="Times New Roman"/>
                          <a:cs typeface="Times New Roman"/>
                        </a:rPr>
                        <a:t>práctica.</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pPr>
                      <a:r>
                        <a:rPr sz="1600" spc="-5" dirty="0">
                          <a:latin typeface="Times New Roman"/>
                          <a:cs typeface="Times New Roman"/>
                        </a:rPr>
                        <a:t>Durante </a:t>
                      </a:r>
                      <a:r>
                        <a:rPr sz="1600" dirty="0">
                          <a:latin typeface="Times New Roman"/>
                          <a:cs typeface="Times New Roman"/>
                        </a:rPr>
                        <a:t>2019, la</a:t>
                      </a:r>
                      <a:r>
                        <a:rPr sz="1600" spc="150" dirty="0">
                          <a:latin typeface="Times New Roman"/>
                          <a:cs typeface="Times New Roman"/>
                        </a:rPr>
                        <a:t> </a:t>
                      </a:r>
                      <a:r>
                        <a:rPr sz="1600" spc="-5" dirty="0">
                          <a:latin typeface="Times New Roman"/>
                          <a:cs typeface="Times New Roman"/>
                        </a:rPr>
                        <a:t>práctica</a:t>
                      </a:r>
                      <a:endParaRPr sz="1600" dirty="0">
                        <a:latin typeface="Times New Roman"/>
                        <a:cs typeface="Times New Roman"/>
                      </a:endParaRPr>
                    </a:p>
                    <a:p>
                      <a:pPr marL="69850" marR="60960" algn="ctr">
                        <a:lnSpc>
                          <a:spcPct val="100000"/>
                        </a:lnSpc>
                        <a:spcBef>
                          <a:spcPts val="160"/>
                        </a:spcBef>
                      </a:pPr>
                      <a:r>
                        <a:rPr sz="1600" spc="-5" dirty="0">
                          <a:latin typeface="Times New Roman"/>
                          <a:cs typeface="Times New Roman"/>
                        </a:rPr>
                        <a:t>profesional se organizó </a:t>
                      </a:r>
                      <a:r>
                        <a:rPr sz="1600" spc="5" dirty="0">
                          <a:latin typeface="Times New Roman"/>
                          <a:cs typeface="Times New Roman"/>
                        </a:rPr>
                        <a:t>de </a:t>
                      </a:r>
                      <a:r>
                        <a:rPr sz="1600" dirty="0">
                          <a:latin typeface="Times New Roman"/>
                          <a:cs typeface="Times New Roman"/>
                        </a:rPr>
                        <a:t>la  </a:t>
                      </a:r>
                      <a:r>
                        <a:rPr sz="1600" spc="-5" dirty="0">
                          <a:latin typeface="Times New Roman"/>
                          <a:cs typeface="Times New Roman"/>
                        </a:rPr>
                        <a:t>siguiente</a:t>
                      </a:r>
                      <a:r>
                        <a:rPr sz="1600" spc="-10" dirty="0">
                          <a:latin typeface="Times New Roman"/>
                          <a:cs typeface="Times New Roman"/>
                        </a:rPr>
                        <a:t> </a:t>
                      </a:r>
                      <a:r>
                        <a:rPr sz="1600" spc="-5" dirty="0">
                          <a:latin typeface="Times New Roman"/>
                          <a:cs typeface="Times New Roman"/>
                        </a:rPr>
                        <a:t>manera:</a:t>
                      </a:r>
                      <a:endParaRPr sz="1600" dirty="0">
                        <a:latin typeface="Times New Roman"/>
                        <a:cs typeface="Times New Roman"/>
                      </a:endParaRPr>
                    </a:p>
                    <a:p>
                      <a:pPr algn="ctr">
                        <a:lnSpc>
                          <a:spcPct val="100000"/>
                        </a:lnSpc>
                      </a:pPr>
                      <a:endParaRPr sz="1600" dirty="0">
                        <a:latin typeface="Times New Roman"/>
                        <a:cs typeface="Times New Roman"/>
                      </a:endParaRPr>
                    </a:p>
                    <a:p>
                      <a:pPr marL="69850" algn="ctr">
                        <a:lnSpc>
                          <a:spcPct val="100000"/>
                        </a:lnSpc>
                        <a:spcBef>
                          <a:spcPts val="1025"/>
                        </a:spcBef>
                      </a:pPr>
                      <a:r>
                        <a:rPr sz="1600" spc="-5" dirty="0">
                          <a:latin typeface="Times New Roman"/>
                          <a:cs typeface="Times New Roman"/>
                        </a:rPr>
                        <a:t>2019-1:</a:t>
                      </a:r>
                      <a:endParaRPr sz="1600" dirty="0">
                        <a:latin typeface="Times New Roman"/>
                        <a:cs typeface="Times New Roman"/>
                      </a:endParaRPr>
                    </a:p>
                    <a:p>
                      <a:pPr marL="69850" algn="ctr">
                        <a:lnSpc>
                          <a:spcPct val="100000"/>
                        </a:lnSpc>
                        <a:spcBef>
                          <a:spcPts val="625"/>
                        </a:spcBef>
                      </a:pPr>
                      <a:r>
                        <a:rPr sz="1600" spc="-5" dirty="0">
                          <a:latin typeface="Times New Roman"/>
                          <a:cs typeface="Times New Roman"/>
                        </a:rPr>
                        <a:t>-Nivel </a:t>
                      </a:r>
                      <a:r>
                        <a:rPr sz="1600" dirty="0">
                          <a:latin typeface="Times New Roman"/>
                          <a:cs typeface="Times New Roman"/>
                        </a:rPr>
                        <a:t>Uno: 9 </a:t>
                      </a:r>
                      <a:r>
                        <a:rPr sz="1600" spc="-5" dirty="0">
                          <a:latin typeface="Times New Roman"/>
                          <a:cs typeface="Times New Roman"/>
                        </a:rPr>
                        <a:t>practicantes</a:t>
                      </a:r>
                      <a:r>
                        <a:rPr sz="1600" spc="-229" dirty="0">
                          <a:latin typeface="Times New Roman"/>
                          <a:cs typeface="Times New Roman"/>
                        </a:rPr>
                        <a:t> </a:t>
                      </a:r>
                      <a:r>
                        <a:rPr sz="1600" dirty="0">
                          <a:latin typeface="Times New Roman"/>
                          <a:cs typeface="Times New Roman"/>
                        </a:rPr>
                        <a:t>(4</a:t>
                      </a:r>
                    </a:p>
                    <a:p>
                      <a:pPr marL="69850" marR="59690" algn="ctr">
                        <a:lnSpc>
                          <a:spcPct val="100000"/>
                        </a:lnSpc>
                        <a:spcBef>
                          <a:spcPts val="5"/>
                        </a:spcBef>
                      </a:pPr>
                      <a:r>
                        <a:rPr sz="1600" spc="-5" dirty="0">
                          <a:latin typeface="Times New Roman"/>
                          <a:cs typeface="Times New Roman"/>
                        </a:rPr>
                        <a:t>en </a:t>
                      </a:r>
                      <a:r>
                        <a:rPr sz="1600" dirty="0">
                          <a:latin typeface="Times New Roman"/>
                          <a:cs typeface="Times New Roman"/>
                        </a:rPr>
                        <a:t>COREDI Rionegro-  </a:t>
                      </a:r>
                      <a:r>
                        <a:rPr sz="1600" spc="-5" dirty="0">
                          <a:latin typeface="Times New Roman"/>
                          <a:cs typeface="Times New Roman"/>
                        </a:rPr>
                        <a:t>Marinilla, </a:t>
                      </a:r>
                      <a:r>
                        <a:rPr sz="1600" dirty="0">
                          <a:latin typeface="Times New Roman"/>
                          <a:cs typeface="Times New Roman"/>
                        </a:rPr>
                        <a:t>1 </a:t>
                      </a:r>
                      <a:r>
                        <a:rPr sz="1600" spc="-5" dirty="0">
                          <a:latin typeface="Times New Roman"/>
                          <a:cs typeface="Times New Roman"/>
                        </a:rPr>
                        <a:t>en </a:t>
                      </a:r>
                      <a:r>
                        <a:rPr sz="1600" dirty="0">
                          <a:latin typeface="Times New Roman"/>
                          <a:cs typeface="Times New Roman"/>
                        </a:rPr>
                        <a:t>la </a:t>
                      </a:r>
                      <a:r>
                        <a:rPr sz="1600" spc="-10" dirty="0">
                          <a:latin typeface="Times New Roman"/>
                          <a:cs typeface="Times New Roman"/>
                        </a:rPr>
                        <a:t>IE La  </a:t>
                      </a:r>
                      <a:r>
                        <a:rPr sz="1600" spc="-5" dirty="0">
                          <a:latin typeface="Times New Roman"/>
                          <a:cs typeface="Times New Roman"/>
                        </a:rPr>
                        <a:t>Inmaculada </a:t>
                      </a:r>
                      <a:r>
                        <a:rPr sz="1600" dirty="0">
                          <a:latin typeface="Times New Roman"/>
                          <a:cs typeface="Times New Roman"/>
                        </a:rPr>
                        <a:t>Concepción-  </a:t>
                      </a:r>
                      <a:r>
                        <a:rPr sz="1600" spc="-5" dirty="0">
                          <a:latin typeface="Times New Roman"/>
                          <a:cs typeface="Times New Roman"/>
                        </a:rPr>
                        <a:t>Guarne, </a:t>
                      </a:r>
                      <a:r>
                        <a:rPr sz="1600" dirty="0">
                          <a:latin typeface="Times New Roman"/>
                          <a:cs typeface="Times New Roman"/>
                        </a:rPr>
                        <a:t>1 </a:t>
                      </a:r>
                      <a:r>
                        <a:rPr sz="1600" spc="-5" dirty="0">
                          <a:latin typeface="Times New Roman"/>
                          <a:cs typeface="Times New Roman"/>
                        </a:rPr>
                        <a:t>en </a:t>
                      </a:r>
                      <a:r>
                        <a:rPr sz="1600" dirty="0">
                          <a:latin typeface="Times New Roman"/>
                          <a:cs typeface="Times New Roman"/>
                        </a:rPr>
                        <a:t>la </a:t>
                      </a:r>
                      <a:r>
                        <a:rPr sz="1600" spc="-10" dirty="0">
                          <a:latin typeface="Times New Roman"/>
                          <a:cs typeface="Times New Roman"/>
                        </a:rPr>
                        <a:t>IE </a:t>
                      </a:r>
                      <a:r>
                        <a:rPr sz="1600" dirty="0">
                          <a:latin typeface="Times New Roman"/>
                          <a:cs typeface="Times New Roman"/>
                        </a:rPr>
                        <a:t>Fray</a:t>
                      </a:r>
                      <a:r>
                        <a:rPr sz="1600" spc="-135" dirty="0">
                          <a:latin typeface="Times New Roman"/>
                          <a:cs typeface="Times New Roman"/>
                        </a:rPr>
                        <a:t> </a:t>
                      </a:r>
                      <a:r>
                        <a:rPr sz="1600" dirty="0">
                          <a:latin typeface="Times New Roman"/>
                          <a:cs typeface="Times New Roman"/>
                        </a:rPr>
                        <a:t>Julio  </a:t>
                      </a:r>
                      <a:r>
                        <a:rPr sz="1600" spc="-5" dirty="0">
                          <a:latin typeface="Times New Roman"/>
                          <a:cs typeface="Times New Roman"/>
                        </a:rPr>
                        <a:t>Tobón-Carmen </a:t>
                      </a:r>
                      <a:r>
                        <a:rPr sz="1600" dirty="0">
                          <a:latin typeface="Times New Roman"/>
                          <a:cs typeface="Times New Roman"/>
                        </a:rPr>
                        <a:t>de Viboral,</a:t>
                      </a:r>
                      <a:r>
                        <a:rPr sz="1600" spc="-180" dirty="0">
                          <a:latin typeface="Times New Roman"/>
                          <a:cs typeface="Times New Roman"/>
                        </a:rPr>
                        <a:t> </a:t>
                      </a:r>
                      <a:r>
                        <a:rPr sz="1600" dirty="0">
                          <a:latin typeface="Times New Roman"/>
                          <a:cs typeface="Times New Roman"/>
                        </a:rPr>
                        <a:t>1  </a:t>
                      </a:r>
                      <a:r>
                        <a:rPr sz="1600" spc="-5" dirty="0">
                          <a:latin typeface="Times New Roman"/>
                          <a:cs typeface="Times New Roman"/>
                        </a:rPr>
                        <a:t>en   </a:t>
                      </a:r>
                      <a:r>
                        <a:rPr sz="1600" dirty="0">
                          <a:latin typeface="Times New Roman"/>
                          <a:cs typeface="Times New Roman"/>
                        </a:rPr>
                        <a:t>la   </a:t>
                      </a:r>
                      <a:r>
                        <a:rPr sz="1600" spc="-10" dirty="0">
                          <a:latin typeface="Times New Roman"/>
                          <a:cs typeface="Times New Roman"/>
                        </a:rPr>
                        <a:t>IE   </a:t>
                      </a:r>
                      <a:r>
                        <a:rPr sz="1600" spc="-5" dirty="0">
                          <a:latin typeface="Times New Roman"/>
                          <a:cs typeface="Times New Roman"/>
                        </a:rPr>
                        <a:t>Rosalía </a:t>
                      </a:r>
                      <a:r>
                        <a:rPr sz="1600" spc="245" dirty="0">
                          <a:latin typeface="Times New Roman"/>
                          <a:cs typeface="Times New Roman"/>
                        </a:rPr>
                        <a:t> </a:t>
                      </a:r>
                      <a:r>
                        <a:rPr sz="1600" spc="-5" dirty="0">
                          <a:latin typeface="Times New Roman"/>
                          <a:cs typeface="Times New Roman"/>
                        </a:rPr>
                        <a:t>Hoyos-</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gn="ctr">
                        <a:lnSpc>
                          <a:spcPct val="100000"/>
                        </a:lnSpc>
                      </a:pPr>
                      <a:r>
                        <a:rPr sz="1600" spc="-5" dirty="0">
                          <a:latin typeface="Times New Roman"/>
                          <a:cs typeface="Times New Roman"/>
                        </a:rPr>
                        <a:t>COREDI:</a:t>
                      </a:r>
                      <a:endParaRPr sz="1600" dirty="0">
                        <a:latin typeface="Times New Roman"/>
                        <a:cs typeface="Times New Roman"/>
                      </a:endParaRPr>
                    </a:p>
                    <a:p>
                      <a:pPr marL="67945" algn="ctr">
                        <a:lnSpc>
                          <a:spcPct val="100000"/>
                        </a:lnSpc>
                        <a:spcBef>
                          <a:spcPts val="620"/>
                        </a:spcBef>
                      </a:pPr>
                      <a:r>
                        <a:rPr sz="1600" spc="-5" dirty="0">
                          <a:latin typeface="Times New Roman"/>
                          <a:cs typeface="Times New Roman"/>
                        </a:rPr>
                        <a:t>Padre </a:t>
                      </a:r>
                      <a:r>
                        <a:rPr sz="1600" dirty="0">
                          <a:latin typeface="Times New Roman"/>
                          <a:cs typeface="Times New Roman"/>
                        </a:rPr>
                        <a:t>Jair Joanny</a:t>
                      </a:r>
                      <a:r>
                        <a:rPr sz="1600" spc="-60" dirty="0">
                          <a:latin typeface="Times New Roman"/>
                          <a:cs typeface="Times New Roman"/>
                        </a:rPr>
                        <a:t> </a:t>
                      </a:r>
                      <a:r>
                        <a:rPr sz="1600" dirty="0">
                          <a:latin typeface="Times New Roman"/>
                          <a:cs typeface="Times New Roman"/>
                        </a:rPr>
                        <a:t>Rendón.</a:t>
                      </a:r>
                    </a:p>
                    <a:p>
                      <a:pPr algn="ctr">
                        <a:lnSpc>
                          <a:spcPct val="100000"/>
                        </a:lnSpc>
                        <a:spcBef>
                          <a:spcPts val="5"/>
                        </a:spcBef>
                      </a:pPr>
                      <a:endParaRPr sz="2400" dirty="0">
                        <a:latin typeface="Times New Roman"/>
                        <a:cs typeface="Times New Roman"/>
                      </a:endParaRPr>
                    </a:p>
                    <a:p>
                      <a:pPr marL="67945" marR="60960" algn="ctr">
                        <a:lnSpc>
                          <a:spcPct val="100000"/>
                        </a:lnSpc>
                        <a:tabLst>
                          <a:tab pos="1301115" algn="l"/>
                        </a:tabLst>
                      </a:pPr>
                      <a:r>
                        <a:rPr sz="1600" spc="-20" dirty="0">
                          <a:latin typeface="Times New Roman"/>
                          <a:cs typeface="Times New Roman"/>
                        </a:rPr>
                        <a:t>I</a:t>
                      </a:r>
                      <a:r>
                        <a:rPr sz="1600" dirty="0">
                          <a:latin typeface="Times New Roman"/>
                          <a:cs typeface="Times New Roman"/>
                        </a:rPr>
                        <a:t>nstitución	Educ</a:t>
                      </a:r>
                      <a:r>
                        <a:rPr sz="1600" spc="-5" dirty="0">
                          <a:latin typeface="Times New Roman"/>
                          <a:cs typeface="Times New Roman"/>
                        </a:rPr>
                        <a:t>a</a:t>
                      </a:r>
                      <a:r>
                        <a:rPr sz="1600" dirty="0">
                          <a:latin typeface="Times New Roman"/>
                          <a:cs typeface="Times New Roman"/>
                        </a:rPr>
                        <a:t>tiva  </a:t>
                      </a:r>
                      <a:r>
                        <a:rPr sz="1600" spc="-5" dirty="0">
                          <a:latin typeface="Times New Roman"/>
                          <a:cs typeface="Times New Roman"/>
                        </a:rPr>
                        <a:t>Inmaculada Concepción:  Hermana Luz </a:t>
                      </a:r>
                      <a:r>
                        <a:rPr sz="1600" dirty="0">
                          <a:latin typeface="Times New Roman"/>
                          <a:cs typeface="Times New Roman"/>
                        </a:rPr>
                        <a:t>Dary</a:t>
                      </a:r>
                      <a:r>
                        <a:rPr sz="1600" spc="-40" dirty="0">
                          <a:latin typeface="Times New Roman"/>
                          <a:cs typeface="Times New Roman"/>
                        </a:rPr>
                        <a:t> </a:t>
                      </a:r>
                      <a:r>
                        <a:rPr sz="1600" dirty="0">
                          <a:latin typeface="Times New Roman"/>
                          <a:cs typeface="Times New Roman"/>
                        </a:rPr>
                        <a:t>Valencia</a:t>
                      </a:r>
                    </a:p>
                    <a:p>
                      <a:pPr algn="ctr">
                        <a:lnSpc>
                          <a:spcPct val="100000"/>
                        </a:lnSpc>
                        <a:spcBef>
                          <a:spcPts val="50"/>
                        </a:spcBef>
                      </a:pPr>
                      <a:endParaRPr sz="2000" dirty="0">
                        <a:latin typeface="Times New Roman"/>
                        <a:cs typeface="Times New Roman"/>
                      </a:endParaRPr>
                    </a:p>
                    <a:p>
                      <a:pPr marL="67945" marR="60325" algn="ctr">
                        <a:lnSpc>
                          <a:spcPct val="100000"/>
                        </a:lnSpc>
                        <a:tabLst>
                          <a:tab pos="869315" algn="l"/>
                          <a:tab pos="1630680" algn="l"/>
                        </a:tabLst>
                      </a:pPr>
                      <a:r>
                        <a:rPr sz="1600" spc="-20" dirty="0">
                          <a:latin typeface="Times New Roman"/>
                          <a:cs typeface="Times New Roman"/>
                        </a:rPr>
                        <a:t>I</a:t>
                      </a:r>
                      <a:r>
                        <a:rPr sz="1600" dirty="0">
                          <a:latin typeface="Times New Roman"/>
                          <a:cs typeface="Times New Roman"/>
                        </a:rPr>
                        <a:t>nstitución	Educ</a:t>
                      </a:r>
                      <a:r>
                        <a:rPr sz="1600" spc="-5" dirty="0">
                          <a:latin typeface="Times New Roman"/>
                          <a:cs typeface="Times New Roman"/>
                        </a:rPr>
                        <a:t>a</a:t>
                      </a:r>
                      <a:r>
                        <a:rPr sz="1600" dirty="0">
                          <a:latin typeface="Times New Roman"/>
                          <a:cs typeface="Times New Roman"/>
                        </a:rPr>
                        <a:t>tiva	</a:t>
                      </a:r>
                      <a:r>
                        <a:rPr sz="1600" spc="-10" dirty="0">
                          <a:latin typeface="Times New Roman"/>
                          <a:cs typeface="Times New Roman"/>
                        </a:rPr>
                        <a:t>F</a:t>
                      </a:r>
                      <a:r>
                        <a:rPr sz="1600" dirty="0">
                          <a:latin typeface="Times New Roman"/>
                          <a:cs typeface="Times New Roman"/>
                        </a:rPr>
                        <a:t>r</a:t>
                      </a:r>
                      <a:r>
                        <a:rPr sz="1600" spc="10" dirty="0">
                          <a:latin typeface="Times New Roman"/>
                          <a:cs typeface="Times New Roman"/>
                        </a:rPr>
                        <a:t>a</a:t>
                      </a:r>
                      <a:r>
                        <a:rPr sz="1600" dirty="0">
                          <a:latin typeface="Times New Roman"/>
                          <a:cs typeface="Times New Roman"/>
                        </a:rPr>
                        <a:t>y  Julio</a:t>
                      </a:r>
                      <a:r>
                        <a:rPr sz="1600" spc="-5" dirty="0">
                          <a:latin typeface="Times New Roman"/>
                          <a:cs typeface="Times New Roman"/>
                        </a:rPr>
                        <a:t> </a:t>
                      </a:r>
                      <a:r>
                        <a:rPr sz="1600" dirty="0">
                          <a:latin typeface="Times New Roman"/>
                          <a:cs typeface="Times New Roman"/>
                        </a:rPr>
                        <a:t>Tobón:</a:t>
                      </a:r>
                    </a:p>
                    <a:p>
                      <a:pPr marL="67945" algn="ctr">
                        <a:lnSpc>
                          <a:spcPct val="100000"/>
                        </a:lnSpc>
                        <a:spcBef>
                          <a:spcPts val="630"/>
                        </a:spcBef>
                      </a:pPr>
                      <a:r>
                        <a:rPr sz="1600" spc="-5" dirty="0">
                          <a:latin typeface="Times New Roman"/>
                          <a:cs typeface="Times New Roman"/>
                        </a:rPr>
                        <a:t>Olga Lucía</a:t>
                      </a:r>
                      <a:r>
                        <a:rPr sz="1600" dirty="0">
                          <a:latin typeface="Times New Roman"/>
                          <a:cs typeface="Times New Roman"/>
                        </a:rPr>
                        <a:t> </a:t>
                      </a:r>
                      <a:r>
                        <a:rPr sz="1600" spc="-5" dirty="0">
                          <a:latin typeface="Times New Roman"/>
                          <a:cs typeface="Times New Roman"/>
                        </a:rPr>
                        <a:t>Vargas.</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6338" y="2209800"/>
            <a:ext cx="8285480" cy="3879215"/>
          </a:xfrm>
          <a:prstGeom prst="rect">
            <a:avLst/>
          </a:prstGeom>
        </p:spPr>
        <p:txBody>
          <a:bodyPr vert="horz" wrap="square" lIns="0" tIns="12700" rIns="0" bIns="0" rtlCol="0">
            <a:spAutoFit/>
          </a:bodyPr>
          <a:lstStyle/>
          <a:p>
            <a:pPr marL="12700" marR="5080" algn="just">
              <a:lnSpc>
                <a:spcPct val="143700"/>
              </a:lnSpc>
              <a:spcBef>
                <a:spcPts val="100"/>
              </a:spcBef>
            </a:pPr>
            <a:r>
              <a:rPr sz="2200" spc="-5" dirty="0">
                <a:latin typeface="Times New Roman"/>
                <a:cs typeface="Times New Roman"/>
              </a:rPr>
              <a:t>En el Instituto </a:t>
            </a:r>
            <a:r>
              <a:rPr sz="2200" spc="-10" dirty="0">
                <a:latin typeface="Times New Roman"/>
                <a:cs typeface="Times New Roman"/>
              </a:rPr>
              <a:t>estamos </a:t>
            </a:r>
            <a:r>
              <a:rPr sz="2200" spc="-5" dirty="0">
                <a:latin typeface="Times New Roman"/>
                <a:cs typeface="Times New Roman"/>
              </a:rPr>
              <a:t>comprometidos con la creación de nuevos  programas, como la </a:t>
            </a:r>
            <a:r>
              <a:rPr sz="2200" i="1" spc="-5" dirty="0">
                <a:latin typeface="Times New Roman"/>
                <a:cs typeface="Times New Roman"/>
              </a:rPr>
              <a:t>Maestría virtual en Ética y enseñanza de la ética</a:t>
            </a:r>
            <a:r>
              <a:rPr sz="2200" spc="-5" dirty="0">
                <a:latin typeface="Times New Roman"/>
                <a:cs typeface="Times New Roman"/>
              </a:rPr>
              <a:t>, a la  par que trabajamos por el mejoramiento permanente de los </a:t>
            </a:r>
            <a:r>
              <a:rPr sz="2200" spc="5" dirty="0">
                <a:latin typeface="Times New Roman"/>
                <a:cs typeface="Times New Roman"/>
              </a:rPr>
              <a:t>ya </a:t>
            </a:r>
            <a:r>
              <a:rPr sz="2200" spc="-5" dirty="0">
                <a:latin typeface="Times New Roman"/>
                <a:cs typeface="Times New Roman"/>
              </a:rPr>
              <a:t>existentes,  con actividades como la renovación de registros calificados y los</a:t>
            </a:r>
            <a:r>
              <a:rPr sz="2200" spc="-180" dirty="0">
                <a:latin typeface="Times New Roman"/>
                <a:cs typeface="Times New Roman"/>
              </a:rPr>
              <a:t> </a:t>
            </a:r>
            <a:r>
              <a:rPr sz="2200" spc="-5" dirty="0">
                <a:latin typeface="Times New Roman"/>
                <a:cs typeface="Times New Roman"/>
              </a:rPr>
              <a:t>procesos  de</a:t>
            </a:r>
            <a:r>
              <a:rPr sz="2200" spc="-120" dirty="0">
                <a:latin typeface="Times New Roman"/>
                <a:cs typeface="Times New Roman"/>
              </a:rPr>
              <a:t> </a:t>
            </a:r>
            <a:r>
              <a:rPr sz="2200" spc="-5" dirty="0">
                <a:latin typeface="Times New Roman"/>
                <a:cs typeface="Times New Roman"/>
              </a:rPr>
              <a:t>autoevaluación</a:t>
            </a:r>
            <a:r>
              <a:rPr sz="2200" spc="-120" dirty="0">
                <a:latin typeface="Times New Roman"/>
                <a:cs typeface="Times New Roman"/>
              </a:rPr>
              <a:t> </a:t>
            </a:r>
            <a:r>
              <a:rPr sz="2200" spc="-5" dirty="0">
                <a:latin typeface="Times New Roman"/>
                <a:cs typeface="Times New Roman"/>
              </a:rPr>
              <a:t>con</a:t>
            </a:r>
            <a:r>
              <a:rPr sz="2200" spc="-114" dirty="0">
                <a:latin typeface="Times New Roman"/>
                <a:cs typeface="Times New Roman"/>
              </a:rPr>
              <a:t> </a:t>
            </a:r>
            <a:r>
              <a:rPr sz="2200" spc="-5" dirty="0">
                <a:latin typeface="Times New Roman"/>
                <a:cs typeface="Times New Roman"/>
              </a:rPr>
              <a:t>fines</a:t>
            </a:r>
            <a:r>
              <a:rPr sz="2200" spc="-125" dirty="0">
                <a:latin typeface="Times New Roman"/>
                <a:cs typeface="Times New Roman"/>
              </a:rPr>
              <a:t> </a:t>
            </a:r>
            <a:r>
              <a:rPr sz="2200" spc="-5" dirty="0">
                <a:latin typeface="Times New Roman"/>
                <a:cs typeface="Times New Roman"/>
              </a:rPr>
              <a:t>de</a:t>
            </a:r>
            <a:r>
              <a:rPr sz="2200" spc="-114" dirty="0">
                <a:latin typeface="Times New Roman"/>
                <a:cs typeface="Times New Roman"/>
              </a:rPr>
              <a:t> </a:t>
            </a:r>
            <a:r>
              <a:rPr sz="2200" spc="-5" dirty="0">
                <a:latin typeface="Times New Roman"/>
                <a:cs typeface="Times New Roman"/>
              </a:rPr>
              <a:t>acreditación.</a:t>
            </a:r>
            <a:r>
              <a:rPr sz="2200" spc="-120" dirty="0">
                <a:latin typeface="Times New Roman"/>
                <a:cs typeface="Times New Roman"/>
              </a:rPr>
              <a:t> </a:t>
            </a:r>
            <a:r>
              <a:rPr sz="2200" spc="-5" dirty="0">
                <a:latin typeface="Times New Roman"/>
                <a:cs typeface="Times New Roman"/>
              </a:rPr>
              <a:t>Es</a:t>
            </a:r>
            <a:r>
              <a:rPr sz="2200" spc="-125" dirty="0">
                <a:latin typeface="Times New Roman"/>
                <a:cs typeface="Times New Roman"/>
              </a:rPr>
              <a:t> </a:t>
            </a:r>
            <a:r>
              <a:rPr sz="2200" spc="-5" dirty="0">
                <a:latin typeface="Times New Roman"/>
                <a:cs typeface="Times New Roman"/>
              </a:rPr>
              <a:t>de</a:t>
            </a:r>
            <a:r>
              <a:rPr sz="2200" spc="-120" dirty="0">
                <a:latin typeface="Times New Roman"/>
                <a:cs typeface="Times New Roman"/>
              </a:rPr>
              <a:t> </a:t>
            </a:r>
            <a:r>
              <a:rPr sz="2200" spc="-5" dirty="0">
                <a:latin typeface="Times New Roman"/>
                <a:cs typeface="Times New Roman"/>
              </a:rPr>
              <a:t>resaltar,</a:t>
            </a:r>
            <a:r>
              <a:rPr sz="2200" spc="-120" dirty="0">
                <a:latin typeface="Times New Roman"/>
                <a:cs typeface="Times New Roman"/>
              </a:rPr>
              <a:t> </a:t>
            </a:r>
            <a:r>
              <a:rPr sz="2200" spc="-5" dirty="0">
                <a:latin typeface="Times New Roman"/>
                <a:cs typeface="Times New Roman"/>
              </a:rPr>
              <a:t>como</a:t>
            </a:r>
            <a:r>
              <a:rPr sz="2200" spc="-110" dirty="0">
                <a:latin typeface="Times New Roman"/>
                <a:cs typeface="Times New Roman"/>
              </a:rPr>
              <a:t> </a:t>
            </a:r>
            <a:r>
              <a:rPr sz="2200" dirty="0">
                <a:latin typeface="Times New Roman"/>
                <a:cs typeface="Times New Roman"/>
              </a:rPr>
              <a:t>evidencia  </a:t>
            </a:r>
            <a:r>
              <a:rPr sz="2200" spc="-5" dirty="0">
                <a:latin typeface="Times New Roman"/>
                <a:cs typeface="Times New Roman"/>
              </a:rPr>
              <a:t>de esto, que el 11 de diciembre de 2019 nuestro </a:t>
            </a:r>
            <a:r>
              <a:rPr sz="2200" i="1" spc="-5" dirty="0">
                <a:latin typeface="Times New Roman"/>
                <a:cs typeface="Times New Roman"/>
              </a:rPr>
              <a:t>Doctorado en Filosofía  </a:t>
            </a:r>
            <a:r>
              <a:rPr sz="2200" spc="-5" dirty="0">
                <a:latin typeface="Times New Roman"/>
                <a:cs typeface="Times New Roman"/>
              </a:rPr>
              <a:t>recibió por parte del Ministerio de Educación Nacional la </a:t>
            </a:r>
            <a:r>
              <a:rPr sz="2200" i="1" spc="-5" dirty="0">
                <a:latin typeface="Times New Roman"/>
                <a:cs typeface="Times New Roman"/>
              </a:rPr>
              <a:t>Orden a </a:t>
            </a:r>
            <a:r>
              <a:rPr sz="2200" i="1" spc="-10" dirty="0">
                <a:latin typeface="Times New Roman"/>
                <a:cs typeface="Times New Roman"/>
              </a:rPr>
              <a:t>la  </a:t>
            </a:r>
            <a:r>
              <a:rPr sz="2200" i="1" spc="-5" dirty="0">
                <a:latin typeface="Times New Roman"/>
                <a:cs typeface="Times New Roman"/>
              </a:rPr>
              <a:t>Educación Superior y a la Fe pública “Luis López </a:t>
            </a:r>
            <a:r>
              <a:rPr sz="2200" i="1" dirty="0">
                <a:latin typeface="Times New Roman"/>
                <a:cs typeface="Times New Roman"/>
              </a:rPr>
              <a:t>de</a:t>
            </a:r>
            <a:r>
              <a:rPr sz="2200" i="1" spc="30" dirty="0">
                <a:latin typeface="Times New Roman"/>
                <a:cs typeface="Times New Roman"/>
              </a:rPr>
              <a:t> </a:t>
            </a:r>
            <a:r>
              <a:rPr sz="2200" i="1" dirty="0">
                <a:latin typeface="Times New Roman"/>
                <a:cs typeface="Times New Roman"/>
              </a:rPr>
              <a:t>Mesa”</a:t>
            </a:r>
            <a:r>
              <a:rPr sz="2200" dirty="0">
                <a:latin typeface="Times New Roman"/>
                <a:cs typeface="Times New Roman"/>
              </a:rPr>
              <a:t>.</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4267373196"/>
              </p:ext>
            </p:extLst>
          </p:nvPr>
        </p:nvGraphicFramePr>
        <p:xfrm>
          <a:off x="381000" y="1143000"/>
          <a:ext cx="9448800" cy="6477000"/>
        </p:xfrm>
        <a:graphic>
          <a:graphicData uri="http://schemas.openxmlformats.org/drawingml/2006/table">
            <a:tbl>
              <a:tblPr firstRow="1" bandRow="1">
                <a:tableStyleId>{2D5ABB26-0587-4C30-8999-92F81FD0307C}</a:tableStyleId>
              </a:tblPr>
              <a:tblGrid>
                <a:gridCol w="914400"/>
                <a:gridCol w="1143000"/>
                <a:gridCol w="2514600"/>
                <a:gridCol w="2438400"/>
                <a:gridCol w="2438400"/>
              </a:tblGrid>
              <a:tr h="6477000">
                <a:tc>
                  <a:txBody>
                    <a:bodyPr/>
                    <a:lstStyle/>
                    <a:p>
                      <a:pPr>
                        <a:lnSpc>
                          <a:spcPct val="100000"/>
                        </a:lnSpc>
                      </a:pPr>
                      <a:endParaRPr sz="12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pPr>
                      <a:endParaRPr sz="12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pPr>
                      <a:r>
                        <a:rPr sz="1600" spc="-5" dirty="0">
                          <a:latin typeface="Times New Roman"/>
                          <a:cs typeface="Times New Roman"/>
                        </a:rPr>
                        <a:t>-Formulación </a:t>
                      </a:r>
                      <a:r>
                        <a:rPr sz="1600" dirty="0">
                          <a:latin typeface="Times New Roman"/>
                          <a:cs typeface="Times New Roman"/>
                        </a:rPr>
                        <a:t>de</a:t>
                      </a:r>
                      <a:r>
                        <a:rPr sz="1600" spc="155" dirty="0">
                          <a:latin typeface="Times New Roman"/>
                          <a:cs typeface="Times New Roman"/>
                        </a:rPr>
                        <a:t> </a:t>
                      </a:r>
                      <a:r>
                        <a:rPr sz="1600" dirty="0">
                          <a:latin typeface="Times New Roman"/>
                          <a:cs typeface="Times New Roman"/>
                        </a:rPr>
                        <a:t>21</a:t>
                      </a:r>
                    </a:p>
                    <a:p>
                      <a:pPr marL="69850" marR="59690" algn="ctr">
                        <a:lnSpc>
                          <a:spcPct val="100000"/>
                        </a:lnSpc>
                        <a:spcBef>
                          <a:spcPts val="5"/>
                        </a:spcBef>
                        <a:tabLst>
                          <a:tab pos="1296035" algn="l"/>
                        </a:tabLst>
                      </a:pPr>
                      <a:r>
                        <a:rPr sz="1600" dirty="0">
                          <a:latin typeface="Times New Roman"/>
                          <a:cs typeface="Times New Roman"/>
                        </a:rPr>
                        <a:t>prop</a:t>
                      </a:r>
                      <a:r>
                        <a:rPr sz="1600" spc="-5" dirty="0">
                          <a:latin typeface="Times New Roman"/>
                          <a:cs typeface="Times New Roman"/>
                        </a:rPr>
                        <a:t>ue</a:t>
                      </a:r>
                      <a:r>
                        <a:rPr sz="1600" dirty="0">
                          <a:latin typeface="Times New Roman"/>
                          <a:cs typeface="Times New Roman"/>
                        </a:rPr>
                        <a:t>stas	o  </a:t>
                      </a:r>
                      <a:r>
                        <a:rPr sz="1600" spc="-5" dirty="0">
                          <a:latin typeface="Times New Roman"/>
                          <a:cs typeface="Times New Roman"/>
                        </a:rPr>
                        <a:t>proyectos educativos  durante</a:t>
                      </a:r>
                      <a:r>
                        <a:rPr sz="1600" spc="-10" dirty="0">
                          <a:latin typeface="Times New Roman"/>
                          <a:cs typeface="Times New Roman"/>
                        </a:rPr>
                        <a:t> </a:t>
                      </a:r>
                      <a:r>
                        <a:rPr sz="1600" dirty="0">
                          <a:latin typeface="Times New Roman"/>
                          <a:cs typeface="Times New Roman"/>
                        </a:rPr>
                        <a:t>2019.</a:t>
                      </a:r>
                    </a:p>
                    <a:p>
                      <a:pPr marL="69850" algn="ctr">
                        <a:lnSpc>
                          <a:spcPct val="100000"/>
                        </a:lnSpc>
                        <a:spcBef>
                          <a:spcPts val="625"/>
                        </a:spcBef>
                        <a:tabLst>
                          <a:tab pos="1227455" algn="l"/>
                        </a:tabLst>
                      </a:pPr>
                      <a:r>
                        <a:rPr sz="1600" spc="-5" dirty="0">
                          <a:latin typeface="Times New Roman"/>
                          <a:cs typeface="Times New Roman"/>
                        </a:rPr>
                        <a:t>-Diseño	</a:t>
                      </a:r>
                      <a:r>
                        <a:rPr sz="1600" dirty="0">
                          <a:latin typeface="Times New Roman"/>
                          <a:cs typeface="Times New Roman"/>
                        </a:rPr>
                        <a:t>de</a:t>
                      </a:r>
                    </a:p>
                    <a:p>
                      <a:pPr marL="69850" algn="ctr">
                        <a:lnSpc>
                          <a:spcPct val="100000"/>
                        </a:lnSpc>
                        <a:spcBef>
                          <a:spcPts val="625"/>
                        </a:spcBef>
                        <a:tabLst>
                          <a:tab pos="1227455" algn="l"/>
                        </a:tabLst>
                      </a:pPr>
                      <a:r>
                        <a:rPr sz="1600" spc="-5" dirty="0">
                          <a:latin typeface="Times New Roman"/>
                          <a:cs typeface="Times New Roman"/>
                        </a:rPr>
                        <a:t>estrategias	</a:t>
                      </a:r>
                      <a:r>
                        <a:rPr sz="1600" dirty="0">
                          <a:latin typeface="Times New Roman"/>
                          <a:cs typeface="Times New Roman"/>
                        </a:rPr>
                        <a:t>de</a:t>
                      </a:r>
                    </a:p>
                    <a:p>
                      <a:pPr marL="69850" marR="61594" algn="ctr">
                        <a:lnSpc>
                          <a:spcPct val="100000"/>
                        </a:lnSpc>
                        <a:spcBef>
                          <a:spcPts val="5"/>
                        </a:spcBef>
                        <a:tabLst>
                          <a:tab pos="1294765" algn="l"/>
                        </a:tabLst>
                      </a:pPr>
                      <a:r>
                        <a:rPr sz="1600" spc="-5" dirty="0">
                          <a:latin typeface="Times New Roman"/>
                          <a:cs typeface="Times New Roman"/>
                        </a:rPr>
                        <a:t>e</a:t>
                      </a:r>
                      <a:r>
                        <a:rPr sz="1600" dirty="0">
                          <a:latin typeface="Times New Roman"/>
                          <a:cs typeface="Times New Roman"/>
                        </a:rPr>
                        <a:t>ns</a:t>
                      </a:r>
                      <a:r>
                        <a:rPr sz="1600" spc="-5" dirty="0">
                          <a:latin typeface="Times New Roman"/>
                          <a:cs typeface="Times New Roman"/>
                        </a:rPr>
                        <a:t>e</a:t>
                      </a:r>
                      <a:r>
                        <a:rPr sz="1600" dirty="0">
                          <a:latin typeface="Times New Roman"/>
                          <a:cs typeface="Times New Roman"/>
                        </a:rPr>
                        <a:t>ñ</a:t>
                      </a:r>
                      <a:r>
                        <a:rPr sz="1600" spc="-5" dirty="0">
                          <a:latin typeface="Times New Roman"/>
                          <a:cs typeface="Times New Roman"/>
                        </a:rPr>
                        <a:t>a</a:t>
                      </a:r>
                      <a:r>
                        <a:rPr sz="1600" dirty="0">
                          <a:latin typeface="Times New Roman"/>
                          <a:cs typeface="Times New Roman"/>
                        </a:rPr>
                        <a:t>n</a:t>
                      </a:r>
                      <a:r>
                        <a:rPr sz="1600" spc="5" dirty="0">
                          <a:latin typeface="Times New Roman"/>
                          <a:cs typeface="Times New Roman"/>
                        </a:rPr>
                        <a:t>z</a:t>
                      </a:r>
                      <a:r>
                        <a:rPr sz="1600" dirty="0">
                          <a:latin typeface="Times New Roman"/>
                          <a:cs typeface="Times New Roman"/>
                        </a:rPr>
                        <a:t>a	o  </a:t>
                      </a:r>
                      <a:r>
                        <a:rPr sz="1600" spc="-5" dirty="0">
                          <a:latin typeface="Times New Roman"/>
                          <a:cs typeface="Times New Roman"/>
                        </a:rPr>
                        <a:t>estrategias didácticas  para su ejecución en  los diferentes centros  </a:t>
                      </a:r>
                      <a:r>
                        <a:rPr sz="1600" dirty="0">
                          <a:latin typeface="Times New Roman"/>
                          <a:cs typeface="Times New Roman"/>
                        </a:rPr>
                        <a:t>de</a:t>
                      </a:r>
                      <a:r>
                        <a:rPr sz="1600" spc="-10" dirty="0">
                          <a:latin typeface="Times New Roman"/>
                          <a:cs typeface="Times New Roman"/>
                        </a:rPr>
                        <a:t> </a:t>
                      </a:r>
                      <a:r>
                        <a:rPr sz="1600" spc="-5" dirty="0">
                          <a:latin typeface="Times New Roman"/>
                          <a:cs typeface="Times New Roman"/>
                        </a:rPr>
                        <a:t>práctica.</a:t>
                      </a:r>
                      <a:endParaRPr sz="1600" dirty="0">
                        <a:latin typeface="Times New Roman"/>
                        <a:cs typeface="Times New Roman"/>
                      </a:endParaRPr>
                    </a:p>
                    <a:p>
                      <a:pPr marL="69850" marR="60325" algn="ctr">
                        <a:lnSpc>
                          <a:spcPct val="100000"/>
                        </a:lnSpc>
                        <a:spcBef>
                          <a:spcPts val="160"/>
                        </a:spcBef>
                        <a:tabLst>
                          <a:tab pos="1228090" algn="l"/>
                        </a:tabLst>
                      </a:pPr>
                      <a:r>
                        <a:rPr sz="1600" spc="-5" dirty="0">
                          <a:latin typeface="Times New Roman"/>
                          <a:cs typeface="Times New Roman"/>
                        </a:rPr>
                        <a:t>-Apoyo en los  </a:t>
                      </a:r>
                      <a:r>
                        <a:rPr sz="1600" dirty="0">
                          <a:latin typeface="Times New Roman"/>
                          <a:cs typeface="Times New Roman"/>
                        </a:rPr>
                        <a:t>pro</a:t>
                      </a:r>
                      <a:r>
                        <a:rPr sz="1600" spc="-10" dirty="0">
                          <a:latin typeface="Times New Roman"/>
                          <a:cs typeface="Times New Roman"/>
                        </a:rPr>
                        <a:t>c</a:t>
                      </a:r>
                      <a:r>
                        <a:rPr sz="1600" spc="-5" dirty="0">
                          <a:latin typeface="Times New Roman"/>
                          <a:cs typeface="Times New Roman"/>
                        </a:rPr>
                        <a:t>e</a:t>
                      </a:r>
                      <a:r>
                        <a:rPr sz="1600" dirty="0">
                          <a:latin typeface="Times New Roman"/>
                          <a:cs typeface="Times New Roman"/>
                        </a:rPr>
                        <a:t>sos	de</a:t>
                      </a:r>
                    </a:p>
                    <a:p>
                      <a:pPr marL="69850" algn="ctr">
                        <a:lnSpc>
                          <a:spcPct val="100000"/>
                        </a:lnSpc>
                        <a:spcBef>
                          <a:spcPts val="445"/>
                        </a:spcBef>
                        <a:tabLst>
                          <a:tab pos="1297940" algn="l"/>
                        </a:tabLst>
                      </a:pPr>
                      <a:r>
                        <a:rPr sz="1600" spc="-5" dirty="0">
                          <a:latin typeface="Times New Roman"/>
                          <a:cs typeface="Times New Roman"/>
                        </a:rPr>
                        <a:t>seguimiento	</a:t>
                      </a:r>
                      <a:r>
                        <a:rPr sz="1600" dirty="0">
                          <a:latin typeface="Times New Roman"/>
                          <a:cs typeface="Times New Roman"/>
                        </a:rPr>
                        <a:t>y</a:t>
                      </a:r>
                    </a:p>
                    <a:p>
                      <a:pPr marL="69850" algn="ctr">
                        <a:lnSpc>
                          <a:spcPct val="100000"/>
                        </a:lnSpc>
                        <a:spcBef>
                          <a:spcPts val="635"/>
                        </a:spcBef>
                        <a:tabLst>
                          <a:tab pos="1304290" algn="l"/>
                        </a:tabLst>
                      </a:pPr>
                      <a:r>
                        <a:rPr sz="1600" spc="-5" dirty="0">
                          <a:latin typeface="Times New Roman"/>
                          <a:cs typeface="Times New Roman"/>
                        </a:rPr>
                        <a:t>evaluación	</a:t>
                      </a:r>
                      <a:r>
                        <a:rPr sz="1600" dirty="0">
                          <a:latin typeface="Times New Roman"/>
                          <a:cs typeface="Times New Roman"/>
                        </a:rPr>
                        <a:t>a</a:t>
                      </a:r>
                    </a:p>
                    <a:p>
                      <a:pPr marL="69850" algn="ctr">
                        <a:lnSpc>
                          <a:spcPct val="100000"/>
                        </a:lnSpc>
                        <a:spcBef>
                          <a:spcPts val="625"/>
                        </a:spcBef>
                        <a:tabLst>
                          <a:tab pos="1297940" algn="l"/>
                        </a:tabLst>
                      </a:pPr>
                      <a:r>
                        <a:rPr sz="1600" spc="-5" dirty="0">
                          <a:latin typeface="Times New Roman"/>
                          <a:cs typeface="Times New Roman"/>
                        </a:rPr>
                        <a:t>estudiantes	</a:t>
                      </a:r>
                      <a:r>
                        <a:rPr sz="1600" dirty="0">
                          <a:latin typeface="Times New Roman"/>
                          <a:cs typeface="Times New Roman"/>
                        </a:rPr>
                        <a:t>y</a:t>
                      </a:r>
                    </a:p>
                    <a:p>
                      <a:pPr marL="69850" marR="60325" algn="ctr">
                        <a:lnSpc>
                          <a:spcPct val="100000"/>
                        </a:lnSpc>
                        <a:spcBef>
                          <a:spcPts val="5"/>
                        </a:spcBef>
                      </a:pPr>
                      <a:r>
                        <a:rPr sz="1600" spc="-5" dirty="0">
                          <a:latin typeface="Times New Roman"/>
                          <a:cs typeface="Times New Roman"/>
                        </a:rPr>
                        <a:t>participantes en los  diferentes </a:t>
                      </a:r>
                      <a:r>
                        <a:rPr sz="1600" dirty="0">
                          <a:latin typeface="Times New Roman"/>
                          <a:cs typeface="Times New Roman"/>
                        </a:rPr>
                        <a:t>centros de  </a:t>
                      </a:r>
                      <a:r>
                        <a:rPr sz="1600" spc="-5" dirty="0">
                          <a:latin typeface="Times New Roman"/>
                          <a:cs typeface="Times New Roman"/>
                        </a:rPr>
                        <a:t>práctica.</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pPr>
                      <a:r>
                        <a:rPr sz="1600" spc="-5" dirty="0">
                          <a:latin typeface="Times New Roman"/>
                          <a:cs typeface="Times New Roman"/>
                        </a:rPr>
                        <a:t>Marinilla, </a:t>
                      </a:r>
                      <a:r>
                        <a:rPr sz="1600" dirty="0">
                          <a:latin typeface="Times New Roman"/>
                          <a:cs typeface="Times New Roman"/>
                        </a:rPr>
                        <a:t>1 </a:t>
                      </a:r>
                      <a:r>
                        <a:rPr sz="1600" spc="-5" dirty="0">
                          <a:latin typeface="Times New Roman"/>
                          <a:cs typeface="Times New Roman"/>
                        </a:rPr>
                        <a:t>en </a:t>
                      </a:r>
                      <a:r>
                        <a:rPr sz="1600" dirty="0">
                          <a:latin typeface="Times New Roman"/>
                          <a:cs typeface="Times New Roman"/>
                        </a:rPr>
                        <a:t>la </a:t>
                      </a:r>
                      <a:r>
                        <a:rPr sz="1600" spc="-10" dirty="0">
                          <a:latin typeface="Times New Roman"/>
                          <a:cs typeface="Times New Roman"/>
                        </a:rPr>
                        <a:t>IE</a:t>
                      </a:r>
                      <a:r>
                        <a:rPr sz="1600" spc="105" dirty="0">
                          <a:latin typeface="Times New Roman"/>
                          <a:cs typeface="Times New Roman"/>
                        </a:rPr>
                        <a:t> </a:t>
                      </a:r>
                      <a:r>
                        <a:rPr sz="1600" dirty="0">
                          <a:latin typeface="Times New Roman"/>
                          <a:cs typeface="Times New Roman"/>
                        </a:rPr>
                        <a:t>Normal</a:t>
                      </a:r>
                    </a:p>
                    <a:p>
                      <a:pPr marL="69850" marR="61594" algn="ctr">
                        <a:lnSpc>
                          <a:spcPct val="100000"/>
                        </a:lnSpc>
                        <a:spcBef>
                          <a:spcPts val="5"/>
                        </a:spcBef>
                      </a:pPr>
                      <a:r>
                        <a:rPr sz="1600" spc="-5" dirty="0">
                          <a:latin typeface="Times New Roman"/>
                          <a:cs typeface="Times New Roman"/>
                        </a:rPr>
                        <a:t>Superior </a:t>
                      </a:r>
                      <a:r>
                        <a:rPr sz="1600" dirty="0">
                          <a:latin typeface="Times New Roman"/>
                          <a:cs typeface="Times New Roman"/>
                        </a:rPr>
                        <a:t>de </a:t>
                      </a:r>
                      <a:r>
                        <a:rPr sz="1600" spc="-5" dirty="0">
                          <a:latin typeface="Times New Roman"/>
                          <a:cs typeface="Times New Roman"/>
                        </a:rPr>
                        <a:t>María-</a:t>
                      </a:r>
                      <a:r>
                        <a:rPr sz="1600" spc="-120" dirty="0">
                          <a:latin typeface="Times New Roman"/>
                          <a:cs typeface="Times New Roman"/>
                        </a:rPr>
                        <a:t> </a:t>
                      </a:r>
                      <a:r>
                        <a:rPr sz="1600" spc="-5" dirty="0">
                          <a:latin typeface="Times New Roman"/>
                          <a:cs typeface="Times New Roman"/>
                        </a:rPr>
                        <a:t>Rionegro  </a:t>
                      </a:r>
                      <a:r>
                        <a:rPr sz="1600" dirty="0">
                          <a:latin typeface="Times New Roman"/>
                          <a:cs typeface="Times New Roman"/>
                        </a:rPr>
                        <a:t>y 1 </a:t>
                      </a:r>
                      <a:r>
                        <a:rPr sz="1600" spc="-5" dirty="0">
                          <a:latin typeface="Times New Roman"/>
                          <a:cs typeface="Times New Roman"/>
                        </a:rPr>
                        <a:t>en </a:t>
                      </a:r>
                      <a:r>
                        <a:rPr sz="1600" dirty="0">
                          <a:latin typeface="Times New Roman"/>
                          <a:cs typeface="Times New Roman"/>
                        </a:rPr>
                        <a:t>la </a:t>
                      </a:r>
                      <a:r>
                        <a:rPr sz="1600" spc="-15" dirty="0">
                          <a:latin typeface="Times New Roman"/>
                          <a:cs typeface="Times New Roman"/>
                        </a:rPr>
                        <a:t>IE </a:t>
                      </a:r>
                      <a:r>
                        <a:rPr sz="1600" spc="-5" dirty="0">
                          <a:latin typeface="Times New Roman"/>
                          <a:cs typeface="Times New Roman"/>
                        </a:rPr>
                        <a:t>Rural Santa  María-Carmen </a:t>
                      </a:r>
                      <a:r>
                        <a:rPr sz="1600" dirty="0">
                          <a:latin typeface="Times New Roman"/>
                          <a:cs typeface="Times New Roman"/>
                        </a:rPr>
                        <a:t>de</a:t>
                      </a:r>
                      <a:r>
                        <a:rPr sz="1600" spc="-30" dirty="0">
                          <a:latin typeface="Times New Roman"/>
                          <a:cs typeface="Times New Roman"/>
                        </a:rPr>
                        <a:t> </a:t>
                      </a:r>
                      <a:r>
                        <a:rPr sz="1600" dirty="0">
                          <a:latin typeface="Times New Roman"/>
                          <a:cs typeface="Times New Roman"/>
                        </a:rPr>
                        <a:t>Viboral).</a:t>
                      </a:r>
                    </a:p>
                    <a:p>
                      <a:pPr algn="ctr">
                        <a:lnSpc>
                          <a:spcPct val="100000"/>
                        </a:lnSpc>
                      </a:pPr>
                      <a:endParaRPr sz="1600" dirty="0">
                        <a:latin typeface="Times New Roman"/>
                        <a:cs typeface="Times New Roman"/>
                      </a:endParaRPr>
                    </a:p>
                    <a:p>
                      <a:pPr algn="ctr">
                        <a:lnSpc>
                          <a:spcPct val="100000"/>
                        </a:lnSpc>
                        <a:spcBef>
                          <a:spcPts val="45"/>
                        </a:spcBef>
                      </a:pPr>
                      <a:endParaRPr sz="1100" dirty="0">
                        <a:latin typeface="Times New Roman"/>
                        <a:cs typeface="Times New Roman"/>
                      </a:endParaRPr>
                    </a:p>
                    <a:p>
                      <a:pPr marL="69850" algn="ctr">
                        <a:lnSpc>
                          <a:spcPct val="100000"/>
                        </a:lnSpc>
                      </a:pPr>
                      <a:r>
                        <a:rPr sz="1600" spc="-5" dirty="0">
                          <a:latin typeface="Times New Roman"/>
                          <a:cs typeface="Times New Roman"/>
                        </a:rPr>
                        <a:t>2019-2:</a:t>
                      </a:r>
                      <a:endParaRPr sz="1600" dirty="0">
                        <a:latin typeface="Times New Roman"/>
                        <a:cs typeface="Times New Roman"/>
                      </a:endParaRPr>
                    </a:p>
                    <a:p>
                      <a:pPr marL="69850" marR="58419" algn="ctr">
                        <a:lnSpc>
                          <a:spcPct val="100000"/>
                        </a:lnSpc>
                        <a:spcBef>
                          <a:spcPts val="5"/>
                        </a:spcBef>
                        <a:tabLst>
                          <a:tab pos="1203325" algn="l"/>
                        </a:tabLst>
                      </a:pPr>
                      <a:r>
                        <a:rPr sz="1600" spc="-5" dirty="0">
                          <a:latin typeface="Times New Roman"/>
                          <a:cs typeface="Times New Roman"/>
                        </a:rPr>
                        <a:t>-Nivel </a:t>
                      </a:r>
                      <a:r>
                        <a:rPr sz="1600" dirty="0">
                          <a:latin typeface="Times New Roman"/>
                          <a:cs typeface="Times New Roman"/>
                        </a:rPr>
                        <a:t>Uno: 12 </a:t>
                      </a:r>
                      <a:r>
                        <a:rPr sz="1600" spc="-5" dirty="0">
                          <a:latin typeface="Times New Roman"/>
                          <a:cs typeface="Times New Roman"/>
                        </a:rPr>
                        <a:t>practicantes  </a:t>
                      </a:r>
                      <a:r>
                        <a:rPr sz="1600" dirty="0">
                          <a:latin typeface="Times New Roman"/>
                          <a:cs typeface="Times New Roman"/>
                        </a:rPr>
                        <a:t>(1 </a:t>
                      </a:r>
                      <a:r>
                        <a:rPr sz="1600" spc="-5" dirty="0">
                          <a:latin typeface="Times New Roman"/>
                          <a:cs typeface="Times New Roman"/>
                        </a:rPr>
                        <a:t>en </a:t>
                      </a:r>
                      <a:r>
                        <a:rPr sz="1600" dirty="0">
                          <a:latin typeface="Times New Roman"/>
                          <a:cs typeface="Times New Roman"/>
                        </a:rPr>
                        <a:t>la </a:t>
                      </a:r>
                      <a:r>
                        <a:rPr sz="1600" spc="-10" dirty="0">
                          <a:latin typeface="Times New Roman"/>
                          <a:cs typeface="Times New Roman"/>
                        </a:rPr>
                        <a:t>IE </a:t>
                      </a:r>
                      <a:r>
                        <a:rPr sz="1600" dirty="0">
                          <a:latin typeface="Times New Roman"/>
                          <a:cs typeface="Times New Roman"/>
                        </a:rPr>
                        <a:t>Monseñor  </a:t>
                      </a:r>
                      <a:r>
                        <a:rPr sz="1600" spc="-5" dirty="0">
                          <a:latin typeface="Times New Roman"/>
                          <a:cs typeface="Times New Roman"/>
                        </a:rPr>
                        <a:t>Alfonso Uribe-La </a:t>
                      </a:r>
                      <a:r>
                        <a:rPr sz="1600" dirty="0">
                          <a:latin typeface="Times New Roman"/>
                          <a:cs typeface="Times New Roman"/>
                        </a:rPr>
                        <a:t>Ceja, 1 </a:t>
                      </a:r>
                      <a:r>
                        <a:rPr sz="1600" spc="-5" dirty="0">
                          <a:latin typeface="Times New Roman"/>
                          <a:cs typeface="Times New Roman"/>
                        </a:rPr>
                        <a:t>en  </a:t>
                      </a:r>
                      <a:r>
                        <a:rPr sz="1600" dirty="0">
                          <a:latin typeface="Times New Roman"/>
                          <a:cs typeface="Times New Roman"/>
                        </a:rPr>
                        <a:t>la </a:t>
                      </a:r>
                      <a:r>
                        <a:rPr sz="1600" spc="-10" dirty="0">
                          <a:latin typeface="Times New Roman"/>
                          <a:cs typeface="Times New Roman"/>
                        </a:rPr>
                        <a:t>IE </a:t>
                      </a:r>
                      <a:r>
                        <a:rPr sz="1600" dirty="0">
                          <a:latin typeface="Times New Roman"/>
                          <a:cs typeface="Times New Roman"/>
                        </a:rPr>
                        <a:t>Antonio Donado  </a:t>
                      </a:r>
                      <a:r>
                        <a:rPr sz="1600" spc="-5" dirty="0">
                          <a:latin typeface="Times New Roman"/>
                          <a:cs typeface="Times New Roman"/>
                        </a:rPr>
                        <a:t>Camacho-Rionegro, </a:t>
                      </a:r>
                      <a:r>
                        <a:rPr sz="1600" dirty="0">
                          <a:latin typeface="Times New Roman"/>
                          <a:cs typeface="Times New Roman"/>
                        </a:rPr>
                        <a:t>1 en la  </a:t>
                      </a:r>
                      <a:r>
                        <a:rPr sz="1600" spc="-10" dirty="0">
                          <a:latin typeface="Times New Roman"/>
                          <a:cs typeface="Times New Roman"/>
                        </a:rPr>
                        <a:t>IE </a:t>
                      </a:r>
                      <a:r>
                        <a:rPr sz="1600" dirty="0">
                          <a:latin typeface="Times New Roman"/>
                          <a:cs typeface="Times New Roman"/>
                        </a:rPr>
                        <a:t>Josefina Muñóz-  </a:t>
                      </a:r>
                      <a:r>
                        <a:rPr sz="1600" spc="-5" dirty="0">
                          <a:latin typeface="Times New Roman"/>
                          <a:cs typeface="Times New Roman"/>
                        </a:rPr>
                        <a:t>Rionegro, </a:t>
                      </a:r>
                      <a:r>
                        <a:rPr sz="1600" dirty="0">
                          <a:latin typeface="Times New Roman"/>
                          <a:cs typeface="Times New Roman"/>
                        </a:rPr>
                        <a:t>1 </a:t>
                      </a:r>
                      <a:r>
                        <a:rPr sz="1600" spc="-5" dirty="0">
                          <a:latin typeface="Times New Roman"/>
                          <a:cs typeface="Times New Roman"/>
                        </a:rPr>
                        <a:t>en </a:t>
                      </a:r>
                      <a:r>
                        <a:rPr sz="1600" dirty="0">
                          <a:latin typeface="Times New Roman"/>
                          <a:cs typeface="Times New Roman"/>
                        </a:rPr>
                        <a:t>la </a:t>
                      </a:r>
                      <a:r>
                        <a:rPr sz="1600" spc="-10" dirty="0">
                          <a:latin typeface="Times New Roman"/>
                          <a:cs typeface="Times New Roman"/>
                        </a:rPr>
                        <a:t>IE </a:t>
                      </a:r>
                      <a:r>
                        <a:rPr sz="1600" dirty="0">
                          <a:latin typeface="Times New Roman"/>
                          <a:cs typeface="Times New Roman"/>
                        </a:rPr>
                        <a:t>José  </a:t>
                      </a:r>
                      <a:r>
                        <a:rPr sz="1600" spc="-5" dirty="0">
                          <a:latin typeface="Times New Roman"/>
                          <a:cs typeface="Times New Roman"/>
                        </a:rPr>
                        <a:t>María Córdoba- </a:t>
                      </a:r>
                      <a:r>
                        <a:rPr sz="1600" dirty="0">
                          <a:latin typeface="Times New Roman"/>
                          <a:cs typeface="Times New Roman"/>
                        </a:rPr>
                        <a:t>Rionegro, 1  </a:t>
                      </a:r>
                      <a:r>
                        <a:rPr sz="1600" spc="-5" dirty="0">
                          <a:latin typeface="Times New Roman"/>
                          <a:cs typeface="Times New Roman"/>
                        </a:rPr>
                        <a:t>en </a:t>
                      </a:r>
                      <a:r>
                        <a:rPr sz="1600" dirty="0">
                          <a:latin typeface="Times New Roman"/>
                          <a:cs typeface="Times New Roman"/>
                        </a:rPr>
                        <a:t>la </a:t>
                      </a:r>
                      <a:r>
                        <a:rPr sz="1600" spc="-10" dirty="0">
                          <a:latin typeface="Times New Roman"/>
                          <a:cs typeface="Times New Roman"/>
                        </a:rPr>
                        <a:t>IE </a:t>
                      </a:r>
                      <a:r>
                        <a:rPr sz="1600" spc="-5" dirty="0">
                          <a:latin typeface="Times New Roman"/>
                          <a:cs typeface="Times New Roman"/>
                        </a:rPr>
                        <a:t>San </a:t>
                      </a:r>
                      <a:r>
                        <a:rPr sz="1600" dirty="0">
                          <a:latin typeface="Times New Roman"/>
                          <a:cs typeface="Times New Roman"/>
                        </a:rPr>
                        <a:t>José de </a:t>
                      </a:r>
                      <a:r>
                        <a:rPr sz="1600" spc="-5" dirty="0">
                          <a:latin typeface="Times New Roman"/>
                          <a:cs typeface="Times New Roman"/>
                        </a:rPr>
                        <a:t>las  Cuchillas- Rionegro, </a:t>
                      </a:r>
                      <a:r>
                        <a:rPr sz="1600" dirty="0">
                          <a:latin typeface="Times New Roman"/>
                          <a:cs typeface="Times New Roman"/>
                        </a:rPr>
                        <a:t>1 </a:t>
                      </a:r>
                      <a:r>
                        <a:rPr sz="1600" spc="-5" dirty="0">
                          <a:latin typeface="Times New Roman"/>
                          <a:cs typeface="Times New Roman"/>
                        </a:rPr>
                        <a:t>en  </a:t>
                      </a:r>
                      <a:r>
                        <a:rPr sz="1600" dirty="0">
                          <a:latin typeface="Times New Roman"/>
                          <a:cs typeface="Times New Roman"/>
                        </a:rPr>
                        <a:t>CORE</a:t>
                      </a:r>
                      <a:r>
                        <a:rPr sz="1600" spc="5" dirty="0">
                          <a:latin typeface="Times New Roman"/>
                          <a:cs typeface="Times New Roman"/>
                        </a:rPr>
                        <a:t>D</a:t>
                      </a:r>
                      <a:r>
                        <a:rPr sz="1600" dirty="0">
                          <a:latin typeface="Times New Roman"/>
                          <a:cs typeface="Times New Roman"/>
                        </a:rPr>
                        <a:t>I	Rion</a:t>
                      </a:r>
                      <a:r>
                        <a:rPr sz="1600" spc="5" dirty="0">
                          <a:latin typeface="Times New Roman"/>
                          <a:cs typeface="Times New Roman"/>
                        </a:rPr>
                        <a:t>e</a:t>
                      </a:r>
                      <a:r>
                        <a:rPr sz="1600" spc="-15" dirty="0">
                          <a:latin typeface="Times New Roman"/>
                          <a:cs typeface="Times New Roman"/>
                        </a:rPr>
                        <a:t>g</a:t>
                      </a:r>
                      <a:r>
                        <a:rPr sz="1600" dirty="0">
                          <a:latin typeface="Times New Roman"/>
                          <a:cs typeface="Times New Roman"/>
                        </a:rPr>
                        <a:t>r</a:t>
                      </a:r>
                      <a:r>
                        <a:rPr sz="1600" spc="10" dirty="0">
                          <a:latin typeface="Times New Roman"/>
                          <a:cs typeface="Times New Roman"/>
                        </a:rPr>
                        <a:t>o</a:t>
                      </a:r>
                      <a:r>
                        <a:rPr sz="1600" dirty="0">
                          <a:latin typeface="Times New Roman"/>
                          <a:cs typeface="Times New Roman"/>
                        </a:rPr>
                        <a:t>-  </a:t>
                      </a:r>
                      <a:r>
                        <a:rPr sz="1600" spc="-5" dirty="0">
                          <a:latin typeface="Times New Roman"/>
                          <a:cs typeface="Times New Roman"/>
                        </a:rPr>
                        <a:t>Marinilla, </a:t>
                      </a:r>
                      <a:r>
                        <a:rPr sz="1600" dirty="0">
                          <a:latin typeface="Times New Roman"/>
                          <a:cs typeface="Times New Roman"/>
                        </a:rPr>
                        <a:t>1 </a:t>
                      </a:r>
                      <a:r>
                        <a:rPr sz="1600" spc="-5" dirty="0">
                          <a:latin typeface="Times New Roman"/>
                          <a:cs typeface="Times New Roman"/>
                        </a:rPr>
                        <a:t>en </a:t>
                      </a:r>
                      <a:r>
                        <a:rPr sz="1600" dirty="0">
                          <a:latin typeface="Times New Roman"/>
                          <a:cs typeface="Times New Roman"/>
                        </a:rPr>
                        <a:t>la </a:t>
                      </a:r>
                      <a:r>
                        <a:rPr sz="1600" spc="-10" dirty="0">
                          <a:latin typeface="Times New Roman"/>
                          <a:cs typeface="Times New Roman"/>
                        </a:rPr>
                        <a:t>IE </a:t>
                      </a:r>
                      <a:r>
                        <a:rPr sz="1600" dirty="0">
                          <a:latin typeface="Times New Roman"/>
                          <a:cs typeface="Times New Roman"/>
                        </a:rPr>
                        <a:t>Rural  </a:t>
                      </a:r>
                      <a:r>
                        <a:rPr sz="1600" spc="-5" dirty="0">
                          <a:latin typeface="Times New Roman"/>
                          <a:cs typeface="Times New Roman"/>
                        </a:rPr>
                        <a:t>Técnico </a:t>
                      </a:r>
                      <a:r>
                        <a:rPr sz="1600" spc="5" dirty="0">
                          <a:latin typeface="Times New Roman"/>
                          <a:cs typeface="Times New Roman"/>
                        </a:rPr>
                        <a:t>de </a:t>
                      </a:r>
                      <a:r>
                        <a:rPr sz="1600" spc="-5" dirty="0">
                          <a:latin typeface="Times New Roman"/>
                          <a:cs typeface="Times New Roman"/>
                        </a:rPr>
                        <a:t>Marinilla, </a:t>
                      </a:r>
                      <a:r>
                        <a:rPr sz="1600" dirty="0">
                          <a:latin typeface="Times New Roman"/>
                          <a:cs typeface="Times New Roman"/>
                        </a:rPr>
                        <a:t>2 en</a:t>
                      </a:r>
                      <a:r>
                        <a:rPr sz="1600" spc="-110" dirty="0">
                          <a:latin typeface="Times New Roman"/>
                          <a:cs typeface="Times New Roman"/>
                        </a:rPr>
                        <a:t> </a:t>
                      </a:r>
                      <a:r>
                        <a:rPr sz="1600" dirty="0">
                          <a:latin typeface="Times New Roman"/>
                          <a:cs typeface="Times New Roman"/>
                        </a:rPr>
                        <a:t>la  </a:t>
                      </a:r>
                      <a:r>
                        <a:rPr sz="1600" spc="-10" dirty="0">
                          <a:latin typeface="Times New Roman"/>
                          <a:cs typeface="Times New Roman"/>
                        </a:rPr>
                        <a:t>IE </a:t>
                      </a:r>
                      <a:r>
                        <a:rPr sz="1600" dirty="0">
                          <a:latin typeface="Times New Roman"/>
                          <a:cs typeface="Times New Roman"/>
                        </a:rPr>
                        <a:t>Fray Julio</a:t>
                      </a:r>
                      <a:r>
                        <a:rPr sz="1600" spc="-195" dirty="0">
                          <a:latin typeface="Times New Roman"/>
                          <a:cs typeface="Times New Roman"/>
                        </a:rPr>
                        <a:t> </a:t>
                      </a:r>
                      <a:r>
                        <a:rPr sz="1600" dirty="0">
                          <a:latin typeface="Times New Roman"/>
                          <a:cs typeface="Times New Roman"/>
                        </a:rPr>
                        <a:t>Tobón-Carmen</a:t>
                      </a: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7945" algn="ctr">
                        <a:lnSpc>
                          <a:spcPct val="100000"/>
                        </a:lnSpc>
                      </a:pPr>
                      <a:r>
                        <a:rPr sz="1600" spc="-5" dirty="0">
                          <a:latin typeface="Times New Roman"/>
                          <a:cs typeface="Times New Roman"/>
                        </a:rPr>
                        <a:t>Institución Educativa</a:t>
                      </a:r>
                      <a:r>
                        <a:rPr sz="1600" spc="65" dirty="0">
                          <a:latin typeface="Times New Roman"/>
                          <a:cs typeface="Times New Roman"/>
                        </a:rPr>
                        <a:t> </a:t>
                      </a:r>
                      <a:r>
                        <a:rPr sz="1600" dirty="0">
                          <a:latin typeface="Times New Roman"/>
                          <a:cs typeface="Times New Roman"/>
                        </a:rPr>
                        <a:t>Rosalía</a:t>
                      </a:r>
                    </a:p>
                    <a:p>
                      <a:pPr marL="67945" marR="62230" algn="ctr">
                        <a:lnSpc>
                          <a:spcPct val="100000"/>
                        </a:lnSpc>
                        <a:spcBef>
                          <a:spcPts val="10"/>
                        </a:spcBef>
                        <a:tabLst>
                          <a:tab pos="700405" algn="l"/>
                          <a:tab pos="1510665" algn="l"/>
                        </a:tabLst>
                      </a:pPr>
                      <a:r>
                        <a:rPr sz="1600" dirty="0">
                          <a:latin typeface="Times New Roman"/>
                          <a:cs typeface="Times New Roman"/>
                        </a:rPr>
                        <a:t>H</a:t>
                      </a:r>
                      <a:r>
                        <a:rPr sz="1600" spc="5" dirty="0">
                          <a:latin typeface="Times New Roman"/>
                          <a:cs typeface="Times New Roman"/>
                        </a:rPr>
                        <a:t>o</a:t>
                      </a:r>
                      <a:r>
                        <a:rPr sz="1600" spc="-25" dirty="0">
                          <a:latin typeface="Times New Roman"/>
                          <a:cs typeface="Times New Roman"/>
                        </a:rPr>
                        <a:t>y</a:t>
                      </a:r>
                      <a:r>
                        <a:rPr sz="1600" dirty="0">
                          <a:latin typeface="Times New Roman"/>
                          <a:cs typeface="Times New Roman"/>
                        </a:rPr>
                        <a:t>os:	Pr</a:t>
                      </a:r>
                      <a:r>
                        <a:rPr sz="1600" spc="-10" dirty="0">
                          <a:latin typeface="Times New Roman"/>
                          <a:cs typeface="Times New Roman"/>
                        </a:rPr>
                        <a:t>e</a:t>
                      </a:r>
                      <a:r>
                        <a:rPr sz="1600" dirty="0">
                          <a:latin typeface="Times New Roman"/>
                          <a:cs typeface="Times New Roman"/>
                        </a:rPr>
                        <a:t>sbít</a:t>
                      </a:r>
                      <a:r>
                        <a:rPr sz="1600" spc="-5" dirty="0">
                          <a:latin typeface="Times New Roman"/>
                          <a:cs typeface="Times New Roman"/>
                        </a:rPr>
                        <a:t>e</a:t>
                      </a:r>
                      <a:r>
                        <a:rPr sz="1600" dirty="0">
                          <a:latin typeface="Times New Roman"/>
                          <a:cs typeface="Times New Roman"/>
                        </a:rPr>
                        <a:t>ro	</a:t>
                      </a:r>
                      <a:r>
                        <a:rPr sz="1600" spc="10" dirty="0">
                          <a:latin typeface="Times New Roman"/>
                          <a:cs typeface="Times New Roman"/>
                        </a:rPr>
                        <a:t>C</a:t>
                      </a:r>
                      <a:r>
                        <a:rPr sz="1600" spc="-5" dirty="0">
                          <a:latin typeface="Times New Roman"/>
                          <a:cs typeface="Times New Roman"/>
                        </a:rPr>
                        <a:t>a</a:t>
                      </a:r>
                      <a:r>
                        <a:rPr sz="1600" dirty="0">
                          <a:latin typeface="Times New Roman"/>
                          <a:cs typeface="Times New Roman"/>
                        </a:rPr>
                        <a:t>rlos  </a:t>
                      </a:r>
                      <a:r>
                        <a:rPr sz="1600" spc="-5" dirty="0">
                          <a:latin typeface="Times New Roman"/>
                          <a:cs typeface="Times New Roman"/>
                        </a:rPr>
                        <a:t>Guillermo Ospina.</a:t>
                      </a:r>
                      <a:endParaRPr sz="1600" dirty="0">
                        <a:latin typeface="Times New Roman"/>
                        <a:cs typeface="Times New Roman"/>
                      </a:endParaRPr>
                    </a:p>
                    <a:p>
                      <a:pPr algn="ctr">
                        <a:lnSpc>
                          <a:spcPct val="100000"/>
                        </a:lnSpc>
                        <a:spcBef>
                          <a:spcPts val="5"/>
                        </a:spcBef>
                      </a:pPr>
                      <a:endParaRPr sz="2400" dirty="0">
                        <a:latin typeface="Times New Roman"/>
                        <a:cs typeface="Times New Roman"/>
                      </a:endParaRPr>
                    </a:p>
                    <a:p>
                      <a:pPr marL="67945" marR="249554" algn="ctr">
                        <a:lnSpc>
                          <a:spcPct val="100000"/>
                        </a:lnSpc>
                      </a:pPr>
                      <a:r>
                        <a:rPr sz="1600" spc="-5" dirty="0">
                          <a:latin typeface="Times New Roman"/>
                          <a:cs typeface="Times New Roman"/>
                        </a:rPr>
                        <a:t>Institución Educativa  Normal Superior </a:t>
                      </a:r>
                      <a:r>
                        <a:rPr sz="1600" dirty="0">
                          <a:latin typeface="Times New Roman"/>
                          <a:cs typeface="Times New Roman"/>
                        </a:rPr>
                        <a:t>de</a:t>
                      </a:r>
                      <a:r>
                        <a:rPr sz="1600" spc="-40" dirty="0">
                          <a:latin typeface="Times New Roman"/>
                          <a:cs typeface="Times New Roman"/>
                        </a:rPr>
                        <a:t> </a:t>
                      </a:r>
                      <a:r>
                        <a:rPr sz="1600" dirty="0">
                          <a:latin typeface="Times New Roman"/>
                          <a:cs typeface="Times New Roman"/>
                        </a:rPr>
                        <a:t>María:  </a:t>
                      </a:r>
                      <a:r>
                        <a:rPr sz="1600" spc="-5" dirty="0">
                          <a:latin typeface="Times New Roman"/>
                          <a:cs typeface="Times New Roman"/>
                        </a:rPr>
                        <a:t>Luis Mariano</a:t>
                      </a:r>
                      <a:r>
                        <a:rPr sz="1600" spc="-10" dirty="0">
                          <a:latin typeface="Times New Roman"/>
                          <a:cs typeface="Times New Roman"/>
                        </a:rPr>
                        <a:t> </a:t>
                      </a:r>
                      <a:r>
                        <a:rPr sz="1600" dirty="0">
                          <a:latin typeface="Times New Roman"/>
                          <a:cs typeface="Times New Roman"/>
                        </a:rPr>
                        <a:t>Tobón</a:t>
                      </a:r>
                    </a:p>
                    <a:p>
                      <a:pPr algn="ctr">
                        <a:lnSpc>
                          <a:spcPct val="100000"/>
                        </a:lnSpc>
                        <a:spcBef>
                          <a:spcPts val="5"/>
                        </a:spcBef>
                      </a:pPr>
                      <a:endParaRPr sz="2400" dirty="0">
                        <a:latin typeface="Times New Roman"/>
                        <a:cs typeface="Times New Roman"/>
                      </a:endParaRPr>
                    </a:p>
                    <a:p>
                      <a:pPr marL="67945" marR="60960" algn="ctr">
                        <a:lnSpc>
                          <a:spcPct val="100000"/>
                        </a:lnSpc>
                      </a:pPr>
                      <a:r>
                        <a:rPr sz="1600" spc="-5" dirty="0">
                          <a:latin typeface="Times New Roman"/>
                          <a:cs typeface="Times New Roman"/>
                        </a:rPr>
                        <a:t>Institución Educativa </a:t>
                      </a:r>
                      <a:r>
                        <a:rPr sz="1600" dirty="0">
                          <a:latin typeface="Times New Roman"/>
                          <a:cs typeface="Times New Roman"/>
                        </a:rPr>
                        <a:t>Rural  </a:t>
                      </a:r>
                      <a:r>
                        <a:rPr sz="1600" spc="-5" dirty="0">
                          <a:latin typeface="Times New Roman"/>
                          <a:cs typeface="Times New Roman"/>
                        </a:rPr>
                        <a:t>Santa María:</a:t>
                      </a:r>
                      <a:endParaRPr sz="1600" dirty="0">
                        <a:latin typeface="Times New Roman"/>
                        <a:cs typeface="Times New Roman"/>
                      </a:endParaRPr>
                    </a:p>
                    <a:p>
                      <a:pPr algn="ctr">
                        <a:lnSpc>
                          <a:spcPct val="100000"/>
                        </a:lnSpc>
                      </a:pPr>
                      <a:endParaRPr sz="1600" dirty="0">
                        <a:latin typeface="Times New Roman"/>
                        <a:cs typeface="Times New Roman"/>
                      </a:endParaRPr>
                    </a:p>
                    <a:p>
                      <a:pPr algn="ctr">
                        <a:lnSpc>
                          <a:spcPct val="100000"/>
                        </a:lnSpc>
                      </a:pPr>
                      <a:endParaRPr sz="1200" dirty="0">
                        <a:latin typeface="Times New Roman"/>
                        <a:cs typeface="Times New Roman"/>
                      </a:endParaRPr>
                    </a:p>
                    <a:p>
                      <a:pPr marL="67945" algn="ctr">
                        <a:lnSpc>
                          <a:spcPct val="100000"/>
                        </a:lnSpc>
                      </a:pPr>
                      <a:r>
                        <a:rPr sz="1600" spc="-5" dirty="0">
                          <a:latin typeface="Times New Roman"/>
                          <a:cs typeface="Times New Roman"/>
                        </a:rPr>
                        <a:t>Luis Arturo</a:t>
                      </a:r>
                      <a:r>
                        <a:rPr sz="1600" spc="10" dirty="0">
                          <a:latin typeface="Times New Roman"/>
                          <a:cs typeface="Times New Roman"/>
                        </a:rPr>
                        <a:t> </a:t>
                      </a:r>
                      <a:r>
                        <a:rPr sz="1600" spc="-5" dirty="0">
                          <a:latin typeface="Times New Roman"/>
                          <a:cs typeface="Times New Roman"/>
                        </a:rPr>
                        <a:t>Gómez</a:t>
                      </a:r>
                      <a:endParaRPr sz="1600" dirty="0">
                        <a:latin typeface="Times New Roman"/>
                        <a:cs typeface="Times New Roman"/>
                      </a:endParaRPr>
                    </a:p>
                    <a:p>
                      <a:pPr algn="ctr">
                        <a:lnSpc>
                          <a:spcPct val="100000"/>
                        </a:lnSpc>
                      </a:pPr>
                      <a:endParaRPr sz="2400" dirty="0">
                        <a:latin typeface="Times New Roman"/>
                        <a:cs typeface="Times New Roman"/>
                      </a:endParaRPr>
                    </a:p>
                    <a:p>
                      <a:pPr marL="67945" marR="60960" algn="ctr">
                        <a:lnSpc>
                          <a:spcPct val="100000"/>
                        </a:lnSpc>
                        <a:tabLst>
                          <a:tab pos="1301115" algn="l"/>
                        </a:tabLst>
                      </a:pPr>
                      <a:r>
                        <a:rPr sz="1600" spc="-20" dirty="0">
                          <a:latin typeface="Times New Roman"/>
                          <a:cs typeface="Times New Roman"/>
                        </a:rPr>
                        <a:t>I</a:t>
                      </a:r>
                      <a:r>
                        <a:rPr sz="1600" dirty="0">
                          <a:latin typeface="Times New Roman"/>
                          <a:cs typeface="Times New Roman"/>
                        </a:rPr>
                        <a:t>nstitución	Educ</a:t>
                      </a:r>
                      <a:r>
                        <a:rPr sz="1600" spc="-5" dirty="0">
                          <a:latin typeface="Times New Roman"/>
                          <a:cs typeface="Times New Roman"/>
                        </a:rPr>
                        <a:t>a</a:t>
                      </a:r>
                      <a:r>
                        <a:rPr sz="1600" dirty="0">
                          <a:latin typeface="Times New Roman"/>
                          <a:cs typeface="Times New Roman"/>
                        </a:rPr>
                        <a:t>tiva  Monseñor </a:t>
                      </a:r>
                      <a:r>
                        <a:rPr sz="1600" spc="-5" dirty="0">
                          <a:latin typeface="Times New Roman"/>
                          <a:cs typeface="Times New Roman"/>
                        </a:rPr>
                        <a:t>Alfonso </a:t>
                      </a:r>
                      <a:r>
                        <a:rPr sz="1600" dirty="0">
                          <a:latin typeface="Times New Roman"/>
                          <a:cs typeface="Times New Roman"/>
                        </a:rPr>
                        <a:t>Uribe:  </a:t>
                      </a:r>
                      <a:r>
                        <a:rPr sz="1600" spc="-5" dirty="0">
                          <a:latin typeface="Times New Roman"/>
                          <a:cs typeface="Times New Roman"/>
                        </a:rPr>
                        <a:t>María Ofelia</a:t>
                      </a:r>
                      <a:r>
                        <a:rPr sz="1600" spc="-20" dirty="0">
                          <a:latin typeface="Times New Roman"/>
                          <a:cs typeface="Times New Roman"/>
                        </a:rPr>
                        <a:t> </a:t>
                      </a:r>
                      <a:r>
                        <a:rPr sz="1600" dirty="0">
                          <a:latin typeface="Times New Roman"/>
                          <a:cs typeface="Times New Roman"/>
                        </a:rPr>
                        <a:t>Tobón.</a:t>
                      </a:r>
                    </a:p>
                    <a:p>
                      <a:pPr algn="ctr">
                        <a:lnSpc>
                          <a:spcPct val="100000"/>
                        </a:lnSpc>
                      </a:pPr>
                      <a:endParaRPr sz="2400" dirty="0">
                        <a:latin typeface="Times New Roman"/>
                        <a:cs typeface="Times New Roman"/>
                      </a:endParaRPr>
                    </a:p>
                    <a:p>
                      <a:pPr marL="67945" marR="60325" algn="ctr">
                        <a:lnSpc>
                          <a:spcPct val="100000"/>
                        </a:lnSpc>
                      </a:pPr>
                      <a:r>
                        <a:rPr sz="1600" spc="-5" dirty="0">
                          <a:latin typeface="Times New Roman"/>
                          <a:cs typeface="Times New Roman"/>
                        </a:rPr>
                        <a:t>Institución Educativa </a:t>
                      </a:r>
                      <a:r>
                        <a:rPr sz="1600" dirty="0">
                          <a:latin typeface="Times New Roman"/>
                          <a:cs typeface="Times New Roman"/>
                        </a:rPr>
                        <a:t>Antonio  </a:t>
                      </a:r>
                      <a:r>
                        <a:rPr sz="1600" spc="-5" dirty="0">
                          <a:latin typeface="Times New Roman"/>
                          <a:cs typeface="Times New Roman"/>
                        </a:rPr>
                        <a:t>Donado Camacho:</a:t>
                      </a:r>
                      <a:endParaRPr sz="1600" dirty="0">
                        <a:latin typeface="Times New Roman"/>
                        <a:cs typeface="Times New Roman"/>
                      </a:endParaRPr>
                    </a:p>
                    <a:p>
                      <a:pPr marL="67945" algn="ctr">
                        <a:lnSpc>
                          <a:spcPct val="100000"/>
                        </a:lnSpc>
                        <a:spcBef>
                          <a:spcPts val="625"/>
                        </a:spcBef>
                      </a:pPr>
                      <a:r>
                        <a:rPr sz="1600" spc="-5" dirty="0">
                          <a:latin typeface="Times New Roman"/>
                          <a:cs typeface="Times New Roman"/>
                        </a:rPr>
                        <a:t>Ángela Patricia Castaño</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1191099070"/>
              </p:ext>
            </p:extLst>
          </p:nvPr>
        </p:nvGraphicFramePr>
        <p:xfrm>
          <a:off x="304800" y="1344422"/>
          <a:ext cx="9448800" cy="5758815"/>
        </p:xfrm>
        <a:graphic>
          <a:graphicData uri="http://schemas.openxmlformats.org/drawingml/2006/table">
            <a:tbl>
              <a:tblPr firstRow="1" bandRow="1">
                <a:tableStyleId>{2D5ABB26-0587-4C30-8999-92F81FD0307C}</a:tableStyleId>
              </a:tblPr>
              <a:tblGrid>
                <a:gridCol w="1204948"/>
                <a:gridCol w="1365608"/>
                <a:gridCol w="2088577"/>
                <a:gridCol w="2409897"/>
                <a:gridCol w="2379770"/>
              </a:tblGrid>
              <a:tr h="5264861">
                <a:tc>
                  <a:txBody>
                    <a:bodyPr/>
                    <a:lstStyle/>
                    <a:p>
                      <a:pPr>
                        <a:lnSpc>
                          <a:spcPct val="100000"/>
                        </a:lnSpc>
                      </a:pPr>
                      <a:endParaRPr sz="16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pPr>
                      <a:endParaRPr sz="16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tabLst>
                          <a:tab pos="957580" algn="l"/>
                          <a:tab pos="1296035" algn="l"/>
                        </a:tabLst>
                      </a:pPr>
                      <a:endParaRPr lang="es-CO" sz="1600" spc="-5" dirty="0" smtClean="0">
                        <a:latin typeface="Times New Roman"/>
                        <a:cs typeface="Times New Roman"/>
                      </a:endParaRPr>
                    </a:p>
                    <a:p>
                      <a:pPr marL="69850" algn="ctr">
                        <a:lnSpc>
                          <a:spcPct val="100000"/>
                        </a:lnSpc>
                        <a:tabLst>
                          <a:tab pos="957580" algn="l"/>
                          <a:tab pos="1296035" algn="l"/>
                        </a:tabLst>
                      </a:pPr>
                      <a:r>
                        <a:rPr sz="1600" spc="-5" dirty="0" smtClean="0">
                          <a:latin typeface="Times New Roman"/>
                          <a:cs typeface="Times New Roman"/>
                        </a:rPr>
                        <a:t>-</a:t>
                      </a:r>
                      <a:r>
                        <a:rPr sz="1600" spc="-5" dirty="0">
                          <a:latin typeface="Times New Roman"/>
                          <a:cs typeface="Times New Roman"/>
                        </a:rPr>
                        <a:t>Redacción	</a:t>
                      </a:r>
                      <a:r>
                        <a:rPr sz="1600" dirty="0">
                          <a:latin typeface="Times New Roman"/>
                          <a:cs typeface="Times New Roman"/>
                        </a:rPr>
                        <a:t>de	9</a:t>
                      </a:r>
                    </a:p>
                    <a:p>
                      <a:pPr marL="69850" marR="60960" algn="ctr">
                        <a:lnSpc>
                          <a:spcPct val="100000"/>
                        </a:lnSpc>
                        <a:spcBef>
                          <a:spcPts val="10"/>
                        </a:spcBef>
                      </a:pPr>
                      <a:r>
                        <a:rPr sz="1600" spc="-5" dirty="0">
                          <a:latin typeface="Times New Roman"/>
                          <a:cs typeface="Times New Roman"/>
                        </a:rPr>
                        <a:t>informes finales </a:t>
                      </a:r>
                      <a:r>
                        <a:rPr sz="1600" dirty="0">
                          <a:latin typeface="Times New Roman"/>
                          <a:cs typeface="Times New Roman"/>
                        </a:rPr>
                        <a:t>de  </a:t>
                      </a:r>
                      <a:r>
                        <a:rPr sz="1600" spc="-5" dirty="0">
                          <a:latin typeface="Times New Roman"/>
                          <a:cs typeface="Times New Roman"/>
                        </a:rPr>
                        <a:t>práctica</a:t>
                      </a:r>
                      <a:r>
                        <a:rPr sz="1600" spc="-40" dirty="0">
                          <a:latin typeface="Times New Roman"/>
                          <a:cs typeface="Times New Roman"/>
                        </a:rPr>
                        <a:t> </a:t>
                      </a:r>
                      <a:r>
                        <a:rPr sz="1600" dirty="0">
                          <a:latin typeface="Times New Roman"/>
                          <a:cs typeface="Times New Roman"/>
                        </a:rPr>
                        <a:t>profesional.</a:t>
                      </a: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pPr>
                      <a:r>
                        <a:rPr sz="1600" dirty="0">
                          <a:latin typeface="Times New Roman"/>
                          <a:cs typeface="Times New Roman"/>
                        </a:rPr>
                        <a:t>de</a:t>
                      </a:r>
                      <a:r>
                        <a:rPr sz="1600" spc="-65" dirty="0">
                          <a:latin typeface="Times New Roman"/>
                          <a:cs typeface="Times New Roman"/>
                        </a:rPr>
                        <a:t> </a:t>
                      </a:r>
                      <a:r>
                        <a:rPr sz="1600" spc="-5" dirty="0">
                          <a:latin typeface="Times New Roman"/>
                          <a:cs typeface="Times New Roman"/>
                        </a:rPr>
                        <a:t>Viboral,</a:t>
                      </a:r>
                      <a:r>
                        <a:rPr sz="1600" spc="-60" dirty="0">
                          <a:latin typeface="Times New Roman"/>
                          <a:cs typeface="Times New Roman"/>
                        </a:rPr>
                        <a:t> </a:t>
                      </a:r>
                      <a:r>
                        <a:rPr sz="1600" dirty="0">
                          <a:latin typeface="Times New Roman"/>
                          <a:cs typeface="Times New Roman"/>
                        </a:rPr>
                        <a:t>1</a:t>
                      </a:r>
                      <a:r>
                        <a:rPr sz="1600" spc="-55" dirty="0">
                          <a:latin typeface="Times New Roman"/>
                          <a:cs typeface="Times New Roman"/>
                        </a:rPr>
                        <a:t> </a:t>
                      </a:r>
                      <a:r>
                        <a:rPr sz="1600" spc="-5" dirty="0">
                          <a:latin typeface="Times New Roman"/>
                          <a:cs typeface="Times New Roman"/>
                        </a:rPr>
                        <a:t>en</a:t>
                      </a:r>
                      <a:r>
                        <a:rPr sz="1600" spc="-60" dirty="0">
                          <a:latin typeface="Times New Roman"/>
                          <a:cs typeface="Times New Roman"/>
                        </a:rPr>
                        <a:t> </a:t>
                      </a:r>
                      <a:r>
                        <a:rPr sz="1600" dirty="0">
                          <a:latin typeface="Times New Roman"/>
                          <a:cs typeface="Times New Roman"/>
                        </a:rPr>
                        <a:t>la</a:t>
                      </a:r>
                      <a:r>
                        <a:rPr sz="1600" spc="-35" dirty="0">
                          <a:latin typeface="Times New Roman"/>
                          <a:cs typeface="Times New Roman"/>
                        </a:rPr>
                        <a:t> </a:t>
                      </a:r>
                      <a:r>
                        <a:rPr sz="1600" spc="-10" dirty="0">
                          <a:latin typeface="Times New Roman"/>
                          <a:cs typeface="Times New Roman"/>
                        </a:rPr>
                        <a:t>IE</a:t>
                      </a:r>
                      <a:r>
                        <a:rPr sz="1600" spc="-60" dirty="0">
                          <a:latin typeface="Times New Roman"/>
                          <a:cs typeface="Times New Roman"/>
                        </a:rPr>
                        <a:t> </a:t>
                      </a:r>
                      <a:r>
                        <a:rPr sz="1600" dirty="0">
                          <a:latin typeface="Times New Roman"/>
                          <a:cs typeface="Times New Roman"/>
                        </a:rPr>
                        <a:t>Román</a:t>
                      </a:r>
                    </a:p>
                    <a:p>
                      <a:pPr marL="69850" marR="60325" algn="ctr">
                        <a:lnSpc>
                          <a:spcPct val="100000"/>
                        </a:lnSpc>
                        <a:spcBef>
                          <a:spcPts val="5"/>
                        </a:spcBef>
                      </a:pPr>
                      <a:r>
                        <a:rPr sz="1600" spc="-5" dirty="0">
                          <a:latin typeface="Times New Roman"/>
                          <a:cs typeface="Times New Roman"/>
                        </a:rPr>
                        <a:t>Gómez-Marinilla, </a:t>
                      </a:r>
                      <a:r>
                        <a:rPr sz="1600" dirty="0">
                          <a:latin typeface="Times New Roman"/>
                          <a:cs typeface="Times New Roman"/>
                        </a:rPr>
                        <a:t>1 </a:t>
                      </a:r>
                      <a:r>
                        <a:rPr sz="1600" spc="-5" dirty="0">
                          <a:latin typeface="Times New Roman"/>
                          <a:cs typeface="Times New Roman"/>
                        </a:rPr>
                        <a:t>en </a:t>
                      </a:r>
                      <a:r>
                        <a:rPr sz="1600" spc="5" dirty="0">
                          <a:latin typeface="Times New Roman"/>
                          <a:cs typeface="Times New Roman"/>
                        </a:rPr>
                        <a:t>la </a:t>
                      </a:r>
                      <a:r>
                        <a:rPr sz="1600" spc="-10" dirty="0">
                          <a:latin typeface="Times New Roman"/>
                          <a:cs typeface="Times New Roman"/>
                        </a:rPr>
                        <a:t>IE  </a:t>
                      </a:r>
                      <a:r>
                        <a:rPr sz="1600" spc="-5" dirty="0">
                          <a:latin typeface="Times New Roman"/>
                          <a:cs typeface="Times New Roman"/>
                        </a:rPr>
                        <a:t>Pío</a:t>
                      </a:r>
                      <a:r>
                        <a:rPr sz="1600" spc="-70" dirty="0">
                          <a:latin typeface="Times New Roman"/>
                          <a:cs typeface="Times New Roman"/>
                        </a:rPr>
                        <a:t> </a:t>
                      </a:r>
                      <a:r>
                        <a:rPr sz="1600" spc="-10" dirty="0">
                          <a:latin typeface="Times New Roman"/>
                          <a:cs typeface="Times New Roman"/>
                        </a:rPr>
                        <a:t>XI-</a:t>
                      </a:r>
                      <a:r>
                        <a:rPr sz="1600" spc="-50" dirty="0">
                          <a:latin typeface="Times New Roman"/>
                          <a:cs typeface="Times New Roman"/>
                        </a:rPr>
                        <a:t> </a:t>
                      </a:r>
                      <a:r>
                        <a:rPr sz="1600" spc="-10" dirty="0">
                          <a:latin typeface="Times New Roman"/>
                          <a:cs typeface="Times New Roman"/>
                        </a:rPr>
                        <a:t>La</a:t>
                      </a:r>
                      <a:r>
                        <a:rPr sz="1600" spc="-65" dirty="0">
                          <a:latin typeface="Times New Roman"/>
                          <a:cs typeface="Times New Roman"/>
                        </a:rPr>
                        <a:t> </a:t>
                      </a:r>
                      <a:r>
                        <a:rPr sz="1600" dirty="0">
                          <a:latin typeface="Times New Roman"/>
                          <a:cs typeface="Times New Roman"/>
                        </a:rPr>
                        <a:t>Unión</a:t>
                      </a:r>
                      <a:r>
                        <a:rPr sz="1600" spc="-50" dirty="0">
                          <a:latin typeface="Times New Roman"/>
                          <a:cs typeface="Times New Roman"/>
                        </a:rPr>
                        <a:t> </a:t>
                      </a:r>
                      <a:r>
                        <a:rPr sz="1600" dirty="0">
                          <a:latin typeface="Times New Roman"/>
                          <a:cs typeface="Times New Roman"/>
                        </a:rPr>
                        <a:t>y</a:t>
                      </a:r>
                      <a:r>
                        <a:rPr sz="1600" spc="-90" dirty="0">
                          <a:latin typeface="Times New Roman"/>
                          <a:cs typeface="Times New Roman"/>
                        </a:rPr>
                        <a:t> </a:t>
                      </a:r>
                      <a:r>
                        <a:rPr sz="1600" dirty="0">
                          <a:latin typeface="Times New Roman"/>
                          <a:cs typeface="Times New Roman"/>
                        </a:rPr>
                        <a:t>1</a:t>
                      </a:r>
                      <a:r>
                        <a:rPr sz="1600" spc="-70" dirty="0">
                          <a:latin typeface="Times New Roman"/>
                          <a:cs typeface="Times New Roman"/>
                        </a:rPr>
                        <a:t> </a:t>
                      </a:r>
                      <a:r>
                        <a:rPr sz="1600" spc="-5" dirty="0">
                          <a:latin typeface="Times New Roman"/>
                          <a:cs typeface="Times New Roman"/>
                        </a:rPr>
                        <a:t>en</a:t>
                      </a:r>
                      <a:r>
                        <a:rPr sz="1600" spc="-60" dirty="0">
                          <a:latin typeface="Times New Roman"/>
                          <a:cs typeface="Times New Roman"/>
                        </a:rPr>
                        <a:t> </a:t>
                      </a:r>
                      <a:r>
                        <a:rPr sz="1600" spc="5" dirty="0">
                          <a:latin typeface="Times New Roman"/>
                          <a:cs typeface="Times New Roman"/>
                        </a:rPr>
                        <a:t>la</a:t>
                      </a:r>
                      <a:r>
                        <a:rPr sz="1600" spc="-60" dirty="0">
                          <a:latin typeface="Times New Roman"/>
                          <a:cs typeface="Times New Roman"/>
                        </a:rPr>
                        <a:t> </a:t>
                      </a:r>
                      <a:r>
                        <a:rPr sz="1600" spc="-10" dirty="0">
                          <a:latin typeface="Times New Roman"/>
                          <a:cs typeface="Times New Roman"/>
                        </a:rPr>
                        <a:t>IE  </a:t>
                      </a:r>
                      <a:r>
                        <a:rPr sz="1600" spc="-5" dirty="0">
                          <a:latin typeface="Times New Roman"/>
                          <a:cs typeface="Times New Roman"/>
                        </a:rPr>
                        <a:t>Normal Superior </a:t>
                      </a:r>
                      <a:r>
                        <a:rPr sz="1600" dirty="0">
                          <a:latin typeface="Times New Roman"/>
                          <a:cs typeface="Times New Roman"/>
                        </a:rPr>
                        <a:t>de María-  </a:t>
                      </a:r>
                      <a:r>
                        <a:rPr sz="1600" spc="-5" dirty="0">
                          <a:latin typeface="Times New Roman"/>
                          <a:cs typeface="Times New Roman"/>
                        </a:rPr>
                        <a:t>Rionegro).</a:t>
                      </a:r>
                      <a:endParaRPr sz="1600" dirty="0">
                        <a:latin typeface="Times New Roman"/>
                        <a:cs typeface="Times New Roman"/>
                      </a:endParaRPr>
                    </a:p>
                    <a:p>
                      <a:pPr algn="ctr">
                        <a:lnSpc>
                          <a:spcPct val="100000"/>
                        </a:lnSpc>
                      </a:pPr>
                      <a:endParaRPr sz="2400" dirty="0">
                        <a:latin typeface="Times New Roman"/>
                        <a:cs typeface="Times New Roman"/>
                      </a:endParaRPr>
                    </a:p>
                    <a:p>
                      <a:pPr marL="69850" marR="59690" algn="ctr">
                        <a:lnSpc>
                          <a:spcPct val="100000"/>
                        </a:lnSpc>
                      </a:pPr>
                      <a:r>
                        <a:rPr sz="1600" spc="-5" dirty="0">
                          <a:latin typeface="Times New Roman"/>
                          <a:cs typeface="Times New Roman"/>
                        </a:rPr>
                        <a:t>-Nivel Dos: </a:t>
                      </a:r>
                      <a:r>
                        <a:rPr sz="1600" dirty="0">
                          <a:latin typeface="Times New Roman"/>
                          <a:cs typeface="Times New Roman"/>
                        </a:rPr>
                        <a:t>9 </a:t>
                      </a:r>
                      <a:r>
                        <a:rPr sz="1600" spc="-5" dirty="0">
                          <a:latin typeface="Times New Roman"/>
                          <a:cs typeface="Times New Roman"/>
                        </a:rPr>
                        <a:t>practicantes</a:t>
                      </a:r>
                      <a:r>
                        <a:rPr sz="1600" spc="-65" dirty="0">
                          <a:latin typeface="Times New Roman"/>
                          <a:cs typeface="Times New Roman"/>
                        </a:rPr>
                        <a:t> </a:t>
                      </a:r>
                      <a:r>
                        <a:rPr sz="1600" dirty="0">
                          <a:latin typeface="Times New Roman"/>
                          <a:cs typeface="Times New Roman"/>
                        </a:rPr>
                        <a:t>(4  </a:t>
                      </a:r>
                      <a:r>
                        <a:rPr sz="1600" spc="-5" dirty="0">
                          <a:latin typeface="Times New Roman"/>
                          <a:cs typeface="Times New Roman"/>
                        </a:rPr>
                        <a:t>en </a:t>
                      </a:r>
                      <a:r>
                        <a:rPr sz="1600" dirty="0">
                          <a:latin typeface="Times New Roman"/>
                          <a:cs typeface="Times New Roman"/>
                        </a:rPr>
                        <a:t>COREDI Rionegro-  </a:t>
                      </a:r>
                      <a:r>
                        <a:rPr sz="1600" spc="-5" dirty="0">
                          <a:latin typeface="Times New Roman"/>
                          <a:cs typeface="Times New Roman"/>
                        </a:rPr>
                        <a:t>Marinilla, </a:t>
                      </a:r>
                      <a:r>
                        <a:rPr sz="1600" dirty="0">
                          <a:latin typeface="Times New Roman"/>
                          <a:cs typeface="Times New Roman"/>
                        </a:rPr>
                        <a:t>1 </a:t>
                      </a:r>
                      <a:r>
                        <a:rPr sz="1600" spc="-5" dirty="0">
                          <a:latin typeface="Times New Roman"/>
                          <a:cs typeface="Times New Roman"/>
                        </a:rPr>
                        <a:t>en </a:t>
                      </a:r>
                      <a:r>
                        <a:rPr sz="1600" dirty="0">
                          <a:latin typeface="Times New Roman"/>
                          <a:cs typeface="Times New Roman"/>
                        </a:rPr>
                        <a:t>la </a:t>
                      </a:r>
                      <a:r>
                        <a:rPr sz="1600" spc="-10" dirty="0">
                          <a:latin typeface="Times New Roman"/>
                          <a:cs typeface="Times New Roman"/>
                        </a:rPr>
                        <a:t>IE La  </a:t>
                      </a:r>
                      <a:r>
                        <a:rPr sz="1600" spc="-5" dirty="0">
                          <a:latin typeface="Times New Roman"/>
                          <a:cs typeface="Times New Roman"/>
                        </a:rPr>
                        <a:t>Inmaculada </a:t>
                      </a:r>
                      <a:r>
                        <a:rPr sz="1600" dirty="0">
                          <a:latin typeface="Times New Roman"/>
                          <a:cs typeface="Times New Roman"/>
                        </a:rPr>
                        <a:t>Concepción-  </a:t>
                      </a:r>
                      <a:r>
                        <a:rPr sz="1600" spc="-5" dirty="0">
                          <a:latin typeface="Times New Roman"/>
                          <a:cs typeface="Times New Roman"/>
                        </a:rPr>
                        <a:t>Guarne, </a:t>
                      </a:r>
                      <a:r>
                        <a:rPr sz="1600" dirty="0">
                          <a:latin typeface="Times New Roman"/>
                          <a:cs typeface="Times New Roman"/>
                        </a:rPr>
                        <a:t>1 </a:t>
                      </a:r>
                      <a:r>
                        <a:rPr sz="1600" spc="-5" dirty="0">
                          <a:latin typeface="Times New Roman"/>
                          <a:cs typeface="Times New Roman"/>
                        </a:rPr>
                        <a:t>en </a:t>
                      </a:r>
                      <a:r>
                        <a:rPr sz="1600" dirty="0">
                          <a:latin typeface="Times New Roman"/>
                          <a:cs typeface="Times New Roman"/>
                        </a:rPr>
                        <a:t>la </a:t>
                      </a:r>
                      <a:r>
                        <a:rPr sz="1600" spc="-10" dirty="0">
                          <a:latin typeface="Times New Roman"/>
                          <a:cs typeface="Times New Roman"/>
                        </a:rPr>
                        <a:t>IE </a:t>
                      </a:r>
                      <a:r>
                        <a:rPr sz="1600" dirty="0">
                          <a:latin typeface="Times New Roman"/>
                          <a:cs typeface="Times New Roman"/>
                        </a:rPr>
                        <a:t>Fray</a:t>
                      </a:r>
                      <a:r>
                        <a:rPr sz="1600" spc="-135" dirty="0">
                          <a:latin typeface="Times New Roman"/>
                          <a:cs typeface="Times New Roman"/>
                        </a:rPr>
                        <a:t> </a:t>
                      </a:r>
                      <a:r>
                        <a:rPr sz="1600" dirty="0">
                          <a:latin typeface="Times New Roman"/>
                          <a:cs typeface="Times New Roman"/>
                        </a:rPr>
                        <a:t>Julio  </a:t>
                      </a:r>
                      <a:r>
                        <a:rPr sz="1600" spc="-5" dirty="0">
                          <a:latin typeface="Times New Roman"/>
                          <a:cs typeface="Times New Roman"/>
                        </a:rPr>
                        <a:t>Tobón-Carmen </a:t>
                      </a:r>
                      <a:r>
                        <a:rPr sz="1600" dirty="0">
                          <a:latin typeface="Times New Roman"/>
                          <a:cs typeface="Times New Roman"/>
                        </a:rPr>
                        <a:t>de Viboral,</a:t>
                      </a:r>
                      <a:r>
                        <a:rPr sz="1600" spc="-180" dirty="0">
                          <a:latin typeface="Times New Roman"/>
                          <a:cs typeface="Times New Roman"/>
                        </a:rPr>
                        <a:t> </a:t>
                      </a:r>
                      <a:r>
                        <a:rPr sz="1600" dirty="0">
                          <a:latin typeface="Times New Roman"/>
                          <a:cs typeface="Times New Roman"/>
                        </a:rPr>
                        <a:t>1  </a:t>
                      </a:r>
                      <a:r>
                        <a:rPr sz="1600" spc="-5" dirty="0">
                          <a:latin typeface="Times New Roman"/>
                          <a:cs typeface="Times New Roman"/>
                        </a:rPr>
                        <a:t>en </a:t>
                      </a:r>
                      <a:r>
                        <a:rPr sz="1600" dirty="0">
                          <a:latin typeface="Times New Roman"/>
                          <a:cs typeface="Times New Roman"/>
                        </a:rPr>
                        <a:t>la </a:t>
                      </a:r>
                      <a:r>
                        <a:rPr sz="1600" spc="-10" dirty="0">
                          <a:latin typeface="Times New Roman"/>
                          <a:cs typeface="Times New Roman"/>
                        </a:rPr>
                        <a:t>IE </a:t>
                      </a:r>
                      <a:r>
                        <a:rPr sz="1600" spc="-5" dirty="0">
                          <a:latin typeface="Times New Roman"/>
                          <a:cs typeface="Times New Roman"/>
                        </a:rPr>
                        <a:t>Rosalía Hoyos-  Marinilla, </a:t>
                      </a:r>
                      <a:r>
                        <a:rPr sz="1600" dirty="0">
                          <a:latin typeface="Times New Roman"/>
                          <a:cs typeface="Times New Roman"/>
                        </a:rPr>
                        <a:t>1 </a:t>
                      </a:r>
                      <a:r>
                        <a:rPr sz="1600" spc="-5" dirty="0">
                          <a:latin typeface="Times New Roman"/>
                          <a:cs typeface="Times New Roman"/>
                        </a:rPr>
                        <a:t>en </a:t>
                      </a:r>
                      <a:r>
                        <a:rPr sz="1600" dirty="0">
                          <a:latin typeface="Times New Roman"/>
                          <a:cs typeface="Times New Roman"/>
                        </a:rPr>
                        <a:t>la </a:t>
                      </a:r>
                      <a:r>
                        <a:rPr sz="1600" spc="-10" dirty="0">
                          <a:latin typeface="Times New Roman"/>
                          <a:cs typeface="Times New Roman"/>
                        </a:rPr>
                        <a:t>IE </a:t>
                      </a:r>
                      <a:r>
                        <a:rPr sz="1600" dirty="0">
                          <a:latin typeface="Times New Roman"/>
                          <a:cs typeface="Times New Roman"/>
                        </a:rPr>
                        <a:t>Normal  </a:t>
                      </a:r>
                      <a:r>
                        <a:rPr sz="1600" spc="-5" dirty="0">
                          <a:latin typeface="Times New Roman"/>
                          <a:cs typeface="Times New Roman"/>
                        </a:rPr>
                        <a:t>Superior </a:t>
                      </a:r>
                      <a:r>
                        <a:rPr sz="1600" dirty="0">
                          <a:latin typeface="Times New Roman"/>
                          <a:cs typeface="Times New Roman"/>
                        </a:rPr>
                        <a:t>de </a:t>
                      </a:r>
                      <a:r>
                        <a:rPr sz="1600" spc="-5" dirty="0">
                          <a:latin typeface="Times New Roman"/>
                          <a:cs typeface="Times New Roman"/>
                        </a:rPr>
                        <a:t>María-</a:t>
                      </a:r>
                      <a:r>
                        <a:rPr sz="1600" spc="-120" dirty="0">
                          <a:latin typeface="Times New Roman"/>
                          <a:cs typeface="Times New Roman"/>
                        </a:rPr>
                        <a:t> </a:t>
                      </a:r>
                      <a:r>
                        <a:rPr sz="1600" spc="-5" dirty="0">
                          <a:latin typeface="Times New Roman"/>
                          <a:cs typeface="Times New Roman"/>
                        </a:rPr>
                        <a:t>Rionegro  </a:t>
                      </a:r>
                      <a:r>
                        <a:rPr sz="1600" dirty="0">
                          <a:latin typeface="Times New Roman"/>
                          <a:cs typeface="Times New Roman"/>
                        </a:rPr>
                        <a:t>y 1 </a:t>
                      </a:r>
                      <a:r>
                        <a:rPr sz="1600" spc="-5" dirty="0">
                          <a:latin typeface="Times New Roman"/>
                          <a:cs typeface="Times New Roman"/>
                        </a:rPr>
                        <a:t>en </a:t>
                      </a:r>
                      <a:r>
                        <a:rPr sz="1600" dirty="0">
                          <a:latin typeface="Times New Roman"/>
                          <a:cs typeface="Times New Roman"/>
                        </a:rPr>
                        <a:t>la </a:t>
                      </a:r>
                      <a:r>
                        <a:rPr sz="1600" spc="-15" dirty="0">
                          <a:latin typeface="Times New Roman"/>
                          <a:cs typeface="Times New Roman"/>
                        </a:rPr>
                        <a:t>IE </a:t>
                      </a:r>
                      <a:r>
                        <a:rPr sz="1600" spc="-5" dirty="0">
                          <a:latin typeface="Times New Roman"/>
                          <a:cs typeface="Times New Roman"/>
                        </a:rPr>
                        <a:t>Rural Santa  María-Carmen </a:t>
                      </a:r>
                      <a:r>
                        <a:rPr sz="1600" dirty="0">
                          <a:latin typeface="Times New Roman"/>
                          <a:cs typeface="Times New Roman"/>
                        </a:rPr>
                        <a:t>de</a:t>
                      </a:r>
                      <a:r>
                        <a:rPr sz="1600" spc="-30" dirty="0">
                          <a:latin typeface="Times New Roman"/>
                          <a:cs typeface="Times New Roman"/>
                        </a:rPr>
                        <a:t> </a:t>
                      </a:r>
                      <a:r>
                        <a:rPr sz="1600" dirty="0">
                          <a:latin typeface="Times New Roman"/>
                          <a:cs typeface="Times New Roman"/>
                        </a:rPr>
                        <a:t>Viboral).</a:t>
                      </a:r>
                    </a:p>
                    <a:p>
                      <a:pPr algn="ctr">
                        <a:lnSpc>
                          <a:spcPct val="100000"/>
                        </a:lnSpc>
                      </a:pPr>
                      <a:endParaRPr sz="1600" dirty="0">
                        <a:latin typeface="Times New Roman"/>
                        <a:cs typeface="Times New Roman"/>
                      </a:endParaRPr>
                    </a:p>
                    <a:p>
                      <a:pPr algn="ctr">
                        <a:lnSpc>
                          <a:spcPct val="100000"/>
                        </a:lnSpc>
                      </a:pPr>
                      <a:endParaRPr sz="1200" dirty="0">
                        <a:latin typeface="Times New Roman"/>
                        <a:cs typeface="Times New Roman"/>
                      </a:endParaRPr>
                    </a:p>
                    <a:p>
                      <a:pPr marL="69850" algn="ctr">
                        <a:lnSpc>
                          <a:spcPct val="100000"/>
                        </a:lnSpc>
                      </a:pPr>
                      <a:r>
                        <a:rPr sz="1600" spc="-5" dirty="0">
                          <a:latin typeface="Times New Roman"/>
                          <a:cs typeface="Times New Roman"/>
                        </a:rPr>
                        <a:t>Población beneficiada:</a:t>
                      </a: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gn="ctr">
                        <a:lnSpc>
                          <a:spcPct val="100000"/>
                        </a:lnSpc>
                        <a:spcBef>
                          <a:spcPts val="45"/>
                        </a:spcBef>
                      </a:pPr>
                      <a:endParaRPr sz="1400" dirty="0">
                        <a:latin typeface="Times New Roman"/>
                        <a:cs typeface="Times New Roman"/>
                      </a:endParaRPr>
                    </a:p>
                    <a:p>
                      <a:pPr marL="67945" marR="62865" algn="ctr">
                        <a:lnSpc>
                          <a:spcPct val="100000"/>
                        </a:lnSpc>
                      </a:pPr>
                      <a:r>
                        <a:rPr sz="1600" spc="-5" dirty="0">
                          <a:latin typeface="Times New Roman"/>
                          <a:cs typeface="Times New Roman"/>
                        </a:rPr>
                        <a:t>Institución Educativa Josefina  </a:t>
                      </a:r>
                      <a:r>
                        <a:rPr sz="1600" dirty="0">
                          <a:latin typeface="Times New Roman"/>
                          <a:cs typeface="Times New Roman"/>
                        </a:rPr>
                        <a:t>Muñóz:</a:t>
                      </a:r>
                    </a:p>
                    <a:p>
                      <a:pPr marL="67945" algn="ctr">
                        <a:lnSpc>
                          <a:spcPct val="100000"/>
                        </a:lnSpc>
                        <a:spcBef>
                          <a:spcPts val="635"/>
                        </a:spcBef>
                      </a:pPr>
                      <a:r>
                        <a:rPr sz="1600" spc="-5" dirty="0">
                          <a:latin typeface="Times New Roman"/>
                          <a:cs typeface="Times New Roman"/>
                        </a:rPr>
                        <a:t>Darío Olaya</a:t>
                      </a:r>
                      <a:r>
                        <a:rPr sz="1600" spc="5" dirty="0">
                          <a:latin typeface="Times New Roman"/>
                          <a:cs typeface="Times New Roman"/>
                        </a:rPr>
                        <a:t> </a:t>
                      </a:r>
                      <a:r>
                        <a:rPr sz="1600" spc="-5" dirty="0">
                          <a:latin typeface="Times New Roman"/>
                          <a:cs typeface="Times New Roman"/>
                        </a:rPr>
                        <a:t>Trujillo</a:t>
                      </a:r>
                      <a:endParaRPr sz="1600" dirty="0">
                        <a:latin typeface="Times New Roman"/>
                        <a:cs typeface="Times New Roman"/>
                      </a:endParaRPr>
                    </a:p>
                    <a:p>
                      <a:pPr algn="ctr">
                        <a:lnSpc>
                          <a:spcPct val="100000"/>
                        </a:lnSpc>
                        <a:spcBef>
                          <a:spcPts val="40"/>
                        </a:spcBef>
                      </a:pPr>
                      <a:endParaRPr sz="2000" dirty="0">
                        <a:latin typeface="Times New Roman"/>
                        <a:cs typeface="Times New Roman"/>
                      </a:endParaRPr>
                    </a:p>
                    <a:p>
                      <a:pPr marL="67945" marR="60325" algn="ctr">
                        <a:lnSpc>
                          <a:spcPct val="100000"/>
                        </a:lnSpc>
                        <a:spcBef>
                          <a:spcPts val="5"/>
                        </a:spcBef>
                        <a:tabLst>
                          <a:tab pos="878840" algn="l"/>
                          <a:tab pos="1647825" algn="l"/>
                        </a:tabLst>
                      </a:pPr>
                      <a:r>
                        <a:rPr sz="1600" spc="-20" dirty="0">
                          <a:latin typeface="Times New Roman"/>
                          <a:cs typeface="Times New Roman"/>
                        </a:rPr>
                        <a:t>I</a:t>
                      </a:r>
                      <a:r>
                        <a:rPr sz="1600" dirty="0">
                          <a:latin typeface="Times New Roman"/>
                          <a:cs typeface="Times New Roman"/>
                        </a:rPr>
                        <a:t>nstitución	Edu</a:t>
                      </a:r>
                      <a:r>
                        <a:rPr sz="1600" spc="-10" dirty="0">
                          <a:latin typeface="Times New Roman"/>
                          <a:cs typeface="Times New Roman"/>
                        </a:rPr>
                        <a:t>c</a:t>
                      </a:r>
                      <a:r>
                        <a:rPr sz="1600" spc="-5" dirty="0">
                          <a:latin typeface="Times New Roman"/>
                          <a:cs typeface="Times New Roman"/>
                        </a:rPr>
                        <a:t>a</a:t>
                      </a:r>
                      <a:r>
                        <a:rPr sz="1600" dirty="0">
                          <a:latin typeface="Times New Roman"/>
                          <a:cs typeface="Times New Roman"/>
                        </a:rPr>
                        <a:t>tiva	</a:t>
                      </a:r>
                      <a:r>
                        <a:rPr sz="1600" spc="10" dirty="0">
                          <a:latin typeface="Times New Roman"/>
                          <a:cs typeface="Times New Roman"/>
                        </a:rPr>
                        <a:t>J</a:t>
                      </a:r>
                      <a:r>
                        <a:rPr sz="1600" dirty="0">
                          <a:latin typeface="Times New Roman"/>
                          <a:cs typeface="Times New Roman"/>
                        </a:rPr>
                        <a:t>osé  </a:t>
                      </a:r>
                      <a:r>
                        <a:rPr sz="1600" spc="-5" dirty="0">
                          <a:latin typeface="Times New Roman"/>
                          <a:cs typeface="Times New Roman"/>
                        </a:rPr>
                        <a:t>maría Córdoba:</a:t>
                      </a:r>
                      <a:endParaRPr sz="1600" dirty="0">
                        <a:latin typeface="Times New Roman"/>
                        <a:cs typeface="Times New Roman"/>
                      </a:endParaRPr>
                    </a:p>
                    <a:p>
                      <a:pPr marL="67945" algn="ctr">
                        <a:lnSpc>
                          <a:spcPct val="100000"/>
                        </a:lnSpc>
                        <a:spcBef>
                          <a:spcPts val="620"/>
                        </a:spcBef>
                      </a:pPr>
                      <a:r>
                        <a:rPr sz="1600" spc="-5" dirty="0">
                          <a:latin typeface="Times New Roman"/>
                          <a:cs typeface="Times New Roman"/>
                        </a:rPr>
                        <a:t>Flor </a:t>
                      </a:r>
                      <a:r>
                        <a:rPr sz="1600" dirty="0">
                          <a:latin typeface="Times New Roman"/>
                          <a:cs typeface="Times New Roman"/>
                        </a:rPr>
                        <a:t>Eliana</a:t>
                      </a:r>
                      <a:r>
                        <a:rPr sz="1600" spc="-15" dirty="0">
                          <a:latin typeface="Times New Roman"/>
                          <a:cs typeface="Times New Roman"/>
                        </a:rPr>
                        <a:t> </a:t>
                      </a:r>
                      <a:r>
                        <a:rPr sz="1600" spc="-5" dirty="0">
                          <a:latin typeface="Times New Roman"/>
                          <a:cs typeface="Times New Roman"/>
                        </a:rPr>
                        <a:t>Palacio</a:t>
                      </a:r>
                      <a:endParaRPr sz="1600" dirty="0">
                        <a:latin typeface="Times New Roman"/>
                        <a:cs typeface="Times New Roman"/>
                      </a:endParaRPr>
                    </a:p>
                    <a:p>
                      <a:pPr algn="ctr">
                        <a:lnSpc>
                          <a:spcPct val="100000"/>
                        </a:lnSpc>
                        <a:spcBef>
                          <a:spcPts val="50"/>
                        </a:spcBef>
                      </a:pPr>
                      <a:endParaRPr sz="2000" dirty="0">
                        <a:latin typeface="Times New Roman"/>
                        <a:cs typeface="Times New Roman"/>
                      </a:endParaRPr>
                    </a:p>
                    <a:p>
                      <a:pPr marL="67945" marR="59690" algn="ctr">
                        <a:lnSpc>
                          <a:spcPct val="100000"/>
                        </a:lnSpc>
                      </a:pPr>
                      <a:r>
                        <a:rPr sz="1600" spc="-5" dirty="0">
                          <a:latin typeface="Times New Roman"/>
                          <a:cs typeface="Times New Roman"/>
                        </a:rPr>
                        <a:t>Institución Educativa San</a:t>
                      </a:r>
                      <a:r>
                        <a:rPr sz="1600" spc="-180" dirty="0">
                          <a:latin typeface="Times New Roman"/>
                          <a:cs typeface="Times New Roman"/>
                        </a:rPr>
                        <a:t> </a:t>
                      </a:r>
                      <a:r>
                        <a:rPr sz="1600" dirty="0">
                          <a:latin typeface="Times New Roman"/>
                          <a:cs typeface="Times New Roman"/>
                        </a:rPr>
                        <a:t>José  de </a:t>
                      </a:r>
                      <a:r>
                        <a:rPr sz="1600" spc="-5" dirty="0">
                          <a:latin typeface="Times New Roman"/>
                          <a:cs typeface="Times New Roman"/>
                        </a:rPr>
                        <a:t>las</a:t>
                      </a:r>
                      <a:r>
                        <a:rPr sz="1600" spc="-10" dirty="0">
                          <a:latin typeface="Times New Roman"/>
                          <a:cs typeface="Times New Roman"/>
                        </a:rPr>
                        <a:t> </a:t>
                      </a:r>
                      <a:r>
                        <a:rPr sz="1600" spc="-5" dirty="0">
                          <a:latin typeface="Times New Roman"/>
                          <a:cs typeface="Times New Roman"/>
                        </a:rPr>
                        <a:t>Cuchillas:</a:t>
                      </a:r>
                      <a:endParaRPr sz="1600" dirty="0">
                        <a:latin typeface="Times New Roman"/>
                        <a:cs typeface="Times New Roman"/>
                      </a:endParaRPr>
                    </a:p>
                    <a:p>
                      <a:pPr marL="67945" algn="ctr">
                        <a:lnSpc>
                          <a:spcPct val="100000"/>
                        </a:lnSpc>
                        <a:spcBef>
                          <a:spcPts val="625"/>
                        </a:spcBef>
                      </a:pPr>
                      <a:r>
                        <a:rPr sz="1600" dirty="0">
                          <a:latin typeface="Times New Roman"/>
                          <a:cs typeface="Times New Roman"/>
                        </a:rPr>
                        <a:t>John Jairo</a:t>
                      </a:r>
                      <a:r>
                        <a:rPr sz="1600" spc="-20" dirty="0">
                          <a:latin typeface="Times New Roman"/>
                          <a:cs typeface="Times New Roman"/>
                        </a:rPr>
                        <a:t> </a:t>
                      </a:r>
                      <a:r>
                        <a:rPr sz="1600" spc="-5" dirty="0">
                          <a:latin typeface="Times New Roman"/>
                          <a:cs typeface="Times New Roman"/>
                        </a:rPr>
                        <a:t>Alzate</a:t>
                      </a:r>
                      <a:endParaRPr sz="1600" dirty="0">
                        <a:latin typeface="Times New Roman"/>
                        <a:cs typeface="Times New Roman"/>
                      </a:endParaRPr>
                    </a:p>
                    <a:p>
                      <a:pPr algn="ctr">
                        <a:lnSpc>
                          <a:spcPct val="100000"/>
                        </a:lnSpc>
                        <a:spcBef>
                          <a:spcPts val="50"/>
                        </a:spcBef>
                      </a:pPr>
                      <a:endParaRPr sz="2000" dirty="0">
                        <a:latin typeface="Times New Roman"/>
                        <a:cs typeface="Times New Roman"/>
                      </a:endParaRPr>
                    </a:p>
                    <a:p>
                      <a:pPr marL="67945" marR="62230" algn="ctr">
                        <a:lnSpc>
                          <a:spcPct val="100000"/>
                        </a:lnSpc>
                      </a:pPr>
                      <a:r>
                        <a:rPr sz="1600" spc="-5" dirty="0">
                          <a:latin typeface="Times New Roman"/>
                          <a:cs typeface="Times New Roman"/>
                        </a:rPr>
                        <a:t>Institución Educativa Rural  Técnico </a:t>
                      </a:r>
                      <a:r>
                        <a:rPr sz="1600" dirty="0">
                          <a:latin typeface="Times New Roman"/>
                          <a:cs typeface="Times New Roman"/>
                        </a:rPr>
                        <a:t>de</a:t>
                      </a:r>
                      <a:r>
                        <a:rPr sz="1600" spc="-15" dirty="0">
                          <a:latin typeface="Times New Roman"/>
                          <a:cs typeface="Times New Roman"/>
                        </a:rPr>
                        <a:t> </a:t>
                      </a:r>
                      <a:r>
                        <a:rPr sz="1600" dirty="0">
                          <a:latin typeface="Times New Roman"/>
                          <a:cs typeface="Times New Roman"/>
                        </a:rPr>
                        <a:t>Marinilla:</a:t>
                      </a:r>
                    </a:p>
                    <a:p>
                      <a:pPr marL="67945" algn="ctr">
                        <a:lnSpc>
                          <a:spcPct val="100000"/>
                        </a:lnSpc>
                        <a:spcBef>
                          <a:spcPts val="625"/>
                        </a:spcBef>
                      </a:pPr>
                      <a:r>
                        <a:rPr sz="1600" spc="-5" dirty="0">
                          <a:latin typeface="Times New Roman"/>
                          <a:cs typeface="Times New Roman"/>
                        </a:rPr>
                        <a:t>María Eugenia</a:t>
                      </a:r>
                      <a:r>
                        <a:rPr sz="1600" spc="-15" dirty="0">
                          <a:latin typeface="Times New Roman"/>
                          <a:cs typeface="Times New Roman"/>
                        </a:rPr>
                        <a:t> </a:t>
                      </a:r>
                      <a:r>
                        <a:rPr sz="1600" dirty="0">
                          <a:latin typeface="Times New Roman"/>
                          <a:cs typeface="Times New Roman"/>
                        </a:rPr>
                        <a:t>Monsalve.</a:t>
                      </a:r>
                    </a:p>
                    <a:p>
                      <a:pPr algn="ctr">
                        <a:lnSpc>
                          <a:spcPct val="100000"/>
                        </a:lnSpc>
                        <a:spcBef>
                          <a:spcPts val="55"/>
                        </a:spcBef>
                      </a:pPr>
                      <a:endParaRPr sz="2000" dirty="0">
                        <a:latin typeface="Times New Roman"/>
                        <a:cs typeface="Times New Roman"/>
                      </a:endParaRPr>
                    </a:p>
                    <a:p>
                      <a:pPr marL="67945" marR="61594" algn="ctr">
                        <a:lnSpc>
                          <a:spcPct val="100000"/>
                        </a:lnSpc>
                      </a:pPr>
                      <a:r>
                        <a:rPr sz="1600" spc="-5" dirty="0">
                          <a:latin typeface="Times New Roman"/>
                          <a:cs typeface="Times New Roman"/>
                        </a:rPr>
                        <a:t>Institución Educativa </a:t>
                      </a:r>
                      <a:r>
                        <a:rPr sz="1600" dirty="0">
                          <a:latin typeface="Times New Roman"/>
                          <a:cs typeface="Times New Roman"/>
                        </a:rPr>
                        <a:t>Román  Gómez:</a:t>
                      </a:r>
                    </a:p>
                    <a:p>
                      <a:pPr marL="67945" algn="ctr">
                        <a:lnSpc>
                          <a:spcPct val="100000"/>
                        </a:lnSpc>
                        <a:spcBef>
                          <a:spcPts val="625"/>
                        </a:spcBef>
                      </a:pPr>
                      <a:r>
                        <a:rPr sz="1600" spc="-5" dirty="0">
                          <a:latin typeface="Times New Roman"/>
                          <a:cs typeface="Times New Roman"/>
                        </a:rPr>
                        <a:t>Miguel </a:t>
                      </a:r>
                      <a:r>
                        <a:rPr sz="1600" dirty="0">
                          <a:latin typeface="Times New Roman"/>
                          <a:cs typeface="Times New Roman"/>
                        </a:rPr>
                        <a:t>Ángel </a:t>
                      </a:r>
                      <a:r>
                        <a:rPr sz="1600" spc="-5" dirty="0">
                          <a:latin typeface="Times New Roman"/>
                          <a:cs typeface="Times New Roman"/>
                        </a:rPr>
                        <a:t>Jaimes</a:t>
                      </a:r>
                      <a:endParaRPr sz="1600" dirty="0">
                        <a:latin typeface="Times New Roman"/>
                        <a:cs typeface="Times New Roman"/>
                      </a:endParaRPr>
                    </a:p>
                  </a:txBody>
                  <a:tcPr marL="0" marR="0" marT="5715"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3132498833"/>
              </p:ext>
            </p:extLst>
          </p:nvPr>
        </p:nvGraphicFramePr>
        <p:xfrm>
          <a:off x="304800" y="1371601"/>
          <a:ext cx="9220200" cy="5326380"/>
        </p:xfrm>
        <a:graphic>
          <a:graphicData uri="http://schemas.openxmlformats.org/drawingml/2006/table">
            <a:tbl>
              <a:tblPr firstRow="1" bandRow="1">
                <a:tableStyleId>{2D5ABB26-0587-4C30-8999-92F81FD0307C}</a:tableStyleId>
              </a:tblPr>
              <a:tblGrid>
                <a:gridCol w="1007443"/>
                <a:gridCol w="1091397"/>
                <a:gridCol w="1679072"/>
                <a:gridCol w="3106283"/>
                <a:gridCol w="2336005"/>
              </a:tblGrid>
              <a:tr h="3810000">
                <a:tc>
                  <a:txBody>
                    <a:bodyPr/>
                    <a:lstStyle/>
                    <a:p>
                      <a:pPr>
                        <a:lnSpc>
                          <a:spcPct val="100000"/>
                        </a:lnSpc>
                      </a:pPr>
                      <a:endParaRPr sz="12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pPr>
                      <a:endParaRPr sz="12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pPr>
                      <a:endParaRPr sz="12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pPr>
                      <a:r>
                        <a:rPr sz="1800" spc="-5" dirty="0">
                          <a:latin typeface="Times New Roman"/>
                          <a:cs typeface="Times New Roman"/>
                        </a:rPr>
                        <a:t>COREDI: </a:t>
                      </a:r>
                      <a:r>
                        <a:rPr sz="1800" dirty="0">
                          <a:latin typeface="Times New Roman"/>
                          <a:cs typeface="Times New Roman"/>
                        </a:rPr>
                        <a:t>400 </a:t>
                      </a:r>
                      <a:r>
                        <a:rPr sz="1800" spc="-5" dirty="0">
                          <a:latin typeface="Times New Roman"/>
                          <a:cs typeface="Times New Roman"/>
                        </a:rPr>
                        <a:t>estudiantes</a:t>
                      </a:r>
                      <a:r>
                        <a:rPr sz="1800" spc="65" dirty="0">
                          <a:latin typeface="Times New Roman"/>
                          <a:cs typeface="Times New Roman"/>
                        </a:rPr>
                        <a:t> </a:t>
                      </a:r>
                      <a:r>
                        <a:rPr sz="1800" dirty="0">
                          <a:latin typeface="Times New Roman"/>
                          <a:cs typeface="Times New Roman"/>
                        </a:rPr>
                        <a:t>y</a:t>
                      </a:r>
                    </a:p>
                    <a:p>
                      <a:pPr marL="69850" algn="ctr">
                        <a:lnSpc>
                          <a:spcPct val="100000"/>
                        </a:lnSpc>
                        <a:spcBef>
                          <a:spcPts val="635"/>
                        </a:spcBef>
                      </a:pPr>
                      <a:r>
                        <a:rPr sz="1800" dirty="0">
                          <a:latin typeface="Times New Roman"/>
                          <a:cs typeface="Times New Roman"/>
                        </a:rPr>
                        <a:t>2</a:t>
                      </a:r>
                      <a:r>
                        <a:rPr sz="1800" spc="-5" dirty="0">
                          <a:latin typeface="Times New Roman"/>
                          <a:cs typeface="Times New Roman"/>
                        </a:rPr>
                        <a:t> profesores.</a:t>
                      </a:r>
                      <a:endParaRPr sz="1800" dirty="0">
                        <a:latin typeface="Times New Roman"/>
                        <a:cs typeface="Times New Roman"/>
                      </a:endParaRPr>
                    </a:p>
                    <a:p>
                      <a:pPr algn="ctr">
                        <a:lnSpc>
                          <a:spcPct val="100000"/>
                        </a:lnSpc>
                        <a:spcBef>
                          <a:spcPts val="5"/>
                        </a:spcBef>
                      </a:pPr>
                      <a:endParaRPr sz="1800" dirty="0">
                        <a:latin typeface="Times New Roman"/>
                        <a:cs typeface="Times New Roman"/>
                      </a:endParaRPr>
                    </a:p>
                    <a:p>
                      <a:pPr marL="69850" marR="59055" algn="ctr">
                        <a:lnSpc>
                          <a:spcPct val="100000"/>
                        </a:lnSpc>
                        <a:tabLst>
                          <a:tab pos="1212215" algn="l"/>
                        </a:tabLst>
                      </a:pPr>
                      <a:r>
                        <a:rPr sz="1800" spc="-20" dirty="0">
                          <a:latin typeface="Times New Roman"/>
                          <a:cs typeface="Times New Roman"/>
                        </a:rPr>
                        <a:t>I</a:t>
                      </a:r>
                      <a:r>
                        <a:rPr sz="1800" dirty="0">
                          <a:latin typeface="Times New Roman"/>
                          <a:cs typeface="Times New Roman"/>
                        </a:rPr>
                        <a:t>nstitución	Educ</a:t>
                      </a:r>
                      <a:r>
                        <a:rPr sz="1800" spc="5" dirty="0">
                          <a:latin typeface="Times New Roman"/>
                          <a:cs typeface="Times New Roman"/>
                        </a:rPr>
                        <a:t>a</a:t>
                      </a:r>
                      <a:r>
                        <a:rPr sz="1800" dirty="0">
                          <a:latin typeface="Times New Roman"/>
                          <a:cs typeface="Times New Roman"/>
                        </a:rPr>
                        <a:t>tiva  </a:t>
                      </a:r>
                      <a:r>
                        <a:rPr sz="1800" spc="-5" dirty="0">
                          <a:latin typeface="Times New Roman"/>
                          <a:cs typeface="Times New Roman"/>
                        </a:rPr>
                        <a:t>Inmaculada </a:t>
                      </a:r>
                      <a:r>
                        <a:rPr sz="1800" dirty="0">
                          <a:latin typeface="Times New Roman"/>
                          <a:cs typeface="Times New Roman"/>
                        </a:rPr>
                        <a:t>Concepción:  100 </a:t>
                      </a:r>
                      <a:r>
                        <a:rPr sz="1800" spc="-5" dirty="0">
                          <a:latin typeface="Times New Roman"/>
                          <a:cs typeface="Times New Roman"/>
                        </a:rPr>
                        <a:t>estudiantes </a:t>
                      </a:r>
                      <a:r>
                        <a:rPr sz="1800" dirty="0">
                          <a:latin typeface="Times New Roman"/>
                          <a:cs typeface="Times New Roman"/>
                        </a:rPr>
                        <a:t>y 1</a:t>
                      </a:r>
                      <a:r>
                        <a:rPr sz="1800" spc="-95" dirty="0">
                          <a:latin typeface="Times New Roman"/>
                          <a:cs typeface="Times New Roman"/>
                        </a:rPr>
                        <a:t> </a:t>
                      </a:r>
                      <a:r>
                        <a:rPr sz="1800" dirty="0">
                          <a:latin typeface="Times New Roman"/>
                          <a:cs typeface="Times New Roman"/>
                        </a:rPr>
                        <a:t>profesor.</a:t>
                      </a:r>
                    </a:p>
                    <a:p>
                      <a:pPr algn="ctr">
                        <a:lnSpc>
                          <a:spcPct val="100000"/>
                        </a:lnSpc>
                      </a:pPr>
                      <a:endParaRPr sz="1800" dirty="0">
                        <a:latin typeface="Times New Roman"/>
                        <a:cs typeface="Times New Roman"/>
                      </a:endParaRPr>
                    </a:p>
                    <a:p>
                      <a:pPr marL="69850" marR="58419" algn="ctr">
                        <a:lnSpc>
                          <a:spcPct val="100000"/>
                        </a:lnSpc>
                      </a:pPr>
                      <a:r>
                        <a:rPr sz="1800" spc="-5" dirty="0">
                          <a:latin typeface="Times New Roman"/>
                          <a:cs typeface="Times New Roman"/>
                        </a:rPr>
                        <a:t>Institución Educativa </a:t>
                      </a:r>
                      <a:r>
                        <a:rPr sz="1800" dirty="0">
                          <a:latin typeface="Times New Roman"/>
                          <a:cs typeface="Times New Roman"/>
                        </a:rPr>
                        <a:t>Fray  Julio Tobón: 240</a:t>
                      </a:r>
                      <a:r>
                        <a:rPr sz="1800" spc="-95" dirty="0">
                          <a:latin typeface="Times New Roman"/>
                          <a:cs typeface="Times New Roman"/>
                        </a:rPr>
                        <a:t> </a:t>
                      </a:r>
                      <a:r>
                        <a:rPr sz="1800" spc="-5" dirty="0">
                          <a:latin typeface="Times New Roman"/>
                          <a:cs typeface="Times New Roman"/>
                        </a:rPr>
                        <a:t>estudiantes  </a:t>
                      </a:r>
                      <a:r>
                        <a:rPr sz="1800" dirty="0">
                          <a:latin typeface="Times New Roman"/>
                          <a:cs typeface="Times New Roman"/>
                        </a:rPr>
                        <a:t>y 2</a:t>
                      </a:r>
                      <a:r>
                        <a:rPr sz="1800" spc="-20" dirty="0">
                          <a:latin typeface="Times New Roman"/>
                          <a:cs typeface="Times New Roman"/>
                        </a:rPr>
                        <a:t> </a:t>
                      </a:r>
                      <a:r>
                        <a:rPr sz="1800" spc="-5" dirty="0">
                          <a:latin typeface="Times New Roman"/>
                          <a:cs typeface="Times New Roman"/>
                        </a:rPr>
                        <a:t>profesores.</a:t>
                      </a:r>
                      <a:endParaRPr sz="1800" dirty="0">
                        <a:latin typeface="Times New Roman"/>
                        <a:cs typeface="Times New Roman"/>
                      </a:endParaRPr>
                    </a:p>
                    <a:p>
                      <a:pPr algn="ctr">
                        <a:lnSpc>
                          <a:spcPct val="100000"/>
                        </a:lnSpc>
                        <a:spcBef>
                          <a:spcPts val="5"/>
                        </a:spcBef>
                      </a:pPr>
                      <a:endParaRPr sz="1800" dirty="0">
                        <a:latin typeface="Times New Roman"/>
                        <a:cs typeface="Times New Roman"/>
                      </a:endParaRPr>
                    </a:p>
                    <a:p>
                      <a:pPr marL="69850" marR="59055" algn="ctr">
                        <a:lnSpc>
                          <a:spcPct val="100000"/>
                        </a:lnSpc>
                        <a:tabLst>
                          <a:tab pos="1212215" algn="l"/>
                        </a:tabLst>
                      </a:pPr>
                      <a:r>
                        <a:rPr sz="1800" spc="-20" dirty="0">
                          <a:latin typeface="Times New Roman"/>
                          <a:cs typeface="Times New Roman"/>
                        </a:rPr>
                        <a:t>I</a:t>
                      </a:r>
                      <a:r>
                        <a:rPr sz="1800" dirty="0">
                          <a:latin typeface="Times New Roman"/>
                          <a:cs typeface="Times New Roman"/>
                        </a:rPr>
                        <a:t>nstitución	Educ</a:t>
                      </a:r>
                      <a:r>
                        <a:rPr sz="1800" spc="5" dirty="0">
                          <a:latin typeface="Times New Roman"/>
                          <a:cs typeface="Times New Roman"/>
                        </a:rPr>
                        <a:t>a</a:t>
                      </a:r>
                      <a:r>
                        <a:rPr sz="1800" dirty="0">
                          <a:latin typeface="Times New Roman"/>
                          <a:cs typeface="Times New Roman"/>
                        </a:rPr>
                        <a:t>tiva  </a:t>
                      </a:r>
                      <a:r>
                        <a:rPr sz="1800" spc="-5" dirty="0">
                          <a:latin typeface="Times New Roman"/>
                          <a:cs typeface="Times New Roman"/>
                        </a:rPr>
                        <a:t>Rosalía Hoyos: </a:t>
                      </a:r>
                      <a:r>
                        <a:rPr sz="1800" dirty="0">
                          <a:latin typeface="Times New Roman"/>
                          <a:cs typeface="Times New Roman"/>
                        </a:rPr>
                        <a:t>80  </a:t>
                      </a:r>
                      <a:r>
                        <a:rPr sz="1800" spc="-5" dirty="0">
                          <a:latin typeface="Times New Roman"/>
                          <a:cs typeface="Times New Roman"/>
                        </a:rPr>
                        <a:t>estudiantes </a:t>
                      </a:r>
                      <a:r>
                        <a:rPr sz="1800" dirty="0">
                          <a:latin typeface="Times New Roman"/>
                          <a:cs typeface="Times New Roman"/>
                        </a:rPr>
                        <a:t>y 1</a:t>
                      </a:r>
                      <a:r>
                        <a:rPr sz="1800" spc="-30" dirty="0">
                          <a:latin typeface="Times New Roman"/>
                          <a:cs typeface="Times New Roman"/>
                        </a:rPr>
                        <a:t> </a:t>
                      </a:r>
                      <a:r>
                        <a:rPr sz="1800" dirty="0">
                          <a:latin typeface="Times New Roman"/>
                          <a:cs typeface="Times New Roman"/>
                        </a:rPr>
                        <a:t>docente.</a:t>
                      </a:r>
                    </a:p>
                    <a:p>
                      <a:pPr algn="ctr">
                        <a:lnSpc>
                          <a:spcPct val="100000"/>
                        </a:lnSpc>
                        <a:spcBef>
                          <a:spcPts val="50"/>
                        </a:spcBef>
                      </a:pPr>
                      <a:endParaRPr sz="1800" dirty="0">
                        <a:latin typeface="Times New Roman"/>
                        <a:cs typeface="Times New Roman"/>
                      </a:endParaRPr>
                    </a:p>
                    <a:p>
                      <a:pPr marL="69850" marR="61594" algn="ctr">
                        <a:lnSpc>
                          <a:spcPct val="100000"/>
                        </a:lnSpc>
                      </a:pPr>
                      <a:r>
                        <a:rPr sz="1800" spc="-5" dirty="0">
                          <a:latin typeface="Times New Roman"/>
                          <a:cs typeface="Times New Roman"/>
                        </a:rPr>
                        <a:t>Institución Educativa  Normal Superior </a:t>
                      </a:r>
                      <a:r>
                        <a:rPr sz="1800" dirty="0">
                          <a:latin typeface="Times New Roman"/>
                          <a:cs typeface="Times New Roman"/>
                        </a:rPr>
                        <a:t>de</a:t>
                      </a:r>
                      <a:r>
                        <a:rPr sz="1800" spc="160" dirty="0">
                          <a:latin typeface="Times New Roman"/>
                          <a:cs typeface="Times New Roman"/>
                        </a:rPr>
                        <a:t> </a:t>
                      </a:r>
                      <a:r>
                        <a:rPr sz="1800" spc="-5" dirty="0">
                          <a:latin typeface="Times New Roman"/>
                          <a:cs typeface="Times New Roman"/>
                        </a:rPr>
                        <a:t>María:</a:t>
                      </a:r>
                      <a:endParaRPr sz="1800" dirty="0">
                        <a:latin typeface="Times New Roman"/>
                        <a:cs typeface="Times New Roman"/>
                      </a:endParaRPr>
                    </a:p>
                    <a:p>
                      <a:pPr marL="69850" marR="61594" algn="ctr">
                        <a:lnSpc>
                          <a:spcPct val="100000"/>
                        </a:lnSpc>
                        <a:spcBef>
                          <a:spcPts val="165"/>
                        </a:spcBef>
                        <a:tabLst>
                          <a:tab pos="529590" algn="l"/>
                          <a:tab pos="1438910" algn="l"/>
                          <a:tab pos="1745614" algn="l"/>
                        </a:tabLst>
                      </a:pPr>
                      <a:r>
                        <a:rPr sz="1800" dirty="0">
                          <a:latin typeface="Times New Roman"/>
                          <a:cs typeface="Times New Roman"/>
                        </a:rPr>
                        <a:t>160	</a:t>
                      </a:r>
                      <a:r>
                        <a:rPr sz="1800" spc="-5" dirty="0">
                          <a:latin typeface="Times New Roman"/>
                          <a:cs typeface="Times New Roman"/>
                        </a:rPr>
                        <a:t>e</a:t>
                      </a:r>
                      <a:r>
                        <a:rPr sz="1800" dirty="0">
                          <a:latin typeface="Times New Roman"/>
                          <a:cs typeface="Times New Roman"/>
                        </a:rPr>
                        <a:t>studi</a:t>
                      </a:r>
                      <a:r>
                        <a:rPr sz="1800" spc="-5" dirty="0">
                          <a:latin typeface="Times New Roman"/>
                          <a:cs typeface="Times New Roman"/>
                        </a:rPr>
                        <a:t>a</a:t>
                      </a:r>
                      <a:r>
                        <a:rPr sz="1800" dirty="0">
                          <a:latin typeface="Times New Roman"/>
                          <a:cs typeface="Times New Roman"/>
                        </a:rPr>
                        <a:t>ntes	y	2  </a:t>
                      </a:r>
                      <a:r>
                        <a:rPr sz="1800" spc="-5" dirty="0">
                          <a:latin typeface="Times New Roman"/>
                          <a:cs typeface="Times New Roman"/>
                        </a:rPr>
                        <a:t>profesores.</a:t>
                      </a:r>
                      <a:endParaRPr sz="18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gn="ctr">
                        <a:lnSpc>
                          <a:spcPct val="100000"/>
                        </a:lnSpc>
                        <a:spcBef>
                          <a:spcPts val="45"/>
                        </a:spcBef>
                      </a:pPr>
                      <a:endParaRPr sz="1800" dirty="0">
                        <a:latin typeface="Times New Roman"/>
                        <a:cs typeface="Times New Roman"/>
                      </a:endParaRPr>
                    </a:p>
                    <a:p>
                      <a:pPr marL="67945" marR="124460" algn="ctr">
                        <a:lnSpc>
                          <a:spcPct val="100000"/>
                        </a:lnSpc>
                      </a:pPr>
                      <a:r>
                        <a:rPr sz="1800" spc="-5" dirty="0">
                          <a:latin typeface="Times New Roman"/>
                          <a:cs typeface="Times New Roman"/>
                        </a:rPr>
                        <a:t>Institución Educativa Pío </a:t>
                      </a:r>
                      <a:r>
                        <a:rPr sz="1800" spc="-10" dirty="0">
                          <a:latin typeface="Times New Roman"/>
                          <a:cs typeface="Times New Roman"/>
                        </a:rPr>
                        <a:t>XI:  </a:t>
                      </a:r>
                      <a:r>
                        <a:rPr sz="1800" spc="-5" dirty="0">
                          <a:latin typeface="Times New Roman"/>
                          <a:cs typeface="Times New Roman"/>
                        </a:rPr>
                        <a:t>Madeleyne</a:t>
                      </a:r>
                      <a:r>
                        <a:rPr sz="1800" spc="-10" dirty="0">
                          <a:latin typeface="Times New Roman"/>
                          <a:cs typeface="Times New Roman"/>
                        </a:rPr>
                        <a:t> </a:t>
                      </a:r>
                      <a:r>
                        <a:rPr sz="1800" dirty="0">
                          <a:latin typeface="Times New Roman"/>
                          <a:cs typeface="Times New Roman"/>
                        </a:rPr>
                        <a:t>Ceballos.</a:t>
                      </a:r>
                    </a:p>
                  </a:txBody>
                  <a:tcPr marL="0" marR="0" marT="5715"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1146371932"/>
              </p:ext>
            </p:extLst>
          </p:nvPr>
        </p:nvGraphicFramePr>
        <p:xfrm>
          <a:off x="381000" y="1344422"/>
          <a:ext cx="8886822" cy="5742177"/>
        </p:xfrm>
        <a:graphic>
          <a:graphicData uri="http://schemas.openxmlformats.org/drawingml/2006/table">
            <a:tbl>
              <a:tblPr firstRow="1" bandRow="1">
                <a:tableStyleId>{2D5ABB26-0587-4C30-8999-92F81FD0307C}</a:tableStyleId>
              </a:tblPr>
              <a:tblGrid>
                <a:gridCol w="1066800"/>
                <a:gridCol w="1600200"/>
                <a:gridCol w="1143000"/>
                <a:gridCol w="3657600"/>
                <a:gridCol w="1419222"/>
              </a:tblGrid>
              <a:tr h="5742177">
                <a:tc>
                  <a:txBody>
                    <a:bodyPr/>
                    <a:lstStyle/>
                    <a:p>
                      <a:pPr>
                        <a:lnSpc>
                          <a:spcPct val="100000"/>
                        </a:lnSpc>
                      </a:pPr>
                      <a:endParaRPr sz="12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pPr>
                      <a:endParaRPr sz="12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gn="ctr">
                        <a:lnSpc>
                          <a:spcPct val="100000"/>
                        </a:lnSpc>
                      </a:pPr>
                      <a:endParaRPr sz="18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ctr">
                        <a:lnSpc>
                          <a:spcPct val="100000"/>
                        </a:lnSpc>
                      </a:pPr>
                      <a:r>
                        <a:rPr sz="1800" spc="-5" dirty="0">
                          <a:latin typeface="Times New Roman"/>
                          <a:cs typeface="Times New Roman"/>
                        </a:rPr>
                        <a:t>Institución Educativa</a:t>
                      </a:r>
                      <a:r>
                        <a:rPr sz="1800" spc="275" dirty="0">
                          <a:latin typeface="Times New Roman"/>
                          <a:cs typeface="Times New Roman"/>
                        </a:rPr>
                        <a:t> </a:t>
                      </a:r>
                      <a:r>
                        <a:rPr sz="1800" dirty="0">
                          <a:latin typeface="Times New Roman"/>
                          <a:cs typeface="Times New Roman"/>
                        </a:rPr>
                        <a:t>Rural</a:t>
                      </a:r>
                    </a:p>
                    <a:p>
                      <a:pPr marL="69850" marR="61594" algn="ctr">
                        <a:lnSpc>
                          <a:spcPct val="100000"/>
                        </a:lnSpc>
                        <a:spcBef>
                          <a:spcPts val="10"/>
                        </a:spcBef>
                      </a:pPr>
                      <a:r>
                        <a:rPr sz="1800" spc="-5" dirty="0">
                          <a:latin typeface="Times New Roman"/>
                          <a:cs typeface="Times New Roman"/>
                        </a:rPr>
                        <a:t>Santa María: </a:t>
                      </a:r>
                      <a:r>
                        <a:rPr sz="1800" dirty="0">
                          <a:latin typeface="Times New Roman"/>
                          <a:cs typeface="Times New Roman"/>
                        </a:rPr>
                        <a:t>80 </a:t>
                      </a:r>
                      <a:r>
                        <a:rPr sz="1800" spc="-5" dirty="0">
                          <a:latin typeface="Times New Roman"/>
                          <a:cs typeface="Times New Roman"/>
                        </a:rPr>
                        <a:t>estudiantes  </a:t>
                      </a:r>
                      <a:r>
                        <a:rPr sz="1800" dirty="0">
                          <a:latin typeface="Times New Roman"/>
                          <a:cs typeface="Times New Roman"/>
                        </a:rPr>
                        <a:t>y 1</a:t>
                      </a:r>
                      <a:r>
                        <a:rPr sz="1800" spc="-20" dirty="0">
                          <a:latin typeface="Times New Roman"/>
                          <a:cs typeface="Times New Roman"/>
                        </a:rPr>
                        <a:t> </a:t>
                      </a:r>
                      <a:r>
                        <a:rPr sz="1800" spc="-5" dirty="0">
                          <a:latin typeface="Times New Roman"/>
                          <a:cs typeface="Times New Roman"/>
                        </a:rPr>
                        <a:t>profesor.</a:t>
                      </a:r>
                      <a:endParaRPr sz="1800" dirty="0">
                        <a:latin typeface="Times New Roman"/>
                        <a:cs typeface="Times New Roman"/>
                      </a:endParaRPr>
                    </a:p>
                    <a:p>
                      <a:pPr algn="ctr">
                        <a:lnSpc>
                          <a:spcPct val="100000"/>
                        </a:lnSpc>
                        <a:spcBef>
                          <a:spcPts val="5"/>
                        </a:spcBef>
                      </a:pPr>
                      <a:endParaRPr sz="1800" dirty="0">
                        <a:latin typeface="Times New Roman"/>
                        <a:cs typeface="Times New Roman"/>
                      </a:endParaRPr>
                    </a:p>
                    <a:p>
                      <a:pPr marL="69850" marR="59055" algn="ctr">
                        <a:lnSpc>
                          <a:spcPct val="100000"/>
                        </a:lnSpc>
                        <a:tabLst>
                          <a:tab pos="1212215" algn="l"/>
                        </a:tabLst>
                      </a:pPr>
                      <a:r>
                        <a:rPr sz="1800" spc="-20" dirty="0">
                          <a:latin typeface="Times New Roman"/>
                          <a:cs typeface="Times New Roman"/>
                        </a:rPr>
                        <a:t>I</a:t>
                      </a:r>
                      <a:r>
                        <a:rPr sz="1800" dirty="0">
                          <a:latin typeface="Times New Roman"/>
                          <a:cs typeface="Times New Roman"/>
                        </a:rPr>
                        <a:t>nstitución	Educ</a:t>
                      </a:r>
                      <a:r>
                        <a:rPr sz="1800" spc="5" dirty="0">
                          <a:latin typeface="Times New Roman"/>
                          <a:cs typeface="Times New Roman"/>
                        </a:rPr>
                        <a:t>a</a:t>
                      </a:r>
                      <a:r>
                        <a:rPr sz="1800" dirty="0">
                          <a:latin typeface="Times New Roman"/>
                          <a:cs typeface="Times New Roman"/>
                        </a:rPr>
                        <a:t>tiva  Monseñor </a:t>
                      </a:r>
                      <a:r>
                        <a:rPr sz="1800" spc="-5" dirty="0">
                          <a:latin typeface="Times New Roman"/>
                          <a:cs typeface="Times New Roman"/>
                        </a:rPr>
                        <a:t>Alfonso </a:t>
                      </a:r>
                      <a:r>
                        <a:rPr sz="1800" dirty="0">
                          <a:latin typeface="Times New Roman"/>
                          <a:cs typeface="Times New Roman"/>
                        </a:rPr>
                        <a:t>Uribe:  100 </a:t>
                      </a:r>
                      <a:r>
                        <a:rPr sz="1800" spc="-5" dirty="0">
                          <a:latin typeface="Times New Roman"/>
                          <a:cs typeface="Times New Roman"/>
                        </a:rPr>
                        <a:t>estudiantes </a:t>
                      </a:r>
                      <a:r>
                        <a:rPr sz="1800" dirty="0">
                          <a:latin typeface="Times New Roman"/>
                          <a:cs typeface="Times New Roman"/>
                        </a:rPr>
                        <a:t>y 1</a:t>
                      </a:r>
                      <a:r>
                        <a:rPr sz="1800" spc="-100" dirty="0">
                          <a:latin typeface="Times New Roman"/>
                          <a:cs typeface="Times New Roman"/>
                        </a:rPr>
                        <a:t> </a:t>
                      </a:r>
                      <a:r>
                        <a:rPr sz="1800" dirty="0">
                          <a:latin typeface="Times New Roman"/>
                          <a:cs typeface="Times New Roman"/>
                        </a:rPr>
                        <a:t>profesor.</a:t>
                      </a:r>
                    </a:p>
                    <a:p>
                      <a:pPr algn="ctr">
                        <a:lnSpc>
                          <a:spcPct val="100000"/>
                        </a:lnSpc>
                      </a:pPr>
                      <a:endParaRPr sz="1800" dirty="0">
                        <a:latin typeface="Times New Roman"/>
                        <a:cs typeface="Times New Roman"/>
                      </a:endParaRPr>
                    </a:p>
                    <a:p>
                      <a:pPr marL="69850" marR="59055" algn="ctr">
                        <a:lnSpc>
                          <a:spcPct val="100000"/>
                        </a:lnSpc>
                        <a:tabLst>
                          <a:tab pos="1212215" algn="l"/>
                        </a:tabLst>
                      </a:pPr>
                      <a:r>
                        <a:rPr sz="1800" spc="-20" dirty="0">
                          <a:latin typeface="Times New Roman"/>
                          <a:cs typeface="Times New Roman"/>
                        </a:rPr>
                        <a:t>I</a:t>
                      </a:r>
                      <a:r>
                        <a:rPr sz="1800" dirty="0">
                          <a:latin typeface="Times New Roman"/>
                          <a:cs typeface="Times New Roman"/>
                        </a:rPr>
                        <a:t>nstitución	Educ</a:t>
                      </a:r>
                      <a:r>
                        <a:rPr sz="1800" spc="5" dirty="0">
                          <a:latin typeface="Times New Roman"/>
                          <a:cs typeface="Times New Roman"/>
                        </a:rPr>
                        <a:t>a</a:t>
                      </a:r>
                      <a:r>
                        <a:rPr sz="1800" dirty="0">
                          <a:latin typeface="Times New Roman"/>
                          <a:cs typeface="Times New Roman"/>
                        </a:rPr>
                        <a:t>tiva  Antonio </a:t>
                      </a:r>
                      <a:r>
                        <a:rPr sz="1800" spc="-5" dirty="0">
                          <a:latin typeface="Times New Roman"/>
                          <a:cs typeface="Times New Roman"/>
                        </a:rPr>
                        <a:t>Donado </a:t>
                      </a:r>
                      <a:r>
                        <a:rPr sz="1800" dirty="0">
                          <a:latin typeface="Times New Roman"/>
                          <a:cs typeface="Times New Roman"/>
                        </a:rPr>
                        <a:t>Camacho:  100 </a:t>
                      </a:r>
                      <a:r>
                        <a:rPr sz="1800" spc="-5" dirty="0">
                          <a:latin typeface="Times New Roman"/>
                          <a:cs typeface="Times New Roman"/>
                        </a:rPr>
                        <a:t>estudiantes </a:t>
                      </a:r>
                      <a:r>
                        <a:rPr sz="1800" dirty="0">
                          <a:latin typeface="Times New Roman"/>
                          <a:cs typeface="Times New Roman"/>
                        </a:rPr>
                        <a:t>y 1</a:t>
                      </a:r>
                      <a:r>
                        <a:rPr sz="1800" spc="-100" dirty="0">
                          <a:latin typeface="Times New Roman"/>
                          <a:cs typeface="Times New Roman"/>
                        </a:rPr>
                        <a:t> </a:t>
                      </a:r>
                      <a:r>
                        <a:rPr sz="1800" dirty="0">
                          <a:latin typeface="Times New Roman"/>
                          <a:cs typeface="Times New Roman"/>
                        </a:rPr>
                        <a:t>profesor.</a:t>
                      </a:r>
                    </a:p>
                    <a:p>
                      <a:pPr algn="ctr">
                        <a:lnSpc>
                          <a:spcPct val="100000"/>
                        </a:lnSpc>
                      </a:pPr>
                      <a:endParaRPr sz="1800" dirty="0">
                        <a:latin typeface="Times New Roman"/>
                        <a:cs typeface="Times New Roman"/>
                      </a:endParaRPr>
                    </a:p>
                    <a:p>
                      <a:pPr marL="69850" marR="59055" algn="ctr">
                        <a:lnSpc>
                          <a:spcPct val="100000"/>
                        </a:lnSpc>
                        <a:tabLst>
                          <a:tab pos="1212215" algn="l"/>
                        </a:tabLst>
                      </a:pPr>
                      <a:r>
                        <a:rPr sz="1800" spc="-20" dirty="0">
                          <a:latin typeface="Times New Roman"/>
                          <a:cs typeface="Times New Roman"/>
                        </a:rPr>
                        <a:t>I</a:t>
                      </a:r>
                      <a:r>
                        <a:rPr sz="1800" dirty="0">
                          <a:latin typeface="Times New Roman"/>
                          <a:cs typeface="Times New Roman"/>
                        </a:rPr>
                        <a:t>nstitución	Educ</a:t>
                      </a:r>
                      <a:r>
                        <a:rPr sz="1800" spc="5" dirty="0">
                          <a:latin typeface="Times New Roman"/>
                          <a:cs typeface="Times New Roman"/>
                        </a:rPr>
                        <a:t>a</a:t>
                      </a:r>
                      <a:r>
                        <a:rPr sz="1800" dirty="0">
                          <a:latin typeface="Times New Roman"/>
                          <a:cs typeface="Times New Roman"/>
                        </a:rPr>
                        <a:t>tiva  Josefina Muñóz: 100  </a:t>
                      </a:r>
                      <a:r>
                        <a:rPr sz="1800" spc="-5" dirty="0">
                          <a:latin typeface="Times New Roman"/>
                          <a:cs typeface="Times New Roman"/>
                        </a:rPr>
                        <a:t>estudiantes </a:t>
                      </a:r>
                      <a:r>
                        <a:rPr sz="1800" dirty="0">
                          <a:latin typeface="Times New Roman"/>
                          <a:cs typeface="Times New Roman"/>
                        </a:rPr>
                        <a:t>y 1</a:t>
                      </a:r>
                      <a:r>
                        <a:rPr sz="1800" spc="-30" dirty="0">
                          <a:latin typeface="Times New Roman"/>
                          <a:cs typeface="Times New Roman"/>
                        </a:rPr>
                        <a:t> </a:t>
                      </a:r>
                      <a:r>
                        <a:rPr sz="1800" dirty="0">
                          <a:latin typeface="Times New Roman"/>
                          <a:cs typeface="Times New Roman"/>
                        </a:rPr>
                        <a:t>profesor.</a:t>
                      </a:r>
                    </a:p>
                    <a:p>
                      <a:pPr algn="ctr">
                        <a:lnSpc>
                          <a:spcPct val="100000"/>
                        </a:lnSpc>
                        <a:spcBef>
                          <a:spcPts val="55"/>
                        </a:spcBef>
                      </a:pPr>
                      <a:endParaRPr sz="1800" dirty="0">
                        <a:latin typeface="Times New Roman"/>
                        <a:cs typeface="Times New Roman"/>
                      </a:endParaRPr>
                    </a:p>
                    <a:p>
                      <a:pPr marL="69850" marR="60960" algn="ctr">
                        <a:lnSpc>
                          <a:spcPct val="100000"/>
                        </a:lnSpc>
                      </a:pPr>
                      <a:r>
                        <a:rPr sz="1800" spc="-5" dirty="0">
                          <a:latin typeface="Times New Roman"/>
                          <a:cs typeface="Times New Roman"/>
                        </a:rPr>
                        <a:t>Institución Educativa </a:t>
                      </a:r>
                      <a:r>
                        <a:rPr sz="1800" dirty="0">
                          <a:latin typeface="Times New Roman"/>
                          <a:cs typeface="Times New Roman"/>
                        </a:rPr>
                        <a:t>José  </a:t>
                      </a:r>
                      <a:r>
                        <a:rPr sz="1800" spc="-5" dirty="0">
                          <a:latin typeface="Times New Roman"/>
                          <a:cs typeface="Times New Roman"/>
                        </a:rPr>
                        <a:t>María Córdoba: </a:t>
                      </a:r>
                      <a:r>
                        <a:rPr sz="1800" dirty="0">
                          <a:latin typeface="Times New Roman"/>
                          <a:cs typeface="Times New Roman"/>
                        </a:rPr>
                        <a:t>100  </a:t>
                      </a:r>
                      <a:r>
                        <a:rPr sz="1800" spc="-5" dirty="0">
                          <a:latin typeface="Times New Roman"/>
                          <a:cs typeface="Times New Roman"/>
                        </a:rPr>
                        <a:t>estudiantes </a:t>
                      </a:r>
                      <a:r>
                        <a:rPr sz="1800" dirty="0">
                          <a:latin typeface="Times New Roman"/>
                          <a:cs typeface="Times New Roman"/>
                        </a:rPr>
                        <a:t>y 1</a:t>
                      </a:r>
                      <a:r>
                        <a:rPr sz="1800" spc="-30" dirty="0">
                          <a:latin typeface="Times New Roman"/>
                          <a:cs typeface="Times New Roman"/>
                        </a:rPr>
                        <a:t> </a:t>
                      </a:r>
                      <a:r>
                        <a:rPr sz="1800" dirty="0">
                          <a:latin typeface="Times New Roman"/>
                          <a:cs typeface="Times New Roman"/>
                        </a:rPr>
                        <a:t>profesor.</a:t>
                      </a: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pPr>
                      <a:endParaRPr sz="12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4268758531"/>
              </p:ext>
            </p:extLst>
          </p:nvPr>
        </p:nvGraphicFramePr>
        <p:xfrm>
          <a:off x="457200" y="1295401"/>
          <a:ext cx="8763000" cy="5471795"/>
        </p:xfrm>
        <a:graphic>
          <a:graphicData uri="http://schemas.openxmlformats.org/drawingml/2006/table">
            <a:tbl>
              <a:tblPr firstRow="1" bandRow="1">
                <a:tableStyleId>{2D5ABB26-0587-4C30-8999-92F81FD0307C}</a:tableStyleId>
              </a:tblPr>
              <a:tblGrid>
                <a:gridCol w="914400"/>
                <a:gridCol w="1371600"/>
                <a:gridCol w="685800"/>
                <a:gridCol w="3886200"/>
                <a:gridCol w="1905000"/>
              </a:tblGrid>
              <a:tr h="4114800">
                <a:tc>
                  <a:txBody>
                    <a:bodyPr/>
                    <a:lstStyle/>
                    <a:p>
                      <a:pPr>
                        <a:lnSpc>
                          <a:spcPct val="100000"/>
                        </a:lnSpc>
                      </a:pPr>
                      <a:endParaRPr sz="12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pPr>
                      <a:endParaRPr sz="12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pPr>
                      <a:endParaRPr sz="12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69850" algn="just">
                        <a:lnSpc>
                          <a:spcPct val="100000"/>
                        </a:lnSpc>
                      </a:pPr>
                      <a:endParaRPr lang="es-CO" sz="1600" spc="-5" dirty="0" smtClean="0">
                        <a:latin typeface="Times New Roman"/>
                        <a:cs typeface="Times New Roman"/>
                      </a:endParaRPr>
                    </a:p>
                    <a:p>
                      <a:pPr marL="69850" algn="ctr">
                        <a:lnSpc>
                          <a:spcPct val="100000"/>
                        </a:lnSpc>
                      </a:pPr>
                      <a:r>
                        <a:rPr sz="2000" spc="-5" dirty="0" err="1" smtClean="0">
                          <a:latin typeface="Times New Roman"/>
                          <a:cs typeface="Times New Roman"/>
                        </a:rPr>
                        <a:t>Institución</a:t>
                      </a:r>
                      <a:r>
                        <a:rPr sz="2000" spc="-5" dirty="0" smtClean="0">
                          <a:latin typeface="Times New Roman"/>
                          <a:cs typeface="Times New Roman"/>
                        </a:rPr>
                        <a:t> </a:t>
                      </a:r>
                      <a:r>
                        <a:rPr sz="2000" spc="-5" dirty="0">
                          <a:latin typeface="Times New Roman"/>
                          <a:cs typeface="Times New Roman"/>
                        </a:rPr>
                        <a:t>Educativa</a:t>
                      </a:r>
                      <a:r>
                        <a:rPr sz="2000" spc="275" dirty="0">
                          <a:latin typeface="Times New Roman"/>
                          <a:cs typeface="Times New Roman"/>
                        </a:rPr>
                        <a:t> </a:t>
                      </a:r>
                      <a:r>
                        <a:rPr sz="2000" spc="-5" dirty="0">
                          <a:latin typeface="Times New Roman"/>
                          <a:cs typeface="Times New Roman"/>
                        </a:rPr>
                        <a:t>San</a:t>
                      </a:r>
                      <a:endParaRPr sz="2000" dirty="0">
                        <a:latin typeface="Times New Roman"/>
                        <a:cs typeface="Times New Roman"/>
                      </a:endParaRPr>
                    </a:p>
                    <a:p>
                      <a:pPr marL="69850" marR="60325" algn="ctr">
                        <a:lnSpc>
                          <a:spcPct val="100000"/>
                        </a:lnSpc>
                        <a:spcBef>
                          <a:spcPts val="10"/>
                        </a:spcBef>
                      </a:pPr>
                      <a:r>
                        <a:rPr sz="2000" dirty="0">
                          <a:latin typeface="Times New Roman"/>
                          <a:cs typeface="Times New Roman"/>
                        </a:rPr>
                        <a:t>José de </a:t>
                      </a:r>
                      <a:r>
                        <a:rPr sz="2000" spc="-5" dirty="0">
                          <a:latin typeface="Times New Roman"/>
                          <a:cs typeface="Times New Roman"/>
                        </a:rPr>
                        <a:t>las Cuchillas: </a:t>
                      </a:r>
                      <a:r>
                        <a:rPr sz="2000" dirty="0">
                          <a:latin typeface="Times New Roman"/>
                          <a:cs typeface="Times New Roman"/>
                        </a:rPr>
                        <a:t>80  </a:t>
                      </a:r>
                      <a:r>
                        <a:rPr sz="2000" spc="-5" dirty="0">
                          <a:latin typeface="Times New Roman"/>
                          <a:cs typeface="Times New Roman"/>
                        </a:rPr>
                        <a:t>estudiantes </a:t>
                      </a:r>
                      <a:r>
                        <a:rPr sz="2000" dirty="0">
                          <a:latin typeface="Times New Roman"/>
                          <a:cs typeface="Times New Roman"/>
                        </a:rPr>
                        <a:t>y 1</a:t>
                      </a:r>
                      <a:r>
                        <a:rPr sz="2000" spc="-30" dirty="0">
                          <a:latin typeface="Times New Roman"/>
                          <a:cs typeface="Times New Roman"/>
                        </a:rPr>
                        <a:t> </a:t>
                      </a:r>
                      <a:r>
                        <a:rPr sz="2000" dirty="0">
                          <a:latin typeface="Times New Roman"/>
                          <a:cs typeface="Times New Roman"/>
                        </a:rPr>
                        <a:t>profesor.</a:t>
                      </a:r>
                    </a:p>
                    <a:p>
                      <a:pPr algn="ctr">
                        <a:lnSpc>
                          <a:spcPct val="100000"/>
                        </a:lnSpc>
                        <a:spcBef>
                          <a:spcPts val="5"/>
                        </a:spcBef>
                      </a:pPr>
                      <a:endParaRPr sz="2000" dirty="0">
                        <a:latin typeface="Times New Roman"/>
                        <a:cs typeface="Times New Roman"/>
                      </a:endParaRPr>
                    </a:p>
                    <a:p>
                      <a:pPr marL="69850" marR="61594" algn="ctr">
                        <a:lnSpc>
                          <a:spcPct val="100000"/>
                        </a:lnSpc>
                      </a:pPr>
                      <a:r>
                        <a:rPr sz="2000" spc="-5" dirty="0">
                          <a:latin typeface="Times New Roman"/>
                          <a:cs typeface="Times New Roman"/>
                        </a:rPr>
                        <a:t>Institución Educativa </a:t>
                      </a:r>
                      <a:r>
                        <a:rPr sz="2000" dirty="0">
                          <a:latin typeface="Times New Roman"/>
                          <a:cs typeface="Times New Roman"/>
                        </a:rPr>
                        <a:t>Rural  </a:t>
                      </a:r>
                      <a:r>
                        <a:rPr sz="2000" spc="-5" dirty="0">
                          <a:latin typeface="Times New Roman"/>
                          <a:cs typeface="Times New Roman"/>
                        </a:rPr>
                        <a:t>Técnico </a:t>
                      </a:r>
                      <a:r>
                        <a:rPr sz="2000" dirty="0">
                          <a:latin typeface="Times New Roman"/>
                          <a:cs typeface="Times New Roman"/>
                        </a:rPr>
                        <a:t>de </a:t>
                      </a:r>
                      <a:r>
                        <a:rPr sz="2000" spc="-5" dirty="0">
                          <a:latin typeface="Times New Roman"/>
                          <a:cs typeface="Times New Roman"/>
                        </a:rPr>
                        <a:t>Marinilla: </a:t>
                      </a:r>
                      <a:r>
                        <a:rPr sz="2000" dirty="0">
                          <a:latin typeface="Times New Roman"/>
                          <a:cs typeface="Times New Roman"/>
                        </a:rPr>
                        <a:t>80  </a:t>
                      </a:r>
                      <a:r>
                        <a:rPr sz="2000" spc="-5" dirty="0">
                          <a:latin typeface="Times New Roman"/>
                          <a:cs typeface="Times New Roman"/>
                        </a:rPr>
                        <a:t>estudiantes </a:t>
                      </a:r>
                      <a:r>
                        <a:rPr sz="2000" dirty="0">
                          <a:latin typeface="Times New Roman"/>
                          <a:cs typeface="Times New Roman"/>
                        </a:rPr>
                        <a:t>y 1</a:t>
                      </a:r>
                      <a:r>
                        <a:rPr sz="2000" spc="-30" dirty="0">
                          <a:latin typeface="Times New Roman"/>
                          <a:cs typeface="Times New Roman"/>
                        </a:rPr>
                        <a:t> </a:t>
                      </a:r>
                      <a:r>
                        <a:rPr sz="2000" dirty="0">
                          <a:latin typeface="Times New Roman"/>
                          <a:cs typeface="Times New Roman"/>
                        </a:rPr>
                        <a:t>profesor.</a:t>
                      </a:r>
                    </a:p>
                    <a:p>
                      <a:pPr algn="ctr">
                        <a:lnSpc>
                          <a:spcPct val="100000"/>
                        </a:lnSpc>
                      </a:pPr>
                      <a:endParaRPr sz="2000" dirty="0">
                        <a:latin typeface="Times New Roman"/>
                        <a:cs typeface="Times New Roman"/>
                      </a:endParaRPr>
                    </a:p>
                    <a:p>
                      <a:pPr marL="69850" marR="59055" algn="ctr">
                        <a:lnSpc>
                          <a:spcPct val="100000"/>
                        </a:lnSpc>
                        <a:tabLst>
                          <a:tab pos="1212215" algn="l"/>
                        </a:tabLst>
                      </a:pPr>
                      <a:r>
                        <a:rPr sz="2000" spc="-20" dirty="0">
                          <a:latin typeface="Times New Roman"/>
                          <a:cs typeface="Times New Roman"/>
                        </a:rPr>
                        <a:t>I</a:t>
                      </a:r>
                      <a:r>
                        <a:rPr sz="2000" dirty="0">
                          <a:latin typeface="Times New Roman"/>
                          <a:cs typeface="Times New Roman"/>
                        </a:rPr>
                        <a:t>nstitución	Educ</a:t>
                      </a:r>
                      <a:r>
                        <a:rPr sz="2000" spc="5" dirty="0">
                          <a:latin typeface="Times New Roman"/>
                          <a:cs typeface="Times New Roman"/>
                        </a:rPr>
                        <a:t>a</a:t>
                      </a:r>
                      <a:r>
                        <a:rPr sz="2000" dirty="0">
                          <a:latin typeface="Times New Roman"/>
                          <a:cs typeface="Times New Roman"/>
                        </a:rPr>
                        <a:t>tiva  Román Gómez: 80  </a:t>
                      </a:r>
                      <a:r>
                        <a:rPr sz="2000" spc="-5" dirty="0">
                          <a:latin typeface="Times New Roman"/>
                          <a:cs typeface="Times New Roman"/>
                        </a:rPr>
                        <a:t>estudiantes </a:t>
                      </a:r>
                      <a:r>
                        <a:rPr sz="2000" dirty="0">
                          <a:latin typeface="Times New Roman"/>
                          <a:cs typeface="Times New Roman"/>
                        </a:rPr>
                        <a:t>y 1</a:t>
                      </a:r>
                      <a:r>
                        <a:rPr sz="2000" spc="-30" dirty="0">
                          <a:latin typeface="Times New Roman"/>
                          <a:cs typeface="Times New Roman"/>
                        </a:rPr>
                        <a:t> </a:t>
                      </a:r>
                      <a:r>
                        <a:rPr sz="2000" dirty="0">
                          <a:latin typeface="Times New Roman"/>
                          <a:cs typeface="Times New Roman"/>
                        </a:rPr>
                        <a:t>profesor</a:t>
                      </a:r>
                    </a:p>
                    <a:p>
                      <a:pPr algn="ctr">
                        <a:lnSpc>
                          <a:spcPct val="100000"/>
                        </a:lnSpc>
                      </a:pPr>
                      <a:endParaRPr sz="2000" dirty="0">
                        <a:latin typeface="Times New Roman"/>
                        <a:cs typeface="Times New Roman"/>
                      </a:endParaRPr>
                    </a:p>
                    <a:p>
                      <a:pPr marL="69850" marR="60325" algn="ctr">
                        <a:lnSpc>
                          <a:spcPct val="100000"/>
                        </a:lnSpc>
                      </a:pPr>
                      <a:r>
                        <a:rPr sz="2000" spc="-5" dirty="0">
                          <a:latin typeface="Times New Roman"/>
                          <a:cs typeface="Times New Roman"/>
                        </a:rPr>
                        <a:t>Institución Educativa Pío  </a:t>
                      </a:r>
                      <a:r>
                        <a:rPr sz="2000" spc="-10" dirty="0">
                          <a:latin typeface="Times New Roman"/>
                          <a:cs typeface="Times New Roman"/>
                        </a:rPr>
                        <a:t>XI: </a:t>
                      </a:r>
                      <a:r>
                        <a:rPr sz="2000" dirty="0">
                          <a:latin typeface="Times New Roman"/>
                          <a:cs typeface="Times New Roman"/>
                        </a:rPr>
                        <a:t>80 </a:t>
                      </a:r>
                      <a:r>
                        <a:rPr sz="2000" spc="-5" dirty="0">
                          <a:latin typeface="Times New Roman"/>
                          <a:cs typeface="Times New Roman"/>
                        </a:rPr>
                        <a:t>estudiantes </a:t>
                      </a:r>
                      <a:r>
                        <a:rPr sz="2000" dirty="0">
                          <a:latin typeface="Times New Roman"/>
                          <a:cs typeface="Times New Roman"/>
                        </a:rPr>
                        <a:t>y 1  </a:t>
                      </a:r>
                      <a:r>
                        <a:rPr sz="2000" spc="-5" dirty="0">
                          <a:latin typeface="Times New Roman"/>
                          <a:cs typeface="Times New Roman"/>
                        </a:rPr>
                        <a:t>profesor.</a:t>
                      </a:r>
                      <a:endParaRPr sz="2000" dirty="0">
                        <a:latin typeface="Times New Roman"/>
                        <a:cs typeface="Times New Roman"/>
                      </a:endParaRPr>
                    </a:p>
                    <a:p>
                      <a:pPr algn="ctr">
                        <a:lnSpc>
                          <a:spcPct val="100000"/>
                        </a:lnSpc>
                        <a:spcBef>
                          <a:spcPts val="25"/>
                        </a:spcBef>
                      </a:pPr>
                      <a:endParaRPr sz="2000" dirty="0">
                        <a:latin typeface="Times New Roman"/>
                        <a:cs typeface="Times New Roman"/>
                      </a:endParaRPr>
                    </a:p>
                    <a:p>
                      <a:pPr marL="69850" marR="60325" algn="ctr">
                        <a:lnSpc>
                          <a:spcPct val="100000"/>
                        </a:lnSpc>
                        <a:spcBef>
                          <a:spcPts val="5"/>
                        </a:spcBef>
                      </a:pPr>
                      <a:r>
                        <a:rPr sz="2000" b="1" dirty="0">
                          <a:latin typeface="Times New Roman"/>
                          <a:cs typeface="Times New Roman"/>
                        </a:rPr>
                        <a:t>Total: 1780 </a:t>
                      </a:r>
                      <a:r>
                        <a:rPr sz="2000" b="1" spc="-5" dirty="0">
                          <a:latin typeface="Times New Roman"/>
                          <a:cs typeface="Times New Roman"/>
                        </a:rPr>
                        <a:t>estudiantes </a:t>
                      </a:r>
                      <a:r>
                        <a:rPr sz="2000" b="1" dirty="0">
                          <a:latin typeface="Times New Roman"/>
                          <a:cs typeface="Times New Roman"/>
                        </a:rPr>
                        <a:t>y  17</a:t>
                      </a:r>
                      <a:r>
                        <a:rPr sz="2000" b="1" spc="-5" dirty="0">
                          <a:latin typeface="Times New Roman"/>
                          <a:cs typeface="Times New Roman"/>
                        </a:rPr>
                        <a:t> </a:t>
                      </a:r>
                      <a:r>
                        <a:rPr sz="2000" b="1" spc="-5" dirty="0" err="1">
                          <a:latin typeface="Times New Roman"/>
                          <a:cs typeface="Times New Roman"/>
                        </a:rPr>
                        <a:t>profesores</a:t>
                      </a:r>
                      <a:r>
                        <a:rPr sz="2000" b="1" spc="-5" dirty="0" smtClean="0">
                          <a:latin typeface="Times New Roman"/>
                          <a:cs typeface="Times New Roman"/>
                        </a:rPr>
                        <a:t>.</a:t>
                      </a:r>
                      <a:endParaRPr lang="es-CO" sz="2000" b="1" spc="-5" dirty="0" smtClean="0">
                        <a:latin typeface="Times New Roman"/>
                        <a:cs typeface="Times New Roman"/>
                      </a:endParaRPr>
                    </a:p>
                    <a:p>
                      <a:pPr marL="69850" marR="60325" algn="just">
                        <a:lnSpc>
                          <a:spcPct val="143500"/>
                        </a:lnSpc>
                        <a:spcBef>
                          <a:spcPts val="5"/>
                        </a:spcBef>
                      </a:pPr>
                      <a:endParaRPr sz="1600" dirty="0">
                        <a:latin typeface="Times New Roman"/>
                        <a:cs typeface="Times New Roman"/>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nSpc>
                          <a:spcPct val="100000"/>
                        </a:lnSpc>
                      </a:pPr>
                      <a:endParaRPr sz="12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bl>
          </a:graphicData>
        </a:graphic>
      </p:graphicFrame>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2706623"/>
            <a:ext cx="10058400" cy="2368550"/>
          </a:xfrm>
          <a:custGeom>
            <a:avLst/>
            <a:gdLst/>
            <a:ahLst/>
            <a:cxnLst/>
            <a:rect l="l" t="t" r="r" b="b"/>
            <a:pathLst>
              <a:path w="10058400" h="2368550">
                <a:moveTo>
                  <a:pt x="0" y="2368169"/>
                </a:moveTo>
                <a:lnTo>
                  <a:pt x="10058400" y="2368169"/>
                </a:lnTo>
                <a:lnTo>
                  <a:pt x="10058400" y="0"/>
                </a:lnTo>
                <a:lnTo>
                  <a:pt x="0" y="0"/>
                </a:lnTo>
                <a:lnTo>
                  <a:pt x="0" y="2368169"/>
                </a:lnTo>
                <a:close/>
              </a:path>
            </a:pathLst>
          </a:custGeom>
          <a:solidFill>
            <a:srgbClr val="2E663B"/>
          </a:solidFill>
        </p:spPr>
        <p:txBody>
          <a:bodyPr wrap="square" lIns="0" tIns="0" rIns="0" bIns="0" rtlCol="0"/>
          <a:lstStyle/>
          <a:p>
            <a:endParaRPr/>
          </a:p>
        </p:txBody>
      </p:sp>
      <p:sp>
        <p:nvSpPr>
          <p:cNvPr id="3" name="object 3"/>
          <p:cNvSpPr txBox="1">
            <a:spLocks noGrp="1"/>
          </p:cNvSpPr>
          <p:nvPr>
            <p:ph type="title"/>
          </p:nvPr>
        </p:nvSpPr>
        <p:spPr>
          <a:xfrm>
            <a:off x="0" y="2973146"/>
            <a:ext cx="10058400" cy="1214755"/>
          </a:xfrm>
          <a:prstGeom prst="rect">
            <a:avLst/>
          </a:prstGeom>
        </p:spPr>
        <p:txBody>
          <a:bodyPr vert="horz" wrap="square" lIns="0" tIns="12700" rIns="0" bIns="0" rtlCol="0">
            <a:spAutoFit/>
          </a:bodyPr>
          <a:lstStyle/>
          <a:p>
            <a:pPr marL="12700" algn="ctr">
              <a:lnSpc>
                <a:spcPct val="100000"/>
              </a:lnSpc>
              <a:spcBef>
                <a:spcPts val="100"/>
              </a:spcBef>
            </a:pPr>
            <a:r>
              <a:rPr dirty="0">
                <a:latin typeface="Carlito"/>
              </a:rPr>
              <a:t>BIENESTAR</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38200" y="1524000"/>
            <a:ext cx="8286115" cy="5445337"/>
          </a:xfrm>
          <a:prstGeom prst="rect">
            <a:avLst/>
          </a:prstGeom>
        </p:spPr>
        <p:txBody>
          <a:bodyPr vert="horz" wrap="square" lIns="0" tIns="12700" rIns="0" bIns="0" rtlCol="0">
            <a:spAutoFit/>
          </a:bodyPr>
          <a:lstStyle/>
          <a:p>
            <a:pPr marL="12700" marR="5080" indent="449580" algn="just">
              <a:lnSpc>
                <a:spcPct val="143700"/>
              </a:lnSpc>
              <a:spcBef>
                <a:spcPts val="100"/>
              </a:spcBef>
            </a:pPr>
            <a:r>
              <a:rPr lang="es-CO" sz="2400" b="1" spc="-5" dirty="0" smtClean="0">
                <a:latin typeface="Times New Roman" pitchFamily="18" charset="0"/>
                <a:cs typeface="Times New Roman" pitchFamily="18" charset="0"/>
              </a:rPr>
              <a:t>Coordinadora: CARMEN ELENA MUÑOZ P.</a:t>
            </a:r>
          </a:p>
          <a:p>
            <a:pPr marL="12700" marR="5080" indent="449580" algn="just">
              <a:lnSpc>
                <a:spcPct val="143700"/>
              </a:lnSpc>
              <a:spcBef>
                <a:spcPts val="100"/>
              </a:spcBef>
            </a:pPr>
            <a:endParaRPr lang="es-CO" sz="2200" spc="-5" dirty="0" smtClean="0">
              <a:latin typeface="Times New Roman" pitchFamily="18" charset="0"/>
              <a:cs typeface="Times New Roman" pitchFamily="18" charset="0"/>
            </a:endParaRPr>
          </a:p>
          <a:p>
            <a:pPr marL="12700" marR="5080" indent="449580" algn="just">
              <a:lnSpc>
                <a:spcPct val="143700"/>
              </a:lnSpc>
              <a:spcBef>
                <a:spcPts val="100"/>
              </a:spcBef>
            </a:pPr>
            <a:r>
              <a:rPr sz="2200" spc="-5" dirty="0" err="1" smtClean="0">
                <a:latin typeface="Times New Roman" pitchFamily="18" charset="0"/>
                <a:cs typeface="Times New Roman" pitchFamily="18" charset="0"/>
              </a:rPr>
              <a:t>Incursionamos</a:t>
            </a:r>
            <a:r>
              <a:rPr sz="2200" spc="-5" dirty="0" smtClean="0">
                <a:latin typeface="Times New Roman" pitchFamily="18" charset="0"/>
                <a:cs typeface="Times New Roman" pitchFamily="18" charset="0"/>
              </a:rPr>
              <a:t> </a:t>
            </a:r>
            <a:r>
              <a:rPr sz="2200" spc="-5" dirty="0">
                <a:latin typeface="Times New Roman" pitchFamily="18" charset="0"/>
                <a:cs typeface="Times New Roman" pitchFamily="18" charset="0"/>
              </a:rPr>
              <a:t>también, por mediación de Bienestar  universitario, en la divulgación de la filosofía y </a:t>
            </a:r>
            <a:r>
              <a:rPr sz="2200" spc="-10" dirty="0">
                <a:latin typeface="Times New Roman" pitchFamily="18" charset="0"/>
                <a:cs typeface="Times New Roman" pitchFamily="18" charset="0"/>
              </a:rPr>
              <a:t>la </a:t>
            </a:r>
            <a:r>
              <a:rPr sz="2200" spc="-5" dirty="0">
                <a:latin typeface="Times New Roman" pitchFamily="18" charset="0"/>
                <a:cs typeface="Times New Roman" pitchFamily="18" charset="0"/>
              </a:rPr>
              <a:t>problematización  de la vida cotidiana </a:t>
            </a:r>
            <a:r>
              <a:rPr sz="2200" spc="-10" dirty="0">
                <a:latin typeface="Times New Roman" pitchFamily="18" charset="0"/>
                <a:cs typeface="Times New Roman" pitchFamily="18" charset="0"/>
              </a:rPr>
              <a:t>de </a:t>
            </a:r>
            <a:r>
              <a:rPr sz="2200" spc="-5" dirty="0">
                <a:latin typeface="Times New Roman" pitchFamily="18" charset="0"/>
                <a:cs typeface="Times New Roman" pitchFamily="18" charset="0"/>
              </a:rPr>
              <a:t>nuestros estudiantes, con Jornadas </a:t>
            </a:r>
            <a:r>
              <a:rPr sz="2200" spc="-10" dirty="0">
                <a:latin typeface="Times New Roman" pitchFamily="18" charset="0"/>
                <a:cs typeface="Times New Roman" pitchFamily="18" charset="0"/>
              </a:rPr>
              <a:t>de  </a:t>
            </a:r>
            <a:r>
              <a:rPr sz="2200" spc="-5" dirty="0">
                <a:latin typeface="Times New Roman" pitchFamily="18" charset="0"/>
                <a:cs typeface="Times New Roman" pitchFamily="18" charset="0"/>
              </a:rPr>
              <a:t>inducción a la vida universitaria, inducción a las prácticas  profesionales de la Licenciatura en Filosofía, talleres sobre hábitos  de estudio y habilidades sociales, cine foros y clubes de lectura.  </a:t>
            </a:r>
            <a:r>
              <a:rPr sz="2200" spc="-5" dirty="0">
                <a:solidFill>
                  <a:srgbClr val="212121"/>
                </a:solidFill>
                <a:latin typeface="Times New Roman" pitchFamily="18" charset="0"/>
                <a:cs typeface="Times New Roman" pitchFamily="18" charset="0"/>
              </a:rPr>
              <a:t>Habilitamos también rutas de prevención del suicidio y </a:t>
            </a:r>
            <a:r>
              <a:rPr sz="2200" spc="-5" dirty="0">
                <a:latin typeface="Times New Roman" pitchFamily="18" charset="0"/>
                <a:cs typeface="Times New Roman" pitchFamily="18" charset="0"/>
              </a:rPr>
              <a:t>de atención  a violencias sexuales y de género, además de la elaboración de  diferentes talleres, eventos y actividades formativas de Promoción  de la</a:t>
            </a:r>
            <a:r>
              <a:rPr sz="2200" dirty="0">
                <a:latin typeface="Times New Roman" pitchFamily="18" charset="0"/>
                <a:cs typeface="Times New Roman" pitchFamily="18" charset="0"/>
              </a:rPr>
              <a:t> </a:t>
            </a:r>
            <a:r>
              <a:rPr sz="2200" spc="-5" dirty="0">
                <a:latin typeface="Times New Roman" pitchFamily="18" charset="0"/>
                <a:cs typeface="Times New Roman" pitchFamily="18" charset="0"/>
              </a:rPr>
              <a:t>Salud.</a:t>
            </a:r>
            <a:endParaRPr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800" y="1275962"/>
            <a:ext cx="9601200" cy="5786199"/>
          </a:xfrm>
          <a:prstGeom prst="rect">
            <a:avLst/>
          </a:prstGeom>
        </p:spPr>
        <p:txBody>
          <a:bodyPr wrap="square">
            <a:spAutoFit/>
          </a:bodyPr>
          <a:lstStyle/>
          <a:p>
            <a:pPr algn="just">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Entre los aspectos a resaltar se encuentra:</a:t>
            </a:r>
            <a:endParaRPr lang="es-CO" sz="2000" dirty="0">
              <a:latin typeface="Times New Roman" panose="02020603050405020304" pitchFamily="18" charset="0"/>
              <a:cs typeface="Times New Roman" panose="02020603050405020304" pitchFamily="18" charset="0"/>
            </a:endParaRPr>
          </a:p>
          <a:p>
            <a:pPr algn="just">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CO" sz="2200" dirty="0">
              <a:latin typeface="Times New Roman" panose="02020603050405020304" pitchFamily="18" charset="0"/>
              <a:cs typeface="Times New Roman" panose="02020603050405020304" pitchFamily="18" charset="0"/>
            </a:endParaRPr>
          </a:p>
          <a:p>
            <a:pPr marL="342900" lvl="0" indent="-342900" algn="just">
              <a:spcAft>
                <a:spcPts val="0"/>
              </a:spcAft>
              <a:buFont typeface="Arial" panose="020B0604020202020204" pitchFamily="34" charset="0"/>
              <a:buChar char="•"/>
              <a:tabLst>
                <a:tab pos="228600" algn="l"/>
              </a:tabLst>
            </a:pPr>
            <a:r>
              <a:rPr lang="es-ES" sz="2200" b="1" dirty="0">
                <a:latin typeface="Times New Roman" panose="02020603050405020304" pitchFamily="18" charset="0"/>
                <a:ea typeface="Times New Roman" panose="02020603050405020304" pitchFamily="18" charset="0"/>
                <a:cs typeface="Times New Roman" panose="02020603050405020304" pitchFamily="18" charset="0"/>
              </a:rPr>
              <a:t>Programa de consejería estudiantil en 2019</a:t>
            </a:r>
            <a:endParaRPr lang="es-CO" sz="2200" dirty="0">
              <a:latin typeface="Times New Roman" panose="02020603050405020304" pitchFamily="18" charset="0"/>
              <a:cs typeface="Times New Roman" panose="02020603050405020304" pitchFamily="18" charset="0"/>
            </a:endParaRPr>
          </a:p>
          <a:p>
            <a:pPr>
              <a:spcAft>
                <a:spcPts val="0"/>
              </a:spcAft>
            </a:pPr>
            <a:r>
              <a:rPr lang="es-ES" sz="2200" dirty="0">
                <a:latin typeface="Times New Roman" panose="02020603050405020304" pitchFamily="18" charset="0"/>
                <a:cs typeface="Times New Roman" panose="02020603050405020304" pitchFamily="18" charset="0"/>
              </a:rPr>
              <a:t>Estudiantes atendidos: 50</a:t>
            </a:r>
            <a:endParaRPr lang="es-CO" sz="2200" dirty="0">
              <a:latin typeface="Times New Roman" panose="02020603050405020304" pitchFamily="18" charset="0"/>
              <a:cs typeface="Times New Roman" panose="02020603050405020304" pitchFamily="18" charset="0"/>
            </a:endParaRPr>
          </a:p>
          <a:p>
            <a:pPr>
              <a:spcAft>
                <a:spcPts val="0"/>
              </a:spcAft>
            </a:pPr>
            <a:r>
              <a:rPr lang="es-ES" sz="2200" dirty="0">
                <a:latin typeface="Times New Roman" panose="02020603050405020304" pitchFamily="18" charset="0"/>
                <a:cs typeface="Times New Roman" panose="02020603050405020304" pitchFamily="18" charset="0"/>
              </a:rPr>
              <a:t> </a:t>
            </a:r>
            <a:r>
              <a:rPr lang="es-ES" sz="2200" b="1" dirty="0" smtClean="0">
                <a:latin typeface="Times New Roman" panose="02020603050405020304" pitchFamily="18" charset="0"/>
                <a:cs typeface="Times New Roman" panose="02020603050405020304" pitchFamily="18" charset="0"/>
              </a:rPr>
              <a:t>Prácticas </a:t>
            </a:r>
            <a:r>
              <a:rPr lang="es-ES" sz="2200" b="1" dirty="0">
                <a:latin typeface="Times New Roman" panose="02020603050405020304" pitchFamily="18" charset="0"/>
                <a:cs typeface="Times New Roman" panose="02020603050405020304" pitchFamily="18" charset="0"/>
              </a:rPr>
              <a:t>Psicológicas</a:t>
            </a:r>
            <a:endParaRPr lang="es-CO" sz="2200" dirty="0">
              <a:latin typeface="Times New Roman" panose="02020603050405020304" pitchFamily="18" charset="0"/>
              <a:cs typeface="Times New Roman" panose="02020603050405020304" pitchFamily="18" charset="0"/>
            </a:endParaRPr>
          </a:p>
          <a:p>
            <a:pPr algn="just">
              <a:spcAft>
                <a:spcPts val="0"/>
              </a:spcAft>
            </a:pPr>
            <a:r>
              <a:rPr lang="es-ES" sz="2200" dirty="0">
                <a:latin typeface="Times New Roman" panose="02020603050405020304" pitchFamily="18" charset="0"/>
                <a:cs typeface="Times New Roman" panose="02020603050405020304" pitchFamily="18" charset="0"/>
              </a:rPr>
              <a:t>En el semestre 2019-1 se cuenta con el acompañamiento de la practicante de Psicología, </a:t>
            </a:r>
            <a:r>
              <a:rPr lang="es-ES" sz="2200" dirty="0" err="1">
                <a:latin typeface="Times New Roman" panose="02020603050405020304" pitchFamily="18" charset="0"/>
                <a:cs typeface="Times New Roman" panose="02020603050405020304" pitchFamily="18" charset="0"/>
              </a:rPr>
              <a:t>Yuli</a:t>
            </a:r>
            <a:r>
              <a:rPr lang="es-ES" sz="2200" dirty="0">
                <a:latin typeface="Times New Roman" panose="02020603050405020304" pitchFamily="18" charset="0"/>
                <a:cs typeface="Times New Roman" panose="02020603050405020304" pitchFamily="18" charset="0"/>
              </a:rPr>
              <a:t> Patiño de la Universidad San </a:t>
            </a:r>
            <a:r>
              <a:rPr lang="es-ES" sz="2200" dirty="0" smtClean="0">
                <a:latin typeface="Times New Roman" panose="02020603050405020304" pitchFamily="18" charset="0"/>
                <a:cs typeface="Times New Roman" panose="02020603050405020304" pitchFamily="18" charset="0"/>
              </a:rPr>
              <a:t>Buenaventura</a:t>
            </a:r>
            <a:endParaRPr lang="es-CO" sz="2200" dirty="0">
              <a:latin typeface="Times New Roman" panose="02020603050405020304" pitchFamily="18" charset="0"/>
              <a:cs typeface="Times New Roman" panose="02020603050405020304" pitchFamily="18" charset="0"/>
            </a:endParaRPr>
          </a:p>
          <a:p>
            <a:pPr marL="342900" lvl="0" indent="-342900" algn="just">
              <a:spcAft>
                <a:spcPts val="0"/>
              </a:spcAft>
              <a:buFont typeface="Roboto"/>
              <a:buChar char="-"/>
            </a:pPr>
            <a:r>
              <a:rPr lang="es-ES" sz="2200" b="1" dirty="0">
                <a:latin typeface="Times New Roman" panose="02020603050405020304" pitchFamily="18" charset="0"/>
                <a:ea typeface="Calibri" panose="020F0502020204030204" pitchFamily="34" charset="0"/>
                <a:cs typeface="Times New Roman" panose="02020603050405020304" pitchFamily="18" charset="0"/>
              </a:rPr>
              <a:t>En 2019-1</a:t>
            </a:r>
            <a:endParaRPr lang="es-CO" sz="22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es-ES" sz="2200" dirty="0">
                <a:latin typeface="Times New Roman" panose="02020603050405020304" pitchFamily="18" charset="0"/>
                <a:cs typeface="Times New Roman" panose="02020603050405020304" pitchFamily="18" charset="0"/>
              </a:rPr>
              <a:t>Citas Asignadas: 47 citas</a:t>
            </a:r>
            <a:endParaRPr lang="es-CO" sz="2200" dirty="0">
              <a:latin typeface="Times New Roman" panose="02020603050405020304" pitchFamily="18" charset="0"/>
              <a:cs typeface="Times New Roman" panose="02020603050405020304" pitchFamily="18" charset="0"/>
            </a:endParaRPr>
          </a:p>
          <a:p>
            <a:pPr algn="just">
              <a:spcAft>
                <a:spcPts val="0"/>
              </a:spcAft>
            </a:pPr>
            <a:r>
              <a:rPr lang="es-ES" sz="2200" dirty="0">
                <a:latin typeface="Times New Roman" panose="02020603050405020304" pitchFamily="18" charset="0"/>
                <a:cs typeface="Times New Roman" panose="02020603050405020304" pitchFamily="18" charset="0"/>
              </a:rPr>
              <a:t>Personas atendidas: 44 citas</a:t>
            </a:r>
            <a:endParaRPr lang="es-CO" sz="2200" dirty="0">
              <a:latin typeface="Times New Roman" panose="02020603050405020304" pitchFamily="18" charset="0"/>
              <a:cs typeface="Times New Roman" panose="02020603050405020304" pitchFamily="18" charset="0"/>
            </a:endParaRPr>
          </a:p>
          <a:p>
            <a:pPr algn="just">
              <a:spcAft>
                <a:spcPts val="0"/>
              </a:spcAft>
            </a:pPr>
            <a:r>
              <a:rPr lang="es-ES" sz="2200" dirty="0">
                <a:latin typeface="Times New Roman" panose="02020603050405020304" pitchFamily="18" charset="0"/>
                <a:cs typeface="Times New Roman" panose="02020603050405020304" pitchFamily="18" charset="0"/>
              </a:rPr>
              <a:t>11 casos intervenidos</a:t>
            </a:r>
            <a:endParaRPr lang="es-CO" sz="2200" dirty="0">
              <a:latin typeface="Times New Roman" panose="02020603050405020304" pitchFamily="18" charset="0"/>
              <a:cs typeface="Times New Roman" panose="02020603050405020304" pitchFamily="18" charset="0"/>
            </a:endParaRPr>
          </a:p>
          <a:p>
            <a:pPr algn="just">
              <a:spcAft>
                <a:spcPts val="0"/>
              </a:spcAft>
            </a:pPr>
            <a:r>
              <a:rPr lang="es-ES" sz="2200" dirty="0">
                <a:latin typeface="Times New Roman" panose="02020603050405020304" pitchFamily="18" charset="0"/>
                <a:cs typeface="Times New Roman" panose="02020603050405020304" pitchFamily="18" charset="0"/>
              </a:rPr>
              <a:t>8 casos en los que se logró el cierre del proceso</a:t>
            </a:r>
            <a:endParaRPr lang="es-CO" sz="2200" dirty="0">
              <a:latin typeface="Times New Roman" panose="02020603050405020304" pitchFamily="18" charset="0"/>
              <a:cs typeface="Times New Roman" panose="02020603050405020304" pitchFamily="18" charset="0"/>
            </a:endParaRPr>
          </a:p>
          <a:p>
            <a:pPr marL="342900" lvl="0" indent="-342900">
              <a:spcAft>
                <a:spcPts val="0"/>
              </a:spcAft>
              <a:buFont typeface="Roboto"/>
              <a:buChar char="-"/>
            </a:pPr>
            <a:r>
              <a:rPr lang="es-ES" sz="2200" b="1" dirty="0">
                <a:latin typeface="Times New Roman" panose="02020603050405020304" pitchFamily="18" charset="0"/>
                <a:ea typeface="Calibri" panose="020F0502020204030204" pitchFamily="34" charset="0"/>
                <a:cs typeface="Times New Roman" panose="02020603050405020304" pitchFamily="18" charset="0"/>
              </a:rPr>
              <a:t>En 2019-2:</a:t>
            </a:r>
            <a:endParaRPr lang="es-CO" sz="22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es-ES" sz="2200" dirty="0">
                <a:latin typeface="Times New Roman" panose="02020603050405020304" pitchFamily="18" charset="0"/>
                <a:cs typeface="Times New Roman" panose="02020603050405020304" pitchFamily="18" charset="0"/>
              </a:rPr>
              <a:t>Citas Asignadas: 50 citas</a:t>
            </a:r>
            <a:endParaRPr lang="es-CO" sz="2200" dirty="0">
              <a:latin typeface="Times New Roman" panose="02020603050405020304" pitchFamily="18" charset="0"/>
              <a:cs typeface="Times New Roman" panose="02020603050405020304" pitchFamily="18" charset="0"/>
            </a:endParaRPr>
          </a:p>
          <a:p>
            <a:pPr algn="just">
              <a:spcAft>
                <a:spcPts val="0"/>
              </a:spcAft>
            </a:pPr>
            <a:r>
              <a:rPr lang="es-ES" sz="2200" dirty="0">
                <a:latin typeface="Times New Roman" panose="02020603050405020304" pitchFamily="18" charset="0"/>
                <a:cs typeface="Times New Roman" panose="02020603050405020304" pitchFamily="18" charset="0"/>
              </a:rPr>
              <a:t>Personas atendidas: 45 citas</a:t>
            </a:r>
            <a:endParaRPr lang="es-CO" sz="2200" dirty="0">
              <a:latin typeface="Times New Roman" panose="02020603050405020304" pitchFamily="18" charset="0"/>
              <a:cs typeface="Times New Roman" panose="02020603050405020304" pitchFamily="18" charset="0"/>
            </a:endParaRPr>
          </a:p>
          <a:p>
            <a:pPr>
              <a:spcAft>
                <a:spcPts val="0"/>
              </a:spcAft>
            </a:pPr>
            <a:r>
              <a:rPr lang="es-ES" sz="2200" dirty="0">
                <a:latin typeface="Times New Roman" panose="02020603050405020304" pitchFamily="18" charset="0"/>
                <a:cs typeface="Times New Roman" panose="02020603050405020304" pitchFamily="18" charset="0"/>
              </a:rPr>
              <a:t>13 casos intervenidos</a:t>
            </a:r>
            <a:endParaRPr lang="es-CO" sz="2200" dirty="0">
              <a:latin typeface="Times New Roman" panose="02020603050405020304" pitchFamily="18" charset="0"/>
              <a:cs typeface="Times New Roman" panose="02020603050405020304" pitchFamily="18" charset="0"/>
            </a:endParaRPr>
          </a:p>
          <a:p>
            <a:pPr>
              <a:spcAft>
                <a:spcPts val="0"/>
              </a:spcAft>
            </a:pPr>
            <a:r>
              <a:rPr lang="es-ES" sz="2200" dirty="0">
                <a:latin typeface="Times New Roman" panose="02020603050405020304" pitchFamily="18" charset="0"/>
                <a:cs typeface="Times New Roman" panose="02020603050405020304" pitchFamily="18" charset="0"/>
              </a:rPr>
              <a:t>6 casos en los que se logró cierre o derivación</a:t>
            </a:r>
            <a:endParaRPr lang="es-CO" sz="22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443928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38200" y="2178040"/>
            <a:ext cx="8686800" cy="3046988"/>
          </a:xfrm>
          <a:prstGeom prst="rect">
            <a:avLst/>
          </a:prstGeom>
        </p:spPr>
        <p:txBody>
          <a:bodyPr wrap="square">
            <a:spAutoFit/>
          </a:bodyPr>
          <a:lstStyle/>
          <a:p>
            <a:pPr marL="342900" lvl="0" indent="-342900" algn="just">
              <a:spcAft>
                <a:spcPts val="0"/>
              </a:spcAft>
              <a:buFont typeface="Arial" panose="020B0604020202020204" pitchFamily="34" charset="0"/>
              <a:buChar char="•"/>
            </a:pPr>
            <a:r>
              <a:rPr lang="es-ES" sz="2400" dirty="0">
                <a:latin typeface="Times New Roman" panose="02020603050405020304" pitchFamily="18" charset="0"/>
                <a:ea typeface="Calibri" panose="020F0502020204030204" pitchFamily="34" charset="0"/>
                <a:cs typeface="Times New Roman" panose="02020603050405020304" pitchFamily="18" charset="0"/>
              </a:rPr>
              <a:t>Stand habilidades sociales</a:t>
            </a:r>
            <a:endParaRPr lang="es-CO" sz="2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Arial" panose="020B0604020202020204" pitchFamily="34" charset="0"/>
              <a:buChar char="•"/>
            </a:pPr>
            <a:r>
              <a:rPr lang="es-ES" sz="2400" dirty="0">
                <a:latin typeface="Times New Roman" panose="02020603050405020304" pitchFamily="18" charset="0"/>
                <a:ea typeface="Calibri" panose="020F0502020204030204" pitchFamily="34" charset="0"/>
                <a:cs typeface="Times New Roman" panose="02020603050405020304" pitchFamily="18" charset="0"/>
              </a:rPr>
              <a:t>Ruta de prevención del suicidio:</a:t>
            </a:r>
            <a:endParaRPr lang="es-CO" sz="2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Arial" panose="020B0604020202020204" pitchFamily="34" charset="0"/>
              <a:buChar char="•"/>
              <a:tabLst>
                <a:tab pos="228600" algn="l"/>
              </a:tabLst>
            </a:pPr>
            <a:r>
              <a:rPr lang="es-ES" sz="2400" dirty="0">
                <a:latin typeface="Times New Roman" panose="02020603050405020304" pitchFamily="18" charset="0"/>
                <a:cs typeface="Times New Roman" panose="02020603050405020304" pitchFamily="18" charset="0"/>
              </a:rPr>
              <a:t>Jornada de BIENESTAREA</a:t>
            </a:r>
            <a:endParaRPr lang="es-CO" sz="2400" dirty="0">
              <a:latin typeface="Times New Roman" panose="02020603050405020304" pitchFamily="18" charset="0"/>
              <a:cs typeface="Times New Roman" panose="02020603050405020304" pitchFamily="18" charset="0"/>
            </a:endParaRPr>
          </a:p>
          <a:p>
            <a:pPr marL="342900" lvl="0" indent="-342900" algn="just">
              <a:spcAft>
                <a:spcPts val="0"/>
              </a:spcAft>
              <a:buFont typeface="Arial" panose="020B0604020202020204" pitchFamily="34" charset="0"/>
              <a:buChar char="•"/>
              <a:tabLst>
                <a:tab pos="228600" algn="l"/>
              </a:tabLst>
            </a:pPr>
            <a:r>
              <a:rPr lang="es-ES" sz="2400" dirty="0">
                <a:latin typeface="Times New Roman" panose="02020603050405020304" pitchFamily="18" charset="0"/>
                <a:cs typeface="Times New Roman" panose="02020603050405020304" pitchFamily="18" charset="0"/>
              </a:rPr>
              <a:t>Ruta de atención violencias sexuales y de género</a:t>
            </a:r>
            <a:endParaRPr lang="es-CO" sz="2400" dirty="0">
              <a:latin typeface="Times New Roman" panose="02020603050405020304" pitchFamily="18" charset="0"/>
              <a:cs typeface="Times New Roman" panose="02020603050405020304" pitchFamily="18" charset="0"/>
            </a:endParaRPr>
          </a:p>
          <a:p>
            <a:pPr marL="342900" lvl="0" indent="-342900" algn="just">
              <a:spcAft>
                <a:spcPts val="0"/>
              </a:spcAft>
              <a:buFont typeface="Arial" panose="020B0604020202020204" pitchFamily="34" charset="0"/>
              <a:buChar char="•"/>
              <a:tabLst>
                <a:tab pos="228600" algn="l"/>
              </a:tabLst>
            </a:pPr>
            <a:r>
              <a:rPr lang="es-ES" sz="2400" dirty="0">
                <a:solidFill>
                  <a:srgbClr val="222222"/>
                </a:solidFill>
                <a:latin typeface="Times New Roman" panose="02020603050405020304" pitchFamily="18" charset="0"/>
                <a:cs typeface="Times New Roman" panose="02020603050405020304" pitchFamily="18" charset="0"/>
              </a:rPr>
              <a:t>Talleres “Aspectos Psicológicos de la práctica académica”</a:t>
            </a:r>
            <a:endParaRPr lang="es-CO" sz="2400" dirty="0">
              <a:latin typeface="Times New Roman" panose="02020603050405020304" pitchFamily="18" charset="0"/>
              <a:cs typeface="Times New Roman" panose="02020603050405020304" pitchFamily="18" charset="0"/>
            </a:endParaRPr>
          </a:p>
          <a:p>
            <a:pPr marL="342900" lvl="0" indent="-342900" algn="just">
              <a:spcAft>
                <a:spcPts val="0"/>
              </a:spcAft>
              <a:buFont typeface="Arial" panose="020B0604020202020204" pitchFamily="34" charset="0"/>
              <a:buChar char="•"/>
              <a:tabLst>
                <a:tab pos="228600" algn="l"/>
              </a:tabLst>
            </a:pPr>
            <a:r>
              <a:rPr lang="es-ES" sz="2400" dirty="0">
                <a:latin typeface="Times New Roman" panose="02020603050405020304" pitchFamily="18" charset="0"/>
                <a:ea typeface="Calibri" panose="020F0502020204030204" pitchFamily="34" charset="0"/>
                <a:cs typeface="Times New Roman" panose="02020603050405020304" pitchFamily="18" charset="0"/>
              </a:rPr>
              <a:t>Préstamo de implementos lúdicos y deportivos</a:t>
            </a:r>
            <a:endParaRPr lang="es-CO" sz="2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Arial" panose="020B0604020202020204" pitchFamily="34" charset="0"/>
              <a:buChar char="•"/>
              <a:tabLst>
                <a:tab pos="228600" algn="l"/>
              </a:tabLst>
            </a:pPr>
            <a:r>
              <a:rPr lang="es-ES" sz="2400" dirty="0">
                <a:latin typeface="Times New Roman" panose="02020603050405020304" pitchFamily="18" charset="0"/>
                <a:ea typeface="Calibri" panose="020F0502020204030204" pitchFamily="34" charset="0"/>
                <a:cs typeface="Times New Roman" panose="02020603050405020304" pitchFamily="18" charset="0"/>
              </a:rPr>
              <a:t>Eventos, cursos y escuelas deportivas (institucionales, recreación y tiempo libre)</a:t>
            </a:r>
            <a:endParaRPr lang="es-CO"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979767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09600" y="1371600"/>
            <a:ext cx="9220200" cy="5556649"/>
          </a:xfrm>
          <a:prstGeom prst="rect">
            <a:avLst/>
          </a:prstGeom>
        </p:spPr>
        <p:txBody>
          <a:bodyPr wrap="square">
            <a:spAutoFit/>
          </a:bodyPr>
          <a:lstStyle/>
          <a:p>
            <a:pPr marL="342900" lvl="0" indent="-342900" algn="just">
              <a:lnSpc>
                <a:spcPct val="107000"/>
              </a:lnSpc>
              <a:spcAft>
                <a:spcPts val="0"/>
              </a:spcAft>
              <a:buFont typeface="+mj-lt"/>
              <a:buAutoNum type="arabicPeriod"/>
            </a:pPr>
            <a:r>
              <a:rPr lang="es-ES" sz="2200" dirty="0">
                <a:latin typeface="Times New Roman" panose="02020603050405020304" pitchFamily="18" charset="0"/>
                <a:ea typeface="Times New Roman" panose="02020603050405020304" pitchFamily="18" charset="0"/>
                <a:cs typeface="Times New Roman" panose="02020603050405020304" pitchFamily="18" charset="0"/>
              </a:rPr>
              <a:t>APOYO A INICIATIVAS CULTURALES DE LOS ESTUDIANTES</a:t>
            </a:r>
            <a:r>
              <a:rPr lang="es-ES" sz="2200" dirty="0" smtClean="0">
                <a:latin typeface="Times New Roman" panose="02020603050405020304" pitchFamily="18" charset="0"/>
                <a:ea typeface="Times New Roman" panose="02020603050405020304" pitchFamily="18" charset="0"/>
                <a:cs typeface="Times New Roman" panose="02020603050405020304" pitchFamily="18" charset="0"/>
              </a:rPr>
              <a:t>:</a:t>
            </a:r>
          </a:p>
          <a:p>
            <a:pPr lvl="0" algn="just">
              <a:lnSpc>
                <a:spcPct val="107000"/>
              </a:lnSpc>
              <a:spcAft>
                <a:spcPts val="0"/>
              </a:spcAft>
            </a:pPr>
            <a:endParaRPr lang="es-CO" sz="22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pPr>
            <a:r>
              <a:rPr lang="es-CO" sz="2200" dirty="0">
                <a:latin typeface="Times New Roman" panose="02020603050405020304" pitchFamily="18" charset="0"/>
                <a:cs typeface="Times New Roman" panose="02020603050405020304" pitchFamily="18" charset="0"/>
              </a:rPr>
              <a:t>Grupo Cultural Cine Foro </a:t>
            </a:r>
            <a:r>
              <a:rPr lang="es-CO" sz="2200" i="1" dirty="0">
                <a:latin typeface="Times New Roman" panose="02020603050405020304" pitchFamily="18" charset="0"/>
                <a:cs typeface="Times New Roman" panose="02020603050405020304" pitchFamily="18" charset="0"/>
              </a:rPr>
              <a:t>En Construcción</a:t>
            </a:r>
            <a:endParaRPr lang="es-CO" sz="2200" dirty="0">
              <a:latin typeface="Times New Roman" panose="02020603050405020304" pitchFamily="18" charset="0"/>
              <a:cs typeface="Times New Roman" panose="02020603050405020304" pitchFamily="18" charset="0"/>
            </a:endParaRPr>
          </a:p>
          <a:p>
            <a:pPr algn="just"/>
            <a:r>
              <a:rPr lang="es-CO" sz="2200" dirty="0">
                <a:latin typeface="Times New Roman" panose="02020603050405020304" pitchFamily="18" charset="0"/>
                <a:cs typeface="Times New Roman" panose="02020603050405020304" pitchFamily="18" charset="0"/>
              </a:rPr>
              <a:t> </a:t>
            </a:r>
          </a:p>
          <a:p>
            <a:pPr algn="just"/>
            <a:r>
              <a:rPr lang="es-CO" sz="2200" dirty="0">
                <a:latin typeface="Times New Roman" panose="02020603050405020304" pitchFamily="18" charset="0"/>
                <a:cs typeface="Times New Roman" panose="02020603050405020304" pitchFamily="18" charset="0"/>
              </a:rPr>
              <a:t>Sesiones realizadas en 2019-01: 9</a:t>
            </a:r>
          </a:p>
          <a:p>
            <a:pPr algn="just"/>
            <a:r>
              <a:rPr lang="es-CO" sz="2200" dirty="0">
                <a:latin typeface="Times New Roman" panose="02020603050405020304" pitchFamily="18" charset="0"/>
                <a:cs typeface="Times New Roman" panose="02020603050405020304" pitchFamily="18" charset="0"/>
              </a:rPr>
              <a:t>Cobertura de estudiantes: 113</a:t>
            </a:r>
          </a:p>
          <a:p>
            <a:pPr algn="just"/>
            <a:r>
              <a:rPr lang="es-CO" sz="2200" dirty="0">
                <a:latin typeface="Times New Roman" panose="02020603050405020304" pitchFamily="18" charset="0"/>
                <a:cs typeface="Times New Roman" panose="02020603050405020304" pitchFamily="18" charset="0"/>
              </a:rPr>
              <a:t> </a:t>
            </a:r>
          </a:p>
          <a:p>
            <a:pPr>
              <a:spcAft>
                <a:spcPts val="0"/>
              </a:spcAft>
            </a:pPr>
            <a:r>
              <a:rPr lang="es-ES" sz="2200" dirty="0">
                <a:latin typeface="Times New Roman" panose="02020603050405020304" pitchFamily="18" charset="0"/>
                <a:cs typeface="Times New Roman" panose="02020603050405020304" pitchFamily="18" charset="0"/>
              </a:rPr>
              <a:t>Sesiones realizadas en 2019-2: 10</a:t>
            </a:r>
            <a:endParaRPr lang="es-CO" sz="2200" dirty="0">
              <a:latin typeface="Times New Roman" panose="02020603050405020304" pitchFamily="18" charset="0"/>
              <a:cs typeface="Times New Roman" panose="02020603050405020304" pitchFamily="18" charset="0"/>
            </a:endParaRPr>
          </a:p>
          <a:p>
            <a:pPr>
              <a:spcAft>
                <a:spcPts val="0"/>
              </a:spcAft>
            </a:pPr>
            <a:r>
              <a:rPr lang="es-ES" sz="2200" dirty="0">
                <a:latin typeface="Times New Roman" panose="02020603050405020304" pitchFamily="18" charset="0"/>
                <a:cs typeface="Times New Roman" panose="02020603050405020304" pitchFamily="18" charset="0"/>
              </a:rPr>
              <a:t>Cobertura de estudiantes: 110</a:t>
            </a:r>
            <a:endParaRPr lang="es-CO" sz="2200" dirty="0">
              <a:latin typeface="Times New Roman" panose="02020603050405020304" pitchFamily="18" charset="0"/>
              <a:cs typeface="Times New Roman" panose="02020603050405020304" pitchFamily="18" charset="0"/>
            </a:endParaRPr>
          </a:p>
          <a:p>
            <a:pPr>
              <a:spcAft>
                <a:spcPts val="0"/>
              </a:spcAft>
            </a:pPr>
            <a:r>
              <a:rPr lang="es-ES" sz="2200" dirty="0">
                <a:latin typeface="Times New Roman" panose="02020603050405020304" pitchFamily="18" charset="0"/>
                <a:cs typeface="Times New Roman" panose="02020603050405020304" pitchFamily="18" charset="0"/>
              </a:rPr>
              <a:t> </a:t>
            </a:r>
            <a:endParaRPr lang="es-CO" sz="2200" dirty="0">
              <a:latin typeface="Times New Roman" panose="02020603050405020304" pitchFamily="18" charset="0"/>
              <a:cs typeface="Times New Roman" panose="02020603050405020304" pitchFamily="18" charset="0"/>
            </a:endParaRPr>
          </a:p>
          <a:p>
            <a:pPr marL="342900" lvl="0" indent="-342900" algn="just">
              <a:spcAft>
                <a:spcPts val="0"/>
              </a:spcAft>
              <a:buFont typeface="Arial" panose="020B0604020202020204" pitchFamily="34" charset="0"/>
              <a:buChar char="•"/>
            </a:pPr>
            <a:r>
              <a:rPr lang="es-ES" sz="2200" dirty="0">
                <a:latin typeface="Times New Roman" panose="02020603050405020304" pitchFamily="18" charset="0"/>
                <a:cs typeface="Times New Roman" panose="02020603050405020304" pitchFamily="18" charset="0"/>
              </a:rPr>
              <a:t>Presentación de proyecto Club de lectura “Visiones” Sede Medellín. Apoyado por Fundación Universidad de Antioquia.</a:t>
            </a:r>
            <a:endParaRPr lang="es-CO" sz="2200" dirty="0">
              <a:latin typeface="Times New Roman" panose="02020603050405020304" pitchFamily="18" charset="0"/>
              <a:cs typeface="Times New Roman" panose="02020603050405020304" pitchFamily="18" charset="0"/>
            </a:endParaRPr>
          </a:p>
          <a:p>
            <a:pPr algn="just">
              <a:spcAft>
                <a:spcPts val="0"/>
              </a:spcAft>
            </a:pPr>
            <a:r>
              <a:rPr lang="es-ES" sz="2200" dirty="0">
                <a:latin typeface="Times New Roman" panose="02020603050405020304" pitchFamily="18" charset="0"/>
                <a:ea typeface="Times New Roman" panose="02020603050405020304" pitchFamily="18" charset="0"/>
                <a:cs typeface="Times New Roman" panose="02020603050405020304" pitchFamily="18" charset="0"/>
              </a:rPr>
              <a:t> </a:t>
            </a:r>
            <a:endParaRPr lang="es-CO" sz="2200" dirty="0">
              <a:latin typeface="Times New Roman" panose="02020603050405020304" pitchFamily="18" charset="0"/>
              <a:cs typeface="Times New Roman" panose="02020603050405020304" pitchFamily="18" charset="0"/>
            </a:endParaRPr>
          </a:p>
          <a:p>
            <a:pPr marL="342900" lvl="0" indent="-342900" algn="just">
              <a:spcAft>
                <a:spcPts val="0"/>
              </a:spcAft>
              <a:buFont typeface="Century Gothic" panose="020B0502020202020204" pitchFamily="34" charset="0"/>
              <a:buChar char="-"/>
            </a:pPr>
            <a:r>
              <a:rPr lang="es-ES" sz="2200" dirty="0">
                <a:latin typeface="Times New Roman" panose="02020603050405020304" pitchFamily="18" charset="0"/>
                <a:ea typeface="Calibri" panose="020F0502020204030204" pitchFamily="34" charset="0"/>
                <a:cs typeface="Times New Roman" panose="02020603050405020304" pitchFamily="18" charset="0"/>
              </a:rPr>
              <a:t>Presentación de proyecto Club de lectura “José Jairo Alarcón Arteaga” Seccional Oriente.</a:t>
            </a:r>
            <a:endParaRPr lang="es-CO" sz="22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es-ES" sz="2200" dirty="0">
                <a:latin typeface="Times New Roman" panose="02020603050405020304" pitchFamily="18" charset="0"/>
                <a:cs typeface="Times New Roman" panose="02020603050405020304" pitchFamily="18" charset="0"/>
              </a:rPr>
              <a:t>En 2019 la cobertura aproximada es de 70 estudiantes de la Sede Oriente.</a:t>
            </a:r>
            <a:endParaRPr lang="es-CO" sz="22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5128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56642" y="1219200"/>
            <a:ext cx="7901305" cy="5546839"/>
          </a:xfrm>
          <a:prstGeom prst="rect">
            <a:avLst/>
          </a:prstGeom>
        </p:spPr>
        <p:txBody>
          <a:bodyPr vert="horz" wrap="square" lIns="0" tIns="12700" rIns="0" bIns="0" rtlCol="0">
            <a:spAutoFit/>
          </a:bodyPr>
          <a:lstStyle/>
          <a:p>
            <a:pPr marL="12700" marR="284480">
              <a:spcBef>
                <a:spcPts val="100"/>
              </a:spcBef>
            </a:pPr>
            <a:r>
              <a:rPr lang="es-CO" sz="2400" b="1" spc="-5" dirty="0" smtClean="0">
                <a:latin typeface="Times New Roman"/>
                <a:cs typeface="Times New Roman"/>
              </a:rPr>
              <a:t>Internacionalización. </a:t>
            </a:r>
          </a:p>
          <a:p>
            <a:pPr marL="12700" marR="284480">
              <a:spcBef>
                <a:spcPts val="100"/>
              </a:spcBef>
            </a:pPr>
            <a:r>
              <a:rPr lang="es-CO" sz="2400" b="1" spc="-5" dirty="0" smtClean="0">
                <a:latin typeface="Times New Roman"/>
                <a:cs typeface="Times New Roman"/>
              </a:rPr>
              <a:t>Coordinador: </a:t>
            </a:r>
            <a:r>
              <a:rPr lang="es-CO" sz="2400" b="1" spc="-5" dirty="0" err="1" smtClean="0">
                <a:latin typeface="Times New Roman"/>
                <a:cs typeface="Times New Roman"/>
              </a:rPr>
              <a:t>Ósmar</a:t>
            </a:r>
            <a:r>
              <a:rPr lang="es-CO" sz="2400" b="1" spc="-5" dirty="0" smtClean="0">
                <a:latin typeface="Times New Roman"/>
                <a:cs typeface="Times New Roman"/>
              </a:rPr>
              <a:t> Gaviria</a:t>
            </a:r>
          </a:p>
          <a:p>
            <a:pPr marL="12700" marR="284480">
              <a:spcBef>
                <a:spcPts val="100"/>
              </a:spcBef>
            </a:pPr>
            <a:endParaRPr lang="es-CO" sz="2400" b="1" spc="-5" dirty="0" smtClean="0">
              <a:latin typeface="Times New Roman"/>
              <a:cs typeface="Times New Roman"/>
            </a:endParaRPr>
          </a:p>
          <a:p>
            <a:pPr marL="12700" marR="284480">
              <a:lnSpc>
                <a:spcPct val="143600"/>
              </a:lnSpc>
              <a:spcBef>
                <a:spcPts val="100"/>
              </a:spcBef>
            </a:pPr>
            <a:r>
              <a:rPr sz="2200" spc="-5" dirty="0" smtClean="0">
                <a:latin typeface="Times New Roman"/>
                <a:cs typeface="Times New Roman"/>
              </a:rPr>
              <a:t>El </a:t>
            </a:r>
            <a:r>
              <a:rPr sz="2200" spc="-5" dirty="0">
                <a:latin typeface="Times New Roman"/>
                <a:cs typeface="Times New Roman"/>
              </a:rPr>
              <a:t>Instituto tiene varios convenios para la </a:t>
            </a:r>
            <a:r>
              <a:rPr sz="2200" dirty="0">
                <a:latin typeface="Times New Roman"/>
                <a:cs typeface="Times New Roman"/>
              </a:rPr>
              <a:t>realización de </a:t>
            </a:r>
            <a:r>
              <a:rPr sz="2200" spc="-5" dirty="0">
                <a:latin typeface="Times New Roman"/>
                <a:cs typeface="Times New Roman"/>
              </a:rPr>
              <a:t>actividades  propias de la internacionalización:</a:t>
            </a:r>
            <a:endParaRPr sz="2200" dirty="0">
              <a:latin typeface="Times New Roman"/>
              <a:cs typeface="Times New Roman"/>
            </a:endParaRPr>
          </a:p>
          <a:p>
            <a:pPr marL="355600" marR="2863215" indent="-342900">
              <a:lnSpc>
                <a:spcPct val="143700"/>
              </a:lnSpc>
              <a:buFont typeface="Arial" pitchFamily="34" charset="0"/>
              <a:buChar char="•"/>
            </a:pPr>
            <a:r>
              <a:rPr sz="2200" spc="-5" dirty="0" smtClean="0">
                <a:latin typeface="Times New Roman"/>
                <a:cs typeface="Times New Roman"/>
              </a:rPr>
              <a:t>Universidad </a:t>
            </a:r>
            <a:r>
              <a:rPr sz="2200" spc="-5" dirty="0">
                <a:latin typeface="Times New Roman"/>
                <a:cs typeface="Times New Roman"/>
              </a:rPr>
              <a:t>de Giessen (</a:t>
            </a:r>
            <a:r>
              <a:rPr sz="2200" spc="-5" dirty="0" err="1" smtClean="0">
                <a:latin typeface="Times New Roman"/>
                <a:cs typeface="Times New Roman"/>
              </a:rPr>
              <a:t>Alemania</a:t>
            </a:r>
            <a:r>
              <a:rPr sz="2200" spc="-5" dirty="0" smtClean="0">
                <a:latin typeface="Times New Roman"/>
                <a:cs typeface="Times New Roman"/>
              </a:rPr>
              <a:t>)</a:t>
            </a:r>
            <a:endParaRPr lang="es-CO" sz="2200" spc="-5" dirty="0" smtClean="0">
              <a:latin typeface="Times New Roman"/>
              <a:cs typeface="Times New Roman"/>
            </a:endParaRPr>
          </a:p>
          <a:p>
            <a:pPr marL="355600" marR="2863215" indent="-342900">
              <a:lnSpc>
                <a:spcPct val="143700"/>
              </a:lnSpc>
              <a:buFont typeface="Arial" pitchFamily="34" charset="0"/>
              <a:buChar char="•"/>
            </a:pPr>
            <a:r>
              <a:rPr sz="2200" spc="-5" dirty="0" smtClean="0">
                <a:latin typeface="Times New Roman"/>
                <a:cs typeface="Times New Roman"/>
              </a:rPr>
              <a:t>Universidad </a:t>
            </a:r>
            <a:r>
              <a:rPr sz="2200" spc="-5" dirty="0">
                <a:latin typeface="Times New Roman"/>
                <a:cs typeface="Times New Roman"/>
              </a:rPr>
              <a:t>de Jena (</a:t>
            </a:r>
            <a:r>
              <a:rPr sz="2200" spc="-5" dirty="0" err="1" smtClean="0">
                <a:latin typeface="Times New Roman"/>
                <a:cs typeface="Times New Roman"/>
              </a:rPr>
              <a:t>Alemania</a:t>
            </a:r>
            <a:r>
              <a:rPr sz="2200" spc="-5" dirty="0" smtClean="0">
                <a:latin typeface="Times New Roman"/>
                <a:cs typeface="Times New Roman"/>
              </a:rPr>
              <a:t>)</a:t>
            </a:r>
            <a:endParaRPr lang="es-CO" sz="2200" spc="-5" dirty="0" smtClean="0">
              <a:latin typeface="Times New Roman"/>
              <a:cs typeface="Times New Roman"/>
            </a:endParaRPr>
          </a:p>
          <a:p>
            <a:pPr marL="355600" marR="2863215" indent="-342900">
              <a:lnSpc>
                <a:spcPct val="143700"/>
              </a:lnSpc>
              <a:buFont typeface="Arial" pitchFamily="34" charset="0"/>
              <a:buChar char="•"/>
            </a:pPr>
            <a:r>
              <a:rPr sz="2200" spc="-5" dirty="0" smtClean="0">
                <a:latin typeface="Times New Roman"/>
                <a:cs typeface="Times New Roman"/>
              </a:rPr>
              <a:t>Universidad </a:t>
            </a:r>
            <a:r>
              <a:rPr sz="2200" spc="-5" dirty="0">
                <a:latin typeface="Times New Roman"/>
                <a:cs typeface="Times New Roman"/>
              </a:rPr>
              <a:t>de Zaragoza (</a:t>
            </a:r>
            <a:r>
              <a:rPr sz="2200" spc="-5" dirty="0" err="1" smtClean="0">
                <a:latin typeface="Times New Roman"/>
                <a:cs typeface="Times New Roman"/>
              </a:rPr>
              <a:t>España</a:t>
            </a:r>
            <a:r>
              <a:rPr sz="2200" spc="-5" dirty="0" smtClean="0">
                <a:latin typeface="Times New Roman"/>
                <a:cs typeface="Times New Roman"/>
              </a:rPr>
              <a:t>)</a:t>
            </a:r>
            <a:endParaRPr lang="es-CO" sz="2200" spc="-5" dirty="0" smtClean="0">
              <a:latin typeface="Times New Roman"/>
              <a:cs typeface="Times New Roman"/>
            </a:endParaRPr>
          </a:p>
          <a:p>
            <a:pPr marL="355600" marR="2863215" indent="-342900">
              <a:lnSpc>
                <a:spcPct val="143700"/>
              </a:lnSpc>
              <a:buFont typeface="Arial" pitchFamily="34" charset="0"/>
              <a:buChar char="•"/>
            </a:pPr>
            <a:r>
              <a:rPr sz="2200" spc="-5" dirty="0" smtClean="0">
                <a:latin typeface="Times New Roman"/>
                <a:cs typeface="Times New Roman"/>
              </a:rPr>
              <a:t>Universidad </a:t>
            </a:r>
            <a:r>
              <a:rPr sz="2200" spc="-5" dirty="0">
                <a:latin typeface="Times New Roman"/>
                <a:cs typeface="Times New Roman"/>
              </a:rPr>
              <a:t>Nacional Autónoma de</a:t>
            </a:r>
            <a:r>
              <a:rPr sz="2200" spc="30" dirty="0">
                <a:latin typeface="Times New Roman"/>
                <a:cs typeface="Times New Roman"/>
              </a:rPr>
              <a:t> </a:t>
            </a:r>
            <a:r>
              <a:rPr sz="2200" spc="-5" dirty="0" smtClean="0">
                <a:latin typeface="Times New Roman"/>
                <a:cs typeface="Times New Roman"/>
              </a:rPr>
              <a:t>México</a:t>
            </a:r>
            <a:r>
              <a:rPr sz="2200" spc="-5" dirty="0">
                <a:latin typeface="Times New Roman"/>
                <a:cs typeface="Times New Roman"/>
              </a:rPr>
              <a:t>.</a:t>
            </a:r>
            <a:endParaRPr sz="2200" dirty="0">
              <a:latin typeface="Times New Roman"/>
              <a:cs typeface="Times New Roman"/>
            </a:endParaRPr>
          </a:p>
          <a:p>
            <a:pPr marL="355600" marR="5080" indent="-342900">
              <a:lnSpc>
                <a:spcPct val="143700"/>
              </a:lnSpc>
              <a:buFont typeface="Arial" pitchFamily="34" charset="0"/>
              <a:buChar char="•"/>
            </a:pPr>
            <a:r>
              <a:rPr sz="2200" spc="-5" dirty="0" err="1" smtClean="0">
                <a:latin typeface="Times New Roman"/>
                <a:cs typeface="Times New Roman"/>
              </a:rPr>
              <a:t>CREPUQ</a:t>
            </a:r>
            <a:r>
              <a:rPr lang="es-CO" sz="2200" spc="-5" dirty="0" smtClean="0">
                <a:latin typeface="Times New Roman"/>
                <a:cs typeface="Times New Roman"/>
              </a:rPr>
              <a:t>,</a:t>
            </a:r>
            <a:r>
              <a:rPr sz="2200" spc="-5" dirty="0" smtClean="0">
                <a:latin typeface="Times New Roman"/>
                <a:cs typeface="Times New Roman"/>
              </a:rPr>
              <a:t> </a:t>
            </a:r>
            <a:r>
              <a:rPr sz="2200" spc="-5" dirty="0">
                <a:latin typeface="Times New Roman"/>
                <a:cs typeface="Times New Roman"/>
              </a:rPr>
              <a:t>convenio interinstitucional con las </a:t>
            </a:r>
            <a:r>
              <a:rPr sz="2200" dirty="0">
                <a:latin typeface="Times New Roman"/>
                <a:cs typeface="Times New Roman"/>
              </a:rPr>
              <a:t>universidades </a:t>
            </a:r>
            <a:r>
              <a:rPr sz="2200" spc="-5" dirty="0">
                <a:latin typeface="Times New Roman"/>
                <a:cs typeface="Times New Roman"/>
              </a:rPr>
              <a:t>de la  región de</a:t>
            </a:r>
            <a:r>
              <a:rPr sz="2200" dirty="0">
                <a:latin typeface="Times New Roman"/>
                <a:cs typeface="Times New Roman"/>
              </a:rPr>
              <a:t> </a:t>
            </a:r>
            <a:r>
              <a:rPr sz="2200" spc="-5" dirty="0">
                <a:latin typeface="Times New Roman"/>
                <a:cs typeface="Times New Roman"/>
              </a:rPr>
              <a:t>Quebec.</a:t>
            </a:r>
            <a:endParaRPr sz="2200" dirty="0">
              <a:latin typeface="Times New Roman"/>
              <a:cs typeface="Times New Roman"/>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85800" y="1447800"/>
            <a:ext cx="8991600" cy="4832092"/>
          </a:xfrm>
          <a:prstGeom prst="rect">
            <a:avLst/>
          </a:prstGeom>
        </p:spPr>
        <p:txBody>
          <a:bodyPr wrap="square">
            <a:spAutoFit/>
          </a:bodyPr>
          <a:lstStyle/>
          <a:p>
            <a:pPr algn="just">
              <a:spcAft>
                <a:spcPts val="0"/>
              </a:spcAft>
            </a:pPr>
            <a:r>
              <a:rPr lang="es-ES" sz="2200" b="1" dirty="0">
                <a:latin typeface="Times New Roman" panose="02020603050405020304" pitchFamily="18" charset="0"/>
                <a:ea typeface="Times New Roman" panose="02020603050405020304" pitchFamily="18" charset="0"/>
                <a:cs typeface="Times New Roman" panose="02020603050405020304" pitchFamily="18" charset="0"/>
              </a:rPr>
              <a:t>GESTIÓN DE APOYOS SOCIALES PARA LOS ESTUDIANTES DEL </a:t>
            </a:r>
            <a:r>
              <a:rPr lang="es-ES" sz="2200" b="1" dirty="0" smtClean="0">
                <a:latin typeface="Times New Roman" panose="02020603050405020304" pitchFamily="18" charset="0"/>
                <a:ea typeface="Times New Roman" panose="02020603050405020304" pitchFamily="18" charset="0"/>
                <a:cs typeface="Times New Roman" panose="02020603050405020304" pitchFamily="18" charset="0"/>
              </a:rPr>
              <a:t>INSTITUTO</a:t>
            </a:r>
          </a:p>
          <a:p>
            <a:pPr algn="just">
              <a:spcAft>
                <a:spcPts val="0"/>
              </a:spcAft>
            </a:pPr>
            <a:endParaRPr lang="es-CO" sz="2200" dirty="0">
              <a:latin typeface="Times New Roman" panose="02020603050405020304" pitchFamily="18" charset="0"/>
              <a:cs typeface="Times New Roman" panose="02020603050405020304" pitchFamily="18" charset="0"/>
            </a:endParaRPr>
          </a:p>
          <a:p>
            <a:pPr algn="just">
              <a:spcAft>
                <a:spcPts val="0"/>
              </a:spcAft>
            </a:pPr>
            <a:r>
              <a:rPr lang="es-ES" sz="2200" dirty="0">
                <a:latin typeface="Times New Roman" panose="02020603050405020304" pitchFamily="18" charset="0"/>
                <a:ea typeface="Times New Roman" panose="02020603050405020304" pitchFamily="18" charset="0"/>
                <a:cs typeface="Times New Roman" panose="02020603050405020304" pitchFamily="18" charset="0"/>
              </a:rPr>
              <a:t>La coordinación de bienestar sigue trabajando fuertemente de la mano con la Dirección de Bienestar Universitario para promover </a:t>
            </a:r>
            <a:r>
              <a:rPr lang="es-ES" sz="2200" dirty="0">
                <a:latin typeface="Times New Roman" panose="02020603050405020304" pitchFamily="18" charset="0"/>
                <a:cs typeface="Times New Roman" panose="02020603050405020304" pitchFamily="18" charset="0"/>
              </a:rPr>
              <a:t>el bienestar económico de los estudiantes del Instituto, a través de la coordinación de los siguientes programas</a:t>
            </a:r>
            <a:endParaRPr lang="es-CO" sz="2200" dirty="0">
              <a:latin typeface="Times New Roman" panose="02020603050405020304" pitchFamily="18" charset="0"/>
              <a:cs typeface="Times New Roman" panose="02020603050405020304" pitchFamily="18" charset="0"/>
            </a:endParaRPr>
          </a:p>
          <a:p>
            <a:pPr algn="just">
              <a:spcAft>
                <a:spcPts val="0"/>
              </a:spcAft>
            </a:pPr>
            <a:r>
              <a:rPr lang="es-ES" sz="2200" dirty="0">
                <a:latin typeface="Times New Roman" panose="02020603050405020304" pitchFamily="18" charset="0"/>
                <a:cs typeface="Times New Roman" panose="02020603050405020304" pitchFamily="18" charset="0"/>
              </a:rPr>
              <a:t> </a:t>
            </a:r>
            <a:endParaRPr lang="es-CO" sz="2200" dirty="0">
              <a:latin typeface="Times New Roman" panose="02020603050405020304" pitchFamily="18" charset="0"/>
              <a:cs typeface="Times New Roman" panose="02020603050405020304" pitchFamily="18" charset="0"/>
            </a:endParaRPr>
          </a:p>
          <a:p>
            <a:pPr algn="just">
              <a:spcAft>
                <a:spcPts val="0"/>
              </a:spcAft>
            </a:pPr>
            <a:r>
              <a:rPr lang="es-ES" sz="2200" dirty="0">
                <a:latin typeface="Times New Roman" panose="02020603050405020304" pitchFamily="18" charset="0"/>
                <a:cs typeface="Times New Roman" panose="02020603050405020304" pitchFamily="18" charset="0"/>
              </a:rPr>
              <a:t>Programa tiquete estudiantil bus y metro. Número de estudiantes inscritos: 138 (Metro y Bus)</a:t>
            </a:r>
            <a:endParaRPr lang="es-CO" sz="2200" dirty="0">
              <a:latin typeface="Times New Roman" panose="02020603050405020304" pitchFamily="18" charset="0"/>
              <a:cs typeface="Times New Roman" panose="02020603050405020304" pitchFamily="18" charset="0"/>
            </a:endParaRPr>
          </a:p>
          <a:p>
            <a:pPr algn="just">
              <a:spcAft>
                <a:spcPts val="0"/>
              </a:spcAft>
            </a:pPr>
            <a:r>
              <a:rPr lang="es-CO" sz="2200" dirty="0">
                <a:latin typeface="Times New Roman" panose="02020603050405020304" pitchFamily="18" charset="0"/>
                <a:ea typeface="Times New Roman" panose="02020603050405020304" pitchFamily="18" charset="0"/>
                <a:cs typeface="Times New Roman" panose="02020603050405020304" pitchFamily="18" charset="0"/>
              </a:rPr>
              <a:t> </a:t>
            </a:r>
            <a:endParaRPr lang="es-CO" sz="22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es-ES" sz="2200" dirty="0">
                <a:latin typeface="Times New Roman" panose="02020603050405020304" pitchFamily="18" charset="0"/>
                <a:cs typeface="Times New Roman" panose="02020603050405020304" pitchFamily="18" charset="0"/>
              </a:rPr>
              <a:t>Programa del Servicio de Alimentación Estudiantil (SAE)</a:t>
            </a:r>
            <a:endParaRPr lang="es-CO" sz="2200" dirty="0">
              <a:latin typeface="Times New Roman" panose="02020603050405020304" pitchFamily="18" charset="0"/>
              <a:cs typeface="Times New Roman" panose="02020603050405020304" pitchFamily="18" charset="0"/>
            </a:endParaRPr>
          </a:p>
          <a:p>
            <a:pPr algn="just">
              <a:spcAft>
                <a:spcPts val="0"/>
              </a:spcAft>
            </a:pPr>
            <a:r>
              <a:rPr lang="es-ES" sz="2200" dirty="0">
                <a:latin typeface="Times New Roman" panose="02020603050405020304" pitchFamily="18" charset="0"/>
                <a:cs typeface="Times New Roman" panose="02020603050405020304" pitchFamily="18" charset="0"/>
              </a:rPr>
              <a:t>Número de estudiantes analizados por SIBU: 24</a:t>
            </a:r>
            <a:endParaRPr lang="es-CO" sz="2200" dirty="0">
              <a:latin typeface="Times New Roman" panose="02020603050405020304" pitchFamily="18" charset="0"/>
              <a:cs typeface="Times New Roman" panose="02020603050405020304" pitchFamily="18" charset="0"/>
            </a:endParaRPr>
          </a:p>
          <a:p>
            <a:pPr algn="just">
              <a:spcAft>
                <a:spcPts val="0"/>
              </a:spcAft>
            </a:pPr>
            <a:r>
              <a:rPr lang="es-ES" sz="2200" dirty="0">
                <a:latin typeface="Times New Roman" panose="02020603050405020304" pitchFamily="18" charset="0"/>
                <a:cs typeface="Times New Roman" panose="02020603050405020304" pitchFamily="18" charset="0"/>
              </a:rPr>
              <a:t>Estudiantes activos: 38</a:t>
            </a:r>
            <a:endParaRPr lang="es-CO" sz="22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38767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62000" y="1981200"/>
            <a:ext cx="8686800" cy="4093428"/>
          </a:xfrm>
          <a:prstGeom prst="rect">
            <a:avLst/>
          </a:prstGeom>
        </p:spPr>
        <p:txBody>
          <a:bodyPr wrap="square">
            <a:spAutoFit/>
          </a:bodyPr>
          <a:lstStyle/>
          <a:p>
            <a:pPr marL="342900" indent="-342900" algn="just">
              <a:spcAft>
                <a:spcPts val="0"/>
              </a:spcAft>
              <a:buFont typeface="Arial" panose="020B0604020202020204" pitchFamily="34" charset="0"/>
              <a:buChar char="•"/>
            </a:pPr>
            <a:r>
              <a:rPr lang="es-ES" sz="2200" dirty="0">
                <a:latin typeface="Times New Roman" panose="02020603050405020304" pitchFamily="18" charset="0"/>
                <a:cs typeface="Times New Roman" panose="02020603050405020304" pitchFamily="18" charset="0"/>
              </a:rPr>
              <a:t>Programa becas solidarias para la permanencia: 16</a:t>
            </a:r>
            <a:endParaRPr lang="es-CO" sz="2200" dirty="0">
              <a:latin typeface="Times New Roman" panose="02020603050405020304" pitchFamily="18" charset="0"/>
              <a:cs typeface="Times New Roman" panose="02020603050405020304" pitchFamily="18" charset="0"/>
            </a:endParaRPr>
          </a:p>
          <a:p>
            <a:pPr marL="342900" indent="-342900" algn="just">
              <a:spcAft>
                <a:spcPts val="0"/>
              </a:spcAft>
              <a:buFont typeface="Arial" panose="020B0604020202020204" pitchFamily="34" charset="0"/>
              <a:buChar char="•"/>
            </a:pPr>
            <a:r>
              <a:rPr lang="es-ES" sz="2200" dirty="0">
                <a:latin typeface="Times New Roman" panose="02020603050405020304" pitchFamily="18" charset="0"/>
                <a:cs typeface="Times New Roman" panose="02020603050405020304" pitchFamily="18" charset="0"/>
              </a:rPr>
              <a:t>Programa Fondo EPM-Sapiencia para la educación superior</a:t>
            </a:r>
            <a:endParaRPr lang="es-CO" sz="2200" dirty="0">
              <a:latin typeface="Times New Roman" panose="02020603050405020304" pitchFamily="18" charset="0"/>
              <a:cs typeface="Times New Roman" panose="02020603050405020304" pitchFamily="18" charset="0"/>
            </a:endParaRPr>
          </a:p>
          <a:p>
            <a:pPr algn="just">
              <a:spcAft>
                <a:spcPts val="0"/>
              </a:spcAft>
            </a:pPr>
            <a:r>
              <a:rPr lang="es-ES" sz="2200" dirty="0">
                <a:latin typeface="Times New Roman" panose="02020603050405020304" pitchFamily="18" charset="0"/>
                <a:cs typeface="Times New Roman" panose="02020603050405020304" pitchFamily="18" charset="0"/>
              </a:rPr>
              <a:t>Número de estudiantes beneficiados 2019-01: 30 activos</a:t>
            </a:r>
            <a:endParaRPr lang="es-CO" sz="2200" dirty="0">
              <a:latin typeface="Times New Roman" panose="02020603050405020304" pitchFamily="18" charset="0"/>
              <a:cs typeface="Times New Roman" panose="02020603050405020304" pitchFamily="18" charset="0"/>
            </a:endParaRPr>
          </a:p>
          <a:p>
            <a:pPr algn="just">
              <a:spcAft>
                <a:spcPts val="0"/>
              </a:spcAft>
            </a:pPr>
            <a:endParaRPr lang="es-ES" sz="2200" dirty="0" smtClean="0">
              <a:latin typeface="Times New Roman" panose="02020603050405020304" pitchFamily="18" charset="0"/>
              <a:cs typeface="Times New Roman" panose="02020603050405020304" pitchFamily="18" charset="0"/>
            </a:endParaRPr>
          </a:p>
          <a:p>
            <a:pPr algn="just">
              <a:spcAft>
                <a:spcPts val="0"/>
              </a:spcAft>
            </a:pPr>
            <a:r>
              <a:rPr lang="es-ES" sz="2200" b="1" dirty="0" smtClean="0">
                <a:latin typeface="Times New Roman" panose="02020603050405020304" pitchFamily="18" charset="0"/>
                <a:cs typeface="Times New Roman" panose="02020603050405020304" pitchFamily="18" charset="0"/>
              </a:rPr>
              <a:t>Otros </a:t>
            </a:r>
            <a:r>
              <a:rPr lang="es-ES" sz="2200" b="1" dirty="0">
                <a:latin typeface="Times New Roman" panose="02020603050405020304" pitchFamily="18" charset="0"/>
                <a:cs typeface="Times New Roman" panose="02020603050405020304" pitchFamily="18" charset="0"/>
              </a:rPr>
              <a:t>apoyos y </a:t>
            </a:r>
            <a:r>
              <a:rPr lang="es-ES" sz="2200" b="1" dirty="0" smtClean="0">
                <a:latin typeface="Times New Roman" panose="02020603050405020304" pitchFamily="18" charset="0"/>
                <a:cs typeface="Times New Roman" panose="02020603050405020304" pitchFamily="18" charset="0"/>
              </a:rPr>
              <a:t>Becas</a:t>
            </a:r>
          </a:p>
          <a:p>
            <a:pPr algn="just">
              <a:spcAft>
                <a:spcPts val="0"/>
              </a:spcAft>
            </a:pPr>
            <a:endParaRPr lang="es-CO" sz="2200" dirty="0">
              <a:latin typeface="Times New Roman" panose="02020603050405020304" pitchFamily="18" charset="0"/>
              <a:cs typeface="Times New Roman" panose="02020603050405020304" pitchFamily="18" charset="0"/>
            </a:endParaRPr>
          </a:p>
          <a:p>
            <a:pPr marL="342900" indent="-342900" algn="just">
              <a:spcAft>
                <a:spcPts val="0"/>
              </a:spcAft>
              <a:buFont typeface="Arial" panose="020B0604020202020204" pitchFamily="34" charset="0"/>
              <a:buChar char="•"/>
            </a:pPr>
            <a:r>
              <a:rPr lang="es-ES" sz="2200" dirty="0" err="1">
                <a:latin typeface="Times New Roman" panose="02020603050405020304" pitchFamily="18" charset="0"/>
                <a:cs typeface="Times New Roman" panose="02020603050405020304" pitchFamily="18" charset="0"/>
              </a:rPr>
              <a:t>Icetex</a:t>
            </a:r>
            <a:r>
              <a:rPr lang="es-ES" sz="2200" dirty="0">
                <a:latin typeface="Times New Roman" panose="02020603050405020304" pitchFamily="18" charset="0"/>
                <a:cs typeface="Times New Roman" panose="02020603050405020304" pitchFamily="18" charset="0"/>
              </a:rPr>
              <a:t>: 1</a:t>
            </a:r>
            <a:endParaRPr lang="es-CO" sz="2200" dirty="0">
              <a:latin typeface="Times New Roman" panose="02020603050405020304" pitchFamily="18" charset="0"/>
              <a:cs typeface="Times New Roman" panose="02020603050405020304" pitchFamily="18" charset="0"/>
            </a:endParaRPr>
          </a:p>
          <a:p>
            <a:pPr marL="342900" indent="-342900" algn="just">
              <a:spcAft>
                <a:spcPts val="0"/>
              </a:spcAft>
              <a:buFont typeface="Arial" panose="020B0604020202020204" pitchFamily="34" charset="0"/>
              <a:buChar char="•"/>
            </a:pPr>
            <a:r>
              <a:rPr lang="es-ES" sz="2200" dirty="0">
                <a:latin typeface="Times New Roman" panose="02020603050405020304" pitchFamily="18" charset="0"/>
                <a:cs typeface="Times New Roman" panose="02020603050405020304" pitchFamily="18" charset="0"/>
              </a:rPr>
              <a:t>Becas Gobernación: 13</a:t>
            </a:r>
            <a:endParaRPr lang="es-CO" sz="2200" dirty="0">
              <a:latin typeface="Times New Roman" panose="02020603050405020304" pitchFamily="18" charset="0"/>
              <a:cs typeface="Times New Roman" panose="02020603050405020304" pitchFamily="18" charset="0"/>
            </a:endParaRPr>
          </a:p>
          <a:p>
            <a:pPr marL="342900" indent="-342900" algn="just">
              <a:spcAft>
                <a:spcPts val="0"/>
              </a:spcAft>
              <a:buFont typeface="Arial" panose="020B0604020202020204" pitchFamily="34" charset="0"/>
              <a:buChar char="•"/>
            </a:pPr>
            <a:r>
              <a:rPr lang="es-ES" sz="2200" dirty="0">
                <a:latin typeface="Times New Roman" panose="02020603050405020304" pitchFamily="18" charset="0"/>
                <a:cs typeface="Times New Roman" panose="02020603050405020304" pitchFamily="18" charset="0"/>
              </a:rPr>
              <a:t>Fraternidad Medellín: 2</a:t>
            </a:r>
            <a:endParaRPr lang="es-CO" sz="2200" dirty="0">
              <a:latin typeface="Times New Roman" panose="02020603050405020304" pitchFamily="18" charset="0"/>
              <a:cs typeface="Times New Roman" panose="02020603050405020304" pitchFamily="18" charset="0"/>
            </a:endParaRPr>
          </a:p>
          <a:p>
            <a:pPr marL="342900" indent="-342900" algn="just">
              <a:spcAft>
                <a:spcPts val="0"/>
              </a:spcAft>
              <a:buFont typeface="Arial" panose="020B0604020202020204" pitchFamily="34" charset="0"/>
              <a:buChar char="•"/>
            </a:pPr>
            <a:r>
              <a:rPr lang="es-ES" sz="2200" dirty="0">
                <a:latin typeface="Times New Roman" panose="02020603050405020304" pitchFamily="18" charset="0"/>
                <a:cs typeface="Times New Roman" panose="02020603050405020304" pitchFamily="18" charset="0"/>
              </a:rPr>
              <a:t>Fondo patrimonial dirección de bienestar: </a:t>
            </a:r>
            <a:endParaRPr lang="es-CO" sz="2200" dirty="0">
              <a:latin typeface="Times New Roman" panose="02020603050405020304" pitchFamily="18" charset="0"/>
              <a:cs typeface="Times New Roman" panose="02020603050405020304" pitchFamily="18" charset="0"/>
            </a:endParaRPr>
          </a:p>
          <a:p>
            <a:pPr marL="342900" indent="-342900" algn="just">
              <a:spcAft>
                <a:spcPts val="0"/>
              </a:spcAft>
              <a:buFont typeface="Arial" panose="020B0604020202020204" pitchFamily="34" charset="0"/>
              <a:buChar char="•"/>
            </a:pPr>
            <a:r>
              <a:rPr lang="es-ES" sz="2200" dirty="0">
                <a:latin typeface="Times New Roman" panose="02020603050405020304" pitchFamily="18" charset="0"/>
                <a:cs typeface="Times New Roman" panose="02020603050405020304" pitchFamily="18" charset="0"/>
              </a:rPr>
              <a:t>Becas jóvenes en acción: 70</a:t>
            </a:r>
            <a:endParaRPr lang="es-CO" sz="2200" dirty="0">
              <a:latin typeface="Times New Roman" panose="02020603050405020304" pitchFamily="18" charset="0"/>
              <a:cs typeface="Times New Roman" panose="02020603050405020304" pitchFamily="18" charset="0"/>
            </a:endParaRPr>
          </a:p>
          <a:p>
            <a:pPr marL="285750" indent="-285750">
              <a:spcAft>
                <a:spcPts val="0"/>
              </a:spcAft>
              <a:buFont typeface="Arial" panose="020B0604020202020204" pitchFamily="34" charset="0"/>
              <a:buChar char="•"/>
            </a:pPr>
            <a:endParaRPr lang="es-CO" dirty="0">
              <a:effectLst/>
            </a:endParaRPr>
          </a:p>
        </p:txBody>
      </p:sp>
    </p:spTree>
    <p:extLst>
      <p:ext uri="{BB962C8B-B14F-4D97-AF65-F5344CB8AC3E}">
        <p14:creationId xmlns:p14="http://schemas.microsoft.com/office/powerpoint/2010/main" val="380331738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2706623"/>
            <a:ext cx="10058400" cy="2368550"/>
          </a:xfrm>
          <a:custGeom>
            <a:avLst/>
            <a:gdLst/>
            <a:ahLst/>
            <a:cxnLst/>
            <a:rect l="l" t="t" r="r" b="b"/>
            <a:pathLst>
              <a:path w="10058400" h="2368550">
                <a:moveTo>
                  <a:pt x="0" y="2368169"/>
                </a:moveTo>
                <a:lnTo>
                  <a:pt x="10058400" y="2368169"/>
                </a:lnTo>
                <a:lnTo>
                  <a:pt x="10058400" y="0"/>
                </a:lnTo>
                <a:lnTo>
                  <a:pt x="0" y="0"/>
                </a:lnTo>
                <a:lnTo>
                  <a:pt x="0" y="2368169"/>
                </a:lnTo>
                <a:close/>
              </a:path>
            </a:pathLst>
          </a:custGeom>
          <a:solidFill>
            <a:srgbClr val="2E663B"/>
          </a:solidFill>
        </p:spPr>
        <p:txBody>
          <a:bodyPr wrap="square" lIns="0" tIns="0" rIns="0" bIns="0" rtlCol="0"/>
          <a:lstStyle/>
          <a:p>
            <a:endParaRPr/>
          </a:p>
        </p:txBody>
      </p:sp>
      <p:sp>
        <p:nvSpPr>
          <p:cNvPr id="3" name="object 3"/>
          <p:cNvSpPr txBox="1">
            <a:spLocks noGrp="1"/>
          </p:cNvSpPr>
          <p:nvPr>
            <p:ph type="title"/>
          </p:nvPr>
        </p:nvSpPr>
        <p:spPr>
          <a:xfrm>
            <a:off x="0" y="2971622"/>
            <a:ext cx="10058400" cy="1213153"/>
          </a:xfrm>
          <a:prstGeom prst="rect">
            <a:avLst/>
          </a:prstGeom>
        </p:spPr>
        <p:txBody>
          <a:bodyPr vert="horz" wrap="square" lIns="0" tIns="12700" rIns="0" bIns="0" rtlCol="0">
            <a:spAutoFit/>
          </a:bodyPr>
          <a:lstStyle/>
          <a:p>
            <a:pPr marL="14604" algn="ctr">
              <a:lnSpc>
                <a:spcPct val="100000"/>
              </a:lnSpc>
              <a:spcBef>
                <a:spcPts val="100"/>
              </a:spcBef>
            </a:pPr>
            <a:r>
              <a:rPr dirty="0">
                <a:latin typeface="Carlito"/>
              </a:rPr>
              <a:t>Informe</a:t>
            </a:r>
            <a:r>
              <a:rPr spc="-260" dirty="0">
                <a:latin typeface="Carlito"/>
              </a:rPr>
              <a:t> </a:t>
            </a:r>
            <a:r>
              <a:rPr dirty="0">
                <a:latin typeface="Carlito"/>
              </a:rPr>
              <a:t>Financiero</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idx="1"/>
          </p:nvPr>
        </p:nvSpPr>
        <p:spPr>
          <a:xfrm>
            <a:off x="990600" y="1371600"/>
            <a:ext cx="8378825" cy="5970865"/>
          </a:xfrm>
        </p:spPr>
        <p:txBody>
          <a:bodyPr/>
          <a:lstStyle/>
          <a:p>
            <a:r>
              <a:rPr lang="es-CO" sz="2800" b="1" dirty="0" smtClean="0">
                <a:latin typeface="Times New Roman" pitchFamily="18" charset="0"/>
                <a:cs typeface="Times New Roman" pitchFamily="18" charset="0"/>
              </a:rPr>
              <a:t>Proyecta y gestiona: Norma Guzmán Muñoz. Secretaria de dirección</a:t>
            </a:r>
          </a:p>
          <a:p>
            <a:r>
              <a:rPr lang="es-CO" sz="2800" b="1" dirty="0" smtClean="0">
                <a:latin typeface="Times New Roman" pitchFamily="18" charset="0"/>
                <a:cs typeface="Times New Roman" pitchFamily="18" charset="0"/>
              </a:rPr>
              <a:t>Ejecuta: Director del Instituto</a:t>
            </a:r>
          </a:p>
          <a:p>
            <a:endParaRPr lang="es-CO" sz="2400" b="1" dirty="0" smtClean="0">
              <a:latin typeface="Times New Roman" pitchFamily="18" charset="0"/>
              <a:cs typeface="Times New Roman" pitchFamily="18" charset="0"/>
            </a:endParaRPr>
          </a:p>
          <a:p>
            <a:r>
              <a:rPr lang="es-CO" sz="2800" dirty="0" smtClean="0">
                <a:latin typeface="Times New Roman" pitchFamily="18" charset="0"/>
                <a:cs typeface="Times New Roman" pitchFamily="18" charset="0"/>
              </a:rPr>
              <a:t>INGRESOS</a:t>
            </a:r>
            <a:br>
              <a:rPr lang="es-CO" sz="2800" dirty="0" smtClean="0">
                <a:latin typeface="Times New Roman" pitchFamily="18" charset="0"/>
                <a:cs typeface="Times New Roman" pitchFamily="18" charset="0"/>
              </a:rPr>
            </a:br>
            <a:r>
              <a:rPr lang="es-CO" sz="2800" dirty="0" smtClean="0">
                <a:latin typeface="Times New Roman" pitchFamily="18" charset="0"/>
                <a:cs typeface="Times New Roman" pitchFamily="18" charset="0"/>
              </a:rPr>
              <a:t>Los ingresos más altos del Instituto se obtienen con las matrículas de posgrado, y las investigaciones financiadas por el CODI; los demás ingresos, que son menores, se recaudan por actividades de extensión con cobro a los participantes, venta de cursos de pregrado en la modalidad de extensión, aportes de otros programas como el Fondo Patrimonial, que cofinancia la participación de los profesores del Instituto en eventos académicos a nivel nacional e internacional.</a:t>
            </a:r>
            <a:endParaRPr lang="es-CO"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19211276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idx="1"/>
          </p:nvPr>
        </p:nvSpPr>
        <p:spPr>
          <a:xfrm>
            <a:off x="1066800" y="1371600"/>
            <a:ext cx="8378825" cy="5170646"/>
          </a:xfrm>
        </p:spPr>
        <p:txBody>
          <a:bodyPr/>
          <a:lstStyle/>
          <a:p>
            <a:r>
              <a:rPr lang="es-ES" sz="2800" dirty="0" smtClean="0">
                <a:latin typeface="Times New Roman" pitchFamily="18" charset="0"/>
                <a:cs typeface="Times New Roman" pitchFamily="18" charset="0"/>
              </a:rPr>
              <a:t>EGRESOS </a:t>
            </a:r>
          </a:p>
          <a:p>
            <a:endParaRPr lang="es-ES" sz="2800" dirty="0" smtClean="0">
              <a:latin typeface="Times New Roman" pitchFamily="18" charset="0"/>
              <a:cs typeface="Times New Roman" pitchFamily="18" charset="0"/>
            </a:endParaRPr>
          </a:p>
          <a:p>
            <a:r>
              <a:rPr lang="es-ES" sz="2800" dirty="0" smtClean="0">
                <a:latin typeface="Times New Roman" pitchFamily="18" charset="0"/>
                <a:cs typeface="Times New Roman" pitchFamily="18" charset="0"/>
              </a:rPr>
              <a:t>Los </a:t>
            </a:r>
            <a:r>
              <a:rPr lang="es-ES" sz="2800" dirty="0">
                <a:latin typeface="Times New Roman" pitchFamily="18" charset="0"/>
                <a:cs typeface="Times New Roman" pitchFamily="18" charset="0"/>
              </a:rPr>
              <a:t>gastos ejecutados en el Instituto a partir de los ingresos que percibimos son erogaciones que corresponden a la compra de tiquetes, pago de viáticos para: profesores y estudiantes que participan como ponentes en eventos internacionales y nacionales; para traer a los académicos nacionales o internacionales como ponentes a los eventos de extensión que programa el Instituto cada año. Además, se apoya a los estudiantes de pregrado con parte de los gastos para que puedan hacer intercambios académicos a nivel internacional.</a:t>
            </a:r>
            <a:endParaRPr lang="es-CO"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177408271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914400" y="2667000"/>
            <a:ext cx="8378825" cy="3323987"/>
          </a:xfrm>
        </p:spPr>
        <p:txBody>
          <a:bodyPr/>
          <a:lstStyle/>
          <a:p>
            <a:pPr algn="just"/>
            <a:r>
              <a:rPr lang="es-ES" sz="3600" dirty="0" smtClean="0">
                <a:latin typeface="Times New Roman" pitchFamily="18" charset="0"/>
                <a:cs typeface="Times New Roman" pitchFamily="18" charset="0"/>
              </a:rPr>
              <a:t>Otros gastos de funcionamiento comprenden </a:t>
            </a:r>
            <a:r>
              <a:rPr lang="es-ES" sz="3600" dirty="0">
                <a:latin typeface="Times New Roman" pitchFamily="18" charset="0"/>
                <a:cs typeface="Times New Roman" pitchFamily="18" charset="0"/>
              </a:rPr>
              <a:t>insumos de oficina, adecuación de </a:t>
            </a:r>
            <a:r>
              <a:rPr lang="es-ES" sz="3600" dirty="0" smtClean="0">
                <a:latin typeface="Times New Roman" pitchFamily="18" charset="0"/>
                <a:cs typeface="Times New Roman" pitchFamily="18" charset="0"/>
              </a:rPr>
              <a:t>aulas</a:t>
            </a:r>
            <a:r>
              <a:rPr lang="es-ES" sz="3600" dirty="0">
                <a:latin typeface="Times New Roman" pitchFamily="18" charset="0"/>
                <a:cs typeface="Times New Roman" pitchFamily="18" charset="0"/>
              </a:rPr>
              <a:t>, compra </a:t>
            </a:r>
            <a:r>
              <a:rPr lang="es-ES" sz="3600" dirty="0" smtClean="0">
                <a:latin typeface="Times New Roman" pitchFamily="18" charset="0"/>
                <a:cs typeface="Times New Roman" pitchFamily="18" charset="0"/>
              </a:rPr>
              <a:t>y reparación de </a:t>
            </a:r>
            <a:r>
              <a:rPr lang="es-ES" sz="3600" dirty="0">
                <a:latin typeface="Times New Roman" pitchFamily="18" charset="0"/>
                <a:cs typeface="Times New Roman" pitchFamily="18" charset="0"/>
              </a:rPr>
              <a:t>computadores, equipamiento de oficinas de profesores, pago de contratos de prestación de servicios para la gestión del Instituto. </a:t>
            </a:r>
            <a:endParaRPr lang="es-CO" sz="3600" dirty="0">
              <a:latin typeface="Times New Roman" pitchFamily="18" charset="0"/>
              <a:cs typeface="Times New Roman" pitchFamily="18" charset="0"/>
            </a:endParaRPr>
          </a:p>
        </p:txBody>
      </p:sp>
    </p:spTree>
    <p:extLst>
      <p:ext uri="{BB962C8B-B14F-4D97-AF65-F5344CB8AC3E}">
        <p14:creationId xmlns:p14="http://schemas.microsoft.com/office/powerpoint/2010/main" val="177408271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447800"/>
            <a:ext cx="9067800" cy="5486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408271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525" y="1676400"/>
            <a:ext cx="927735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408271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5349" y="1614488"/>
            <a:ext cx="8571021" cy="5472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408271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9638" y="1833563"/>
            <a:ext cx="8602950" cy="540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4082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0600" y="2286000"/>
            <a:ext cx="8279130" cy="2611099"/>
          </a:xfrm>
          <a:prstGeom prst="rect">
            <a:avLst/>
          </a:prstGeom>
        </p:spPr>
        <p:txBody>
          <a:bodyPr vert="horz" wrap="square" lIns="0" tIns="12700" rIns="0" bIns="0" rtlCol="0">
            <a:spAutoFit/>
          </a:bodyPr>
          <a:lstStyle/>
          <a:p>
            <a:pPr marL="12700" marR="5080" algn="just">
              <a:lnSpc>
                <a:spcPct val="143700"/>
              </a:lnSpc>
              <a:spcBef>
                <a:spcPts val="100"/>
              </a:spcBef>
            </a:pPr>
            <a:r>
              <a:rPr sz="2400" b="0" spc="-5" dirty="0">
                <a:solidFill>
                  <a:srgbClr val="000000"/>
                </a:solidFill>
                <a:latin typeface="Times New Roman"/>
                <a:cs typeface="Times New Roman"/>
              </a:rPr>
              <a:t>En el año </a:t>
            </a:r>
            <a:r>
              <a:rPr sz="2400" b="0" dirty="0">
                <a:solidFill>
                  <a:srgbClr val="000000"/>
                </a:solidFill>
                <a:latin typeface="Times New Roman"/>
                <a:cs typeface="Times New Roman"/>
              </a:rPr>
              <a:t>2019, </a:t>
            </a:r>
            <a:r>
              <a:rPr sz="2400" b="0" spc="-5" dirty="0">
                <a:solidFill>
                  <a:srgbClr val="000000"/>
                </a:solidFill>
                <a:latin typeface="Times New Roman"/>
                <a:cs typeface="Times New Roman"/>
              </a:rPr>
              <a:t>una de nuestras estudiantes realizó una estancia de  intercambio en la universidad de Quebec, en Montreal (Canadá) y otra  extendió su permanencia </a:t>
            </a:r>
            <a:r>
              <a:rPr sz="2400" b="0" dirty="0">
                <a:solidFill>
                  <a:srgbClr val="000000"/>
                </a:solidFill>
                <a:latin typeface="Times New Roman"/>
                <a:cs typeface="Times New Roman"/>
              </a:rPr>
              <a:t>en </a:t>
            </a:r>
            <a:r>
              <a:rPr sz="2400" b="0" spc="-5" dirty="0">
                <a:solidFill>
                  <a:srgbClr val="000000"/>
                </a:solidFill>
                <a:latin typeface="Times New Roman"/>
                <a:cs typeface="Times New Roman"/>
              </a:rPr>
              <a:t>la universidad de Giessen (Alemania); de</a:t>
            </a:r>
            <a:r>
              <a:rPr sz="2400" b="0" spc="-210" dirty="0">
                <a:solidFill>
                  <a:srgbClr val="000000"/>
                </a:solidFill>
                <a:latin typeface="Times New Roman"/>
                <a:cs typeface="Times New Roman"/>
              </a:rPr>
              <a:t> </a:t>
            </a:r>
            <a:r>
              <a:rPr sz="2400" b="0" spc="-5" dirty="0">
                <a:solidFill>
                  <a:srgbClr val="000000"/>
                </a:solidFill>
                <a:latin typeface="Times New Roman"/>
                <a:cs typeface="Times New Roman"/>
              </a:rPr>
              <a:t>esta  misma universidad recibimos cuatro estudiantes </a:t>
            </a:r>
            <a:r>
              <a:rPr sz="2400" b="0" dirty="0">
                <a:solidFill>
                  <a:srgbClr val="000000"/>
                </a:solidFill>
                <a:latin typeface="Times New Roman"/>
                <a:cs typeface="Times New Roman"/>
              </a:rPr>
              <a:t>de</a:t>
            </a:r>
            <a:r>
              <a:rPr sz="2400" b="0" spc="40" dirty="0">
                <a:solidFill>
                  <a:srgbClr val="000000"/>
                </a:solidFill>
                <a:latin typeface="Times New Roman"/>
                <a:cs typeface="Times New Roman"/>
              </a:rPr>
              <a:t> </a:t>
            </a:r>
            <a:r>
              <a:rPr sz="2400" b="0" spc="-5" dirty="0">
                <a:solidFill>
                  <a:srgbClr val="000000"/>
                </a:solidFill>
                <a:latin typeface="Times New Roman"/>
                <a:cs typeface="Times New Roman"/>
              </a:rPr>
              <a:t>intercambio.</a:t>
            </a:r>
            <a:endParaRPr sz="2400" dirty="0">
              <a:latin typeface="Times New Roman"/>
              <a:cs typeface="Times New Roman"/>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981200"/>
            <a:ext cx="89154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770623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416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6800" y="1600200"/>
            <a:ext cx="8107044" cy="5539978"/>
          </a:xfrm>
        </p:spPr>
        <p:txBody>
          <a:bodyPr/>
          <a:lstStyle/>
          <a:p>
            <a:pPr algn="l"/>
            <a:r>
              <a:rPr lang="es-CO" sz="2400" b="0" dirty="0">
                <a:solidFill>
                  <a:schemeClr val="tx1"/>
                </a:solidFill>
              </a:rPr>
              <a:t>Los profesores del Instituto de Filosofía hicieron presencia en diversas universidades del exterior: </a:t>
            </a:r>
            <a:r>
              <a:rPr lang="es-CO" sz="2400" b="0" dirty="0" smtClean="0">
                <a:solidFill>
                  <a:schemeClr val="tx1"/>
                </a:solidFill>
              </a:rPr>
              <a:t/>
            </a:r>
            <a:br>
              <a:rPr lang="es-CO" sz="2400" b="0" dirty="0" smtClean="0">
                <a:solidFill>
                  <a:schemeClr val="tx1"/>
                </a:solidFill>
              </a:rPr>
            </a:br>
            <a:r>
              <a:rPr lang="es-CO" sz="2400" b="0" dirty="0">
                <a:solidFill>
                  <a:schemeClr val="tx1"/>
                </a:solidFill>
              </a:rPr>
              <a:t/>
            </a:r>
            <a:br>
              <a:rPr lang="es-CO" sz="2400" b="0" dirty="0">
                <a:solidFill>
                  <a:schemeClr val="tx1"/>
                </a:solidFill>
              </a:rPr>
            </a:br>
            <a:r>
              <a:rPr lang="es-CO" sz="2400" b="0" dirty="0" smtClean="0">
                <a:solidFill>
                  <a:schemeClr val="tx1"/>
                </a:solidFill>
              </a:rPr>
              <a:t>Universidad </a:t>
            </a:r>
            <a:r>
              <a:rPr lang="es-CO" sz="2400" b="0" dirty="0">
                <a:solidFill>
                  <a:schemeClr val="tx1"/>
                </a:solidFill>
              </a:rPr>
              <a:t>de Londres – Reino </a:t>
            </a:r>
            <a:r>
              <a:rPr lang="es-CO" sz="2400" b="0" dirty="0" smtClean="0">
                <a:solidFill>
                  <a:schemeClr val="tx1"/>
                </a:solidFill>
              </a:rPr>
              <a:t>Unido</a:t>
            </a:r>
            <a:br>
              <a:rPr lang="es-CO" sz="2400" b="0" dirty="0" smtClean="0">
                <a:solidFill>
                  <a:schemeClr val="tx1"/>
                </a:solidFill>
              </a:rPr>
            </a:br>
            <a:r>
              <a:rPr lang="es-CO" sz="2400" b="0" dirty="0" smtClean="0">
                <a:solidFill>
                  <a:schemeClr val="tx1"/>
                </a:solidFill>
              </a:rPr>
              <a:t>Consejo </a:t>
            </a:r>
            <a:r>
              <a:rPr lang="es-CO" sz="2400" b="0" dirty="0">
                <a:solidFill>
                  <a:schemeClr val="tx1"/>
                </a:solidFill>
              </a:rPr>
              <a:t>superior de investigaciones científicas CSIC -España</a:t>
            </a:r>
            <a:br>
              <a:rPr lang="es-CO" sz="2400" b="0" dirty="0">
                <a:solidFill>
                  <a:schemeClr val="tx1"/>
                </a:solidFill>
              </a:rPr>
            </a:br>
            <a:r>
              <a:rPr lang="es-CO" sz="2400" b="0" dirty="0" smtClean="0">
                <a:solidFill>
                  <a:schemeClr val="tx1"/>
                </a:solidFill>
              </a:rPr>
              <a:t>Universidad </a:t>
            </a:r>
            <a:r>
              <a:rPr lang="es-CO" sz="2400" b="0" dirty="0">
                <a:solidFill>
                  <a:schemeClr val="tx1"/>
                </a:solidFill>
              </a:rPr>
              <a:t>Nacional Autónoma de México</a:t>
            </a:r>
            <a:br>
              <a:rPr lang="es-CO" sz="2400" b="0" dirty="0">
                <a:solidFill>
                  <a:schemeClr val="tx1"/>
                </a:solidFill>
              </a:rPr>
            </a:br>
            <a:r>
              <a:rPr lang="es-CO" sz="2400" b="0" dirty="0" err="1" smtClean="0">
                <a:solidFill>
                  <a:schemeClr val="tx1"/>
                </a:solidFill>
              </a:rPr>
              <a:t>Justus</a:t>
            </a:r>
            <a:r>
              <a:rPr lang="es-CO" sz="2400" b="0" dirty="0" smtClean="0">
                <a:solidFill>
                  <a:schemeClr val="tx1"/>
                </a:solidFill>
              </a:rPr>
              <a:t> </a:t>
            </a:r>
            <a:r>
              <a:rPr lang="es-CO" sz="2400" b="0" dirty="0" err="1" smtClean="0">
                <a:solidFill>
                  <a:schemeClr val="tx1"/>
                </a:solidFill>
              </a:rPr>
              <a:t>Liebig</a:t>
            </a:r>
            <a:r>
              <a:rPr lang="es-CO" sz="2400" b="0" dirty="0" smtClean="0">
                <a:solidFill>
                  <a:schemeClr val="tx1"/>
                </a:solidFill>
              </a:rPr>
              <a:t> </a:t>
            </a:r>
            <a:r>
              <a:rPr lang="es-CO" sz="2400" b="0" dirty="0" err="1" smtClean="0">
                <a:solidFill>
                  <a:schemeClr val="tx1"/>
                </a:solidFill>
              </a:rPr>
              <a:t>Universität</a:t>
            </a:r>
            <a:r>
              <a:rPr lang="es-CO" sz="2400" b="0" dirty="0" smtClean="0">
                <a:solidFill>
                  <a:schemeClr val="tx1"/>
                </a:solidFill>
              </a:rPr>
              <a:t> </a:t>
            </a:r>
            <a:r>
              <a:rPr lang="es-CO" sz="2400" b="0" dirty="0" err="1">
                <a:solidFill>
                  <a:schemeClr val="tx1"/>
                </a:solidFill>
              </a:rPr>
              <a:t>Giessen</a:t>
            </a:r>
            <a:r>
              <a:rPr lang="es-CO" sz="2400" b="0" dirty="0">
                <a:solidFill>
                  <a:schemeClr val="tx1"/>
                </a:solidFill>
              </a:rPr>
              <a:t> - Alemania</a:t>
            </a:r>
            <a:br>
              <a:rPr lang="es-CO" sz="2400" b="0" dirty="0">
                <a:solidFill>
                  <a:schemeClr val="tx1"/>
                </a:solidFill>
              </a:rPr>
            </a:br>
            <a:r>
              <a:rPr lang="es-CO" sz="2400" b="0" dirty="0" smtClean="0">
                <a:solidFill>
                  <a:schemeClr val="tx1"/>
                </a:solidFill>
              </a:rPr>
              <a:t>Universidad </a:t>
            </a:r>
            <a:r>
              <a:rPr lang="es-CO" sz="2400" b="0" dirty="0">
                <a:solidFill>
                  <a:schemeClr val="tx1"/>
                </a:solidFill>
              </a:rPr>
              <a:t>de Friburgo - Alemania</a:t>
            </a:r>
            <a:br>
              <a:rPr lang="es-CO" sz="2400" b="0" dirty="0">
                <a:solidFill>
                  <a:schemeClr val="tx1"/>
                </a:solidFill>
              </a:rPr>
            </a:br>
            <a:r>
              <a:rPr lang="es-CO" sz="2400" b="0" dirty="0" err="1" smtClean="0">
                <a:solidFill>
                  <a:schemeClr val="tx1"/>
                </a:solidFill>
              </a:rPr>
              <a:t>Department</a:t>
            </a:r>
            <a:r>
              <a:rPr lang="es-CO" sz="2400" b="0" dirty="0" smtClean="0">
                <a:solidFill>
                  <a:schemeClr val="tx1"/>
                </a:solidFill>
              </a:rPr>
              <a:t> </a:t>
            </a:r>
            <a:r>
              <a:rPr lang="es-CO" sz="2400" b="0" dirty="0">
                <a:solidFill>
                  <a:schemeClr val="tx1"/>
                </a:solidFill>
              </a:rPr>
              <a:t>of </a:t>
            </a:r>
            <a:r>
              <a:rPr lang="es-CO" sz="2400" b="0" dirty="0" err="1">
                <a:solidFill>
                  <a:schemeClr val="tx1"/>
                </a:solidFill>
              </a:rPr>
              <a:t>Spanish</a:t>
            </a:r>
            <a:r>
              <a:rPr lang="es-CO" sz="2400" b="0" dirty="0">
                <a:solidFill>
                  <a:schemeClr val="tx1"/>
                </a:solidFill>
              </a:rPr>
              <a:t> and </a:t>
            </a:r>
            <a:r>
              <a:rPr lang="es-CO" sz="2400" b="0" dirty="0" err="1">
                <a:solidFill>
                  <a:schemeClr val="tx1"/>
                </a:solidFill>
              </a:rPr>
              <a:t>Portuguese</a:t>
            </a:r>
            <a:r>
              <a:rPr lang="es-CO" sz="2400" b="0" dirty="0">
                <a:solidFill>
                  <a:schemeClr val="tx1"/>
                </a:solidFill>
              </a:rPr>
              <a:t> </a:t>
            </a:r>
            <a:r>
              <a:rPr lang="es-CO" sz="2400" b="0" dirty="0" smtClean="0">
                <a:solidFill>
                  <a:schemeClr val="tx1"/>
                </a:solidFill>
              </a:rPr>
              <a:t>– New </a:t>
            </a:r>
            <a:r>
              <a:rPr lang="es-CO" sz="2400" b="0" dirty="0">
                <a:solidFill>
                  <a:schemeClr val="tx1"/>
                </a:solidFill>
              </a:rPr>
              <a:t>York University -</a:t>
            </a:r>
            <a:r>
              <a:rPr lang="es-CO" sz="2400" b="0" dirty="0" smtClean="0">
                <a:solidFill>
                  <a:schemeClr val="tx1"/>
                </a:solidFill>
              </a:rPr>
              <a:t>USA</a:t>
            </a:r>
            <a:r>
              <a:rPr lang="es-CO" sz="2400" b="0" dirty="0">
                <a:solidFill>
                  <a:schemeClr val="tx1"/>
                </a:solidFill>
              </a:rPr>
              <a:t/>
            </a:r>
            <a:br>
              <a:rPr lang="es-CO" sz="2400" b="0" dirty="0">
                <a:solidFill>
                  <a:schemeClr val="tx1"/>
                </a:solidFill>
              </a:rPr>
            </a:br>
            <a:r>
              <a:rPr lang="es-CO" sz="2400" b="0" dirty="0">
                <a:solidFill>
                  <a:schemeClr val="tx1"/>
                </a:solidFill>
              </a:rPr>
              <a:t>Universidad Complutense de Madrid - España. </a:t>
            </a:r>
            <a:r>
              <a:rPr lang="es-CO" sz="2400" b="0" dirty="0" smtClean="0">
                <a:solidFill>
                  <a:schemeClr val="tx1"/>
                </a:solidFill>
              </a:rPr>
              <a:t/>
            </a:r>
            <a:br>
              <a:rPr lang="es-CO" sz="2400" b="0" dirty="0" smtClean="0">
                <a:solidFill>
                  <a:schemeClr val="tx1"/>
                </a:solidFill>
              </a:rPr>
            </a:br>
            <a:r>
              <a:rPr lang="es-CO" sz="2400" b="0" dirty="0">
                <a:solidFill>
                  <a:schemeClr val="tx1"/>
                </a:solidFill>
              </a:rPr>
              <a:t/>
            </a:r>
            <a:br>
              <a:rPr lang="es-CO" sz="2400" b="0" dirty="0">
                <a:solidFill>
                  <a:schemeClr val="tx1"/>
                </a:solidFill>
              </a:rPr>
            </a:br>
            <a:r>
              <a:rPr lang="es-CO" sz="2400" b="0" dirty="0" smtClean="0">
                <a:solidFill>
                  <a:schemeClr val="tx1"/>
                </a:solidFill>
              </a:rPr>
              <a:t>A </a:t>
            </a:r>
            <a:r>
              <a:rPr lang="es-CO" sz="2400" b="0" dirty="0">
                <a:solidFill>
                  <a:schemeClr val="tx1"/>
                </a:solidFill>
              </a:rPr>
              <a:t>estos lugares fueron como investigadores invitados, conferencistas y profesores.  </a:t>
            </a:r>
            <a:br>
              <a:rPr lang="es-CO" sz="2400" b="0" dirty="0">
                <a:solidFill>
                  <a:schemeClr val="tx1"/>
                </a:solidFill>
              </a:rPr>
            </a:br>
            <a:endParaRPr lang="es-CO" sz="2400" b="0" dirty="0">
              <a:solidFill>
                <a:schemeClr val="tx1"/>
              </a:solidFill>
            </a:endParaRPr>
          </a:p>
        </p:txBody>
      </p:sp>
    </p:spTree>
    <p:extLst>
      <p:ext uri="{BB962C8B-B14F-4D97-AF65-F5344CB8AC3E}">
        <p14:creationId xmlns:p14="http://schemas.microsoft.com/office/powerpoint/2010/main" val="3234958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517</TotalTime>
  <Words>4038</Words>
  <Application>Microsoft Office PowerPoint</Application>
  <PresentationFormat>Personalizado</PresentationFormat>
  <Paragraphs>1177</Paragraphs>
  <Slides>81</Slides>
  <Notes>7</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81</vt:i4>
      </vt:variant>
    </vt:vector>
  </HeadingPairs>
  <TitlesOfParts>
    <vt:vector size="89" baseType="lpstr">
      <vt:lpstr>Arial</vt:lpstr>
      <vt:lpstr>Calibri</vt:lpstr>
      <vt:lpstr>Carlito</vt:lpstr>
      <vt:lpstr>Century Gothic</vt:lpstr>
      <vt:lpstr>Roboto</vt:lpstr>
      <vt:lpstr>Symbol</vt:lpstr>
      <vt:lpstr>Times New Roman</vt:lpstr>
      <vt:lpstr>Office Theme</vt:lpstr>
      <vt:lpstr>Presentación de PowerPoint</vt:lpstr>
      <vt:lpstr>Presentación de PowerPoint</vt:lpstr>
      <vt:lpstr>En el año 2019 contamos con 658 estudiantes matriculados:</vt:lpstr>
      <vt:lpstr>Y con 32 estudiantes de posgrados:</vt:lpstr>
      <vt:lpstr>Como resultado de sus procesos de formación, el Instituto graduó en 2019,  72 estudiantes:</vt:lpstr>
      <vt:lpstr>Presentación de PowerPoint</vt:lpstr>
      <vt:lpstr>Presentación de PowerPoint</vt:lpstr>
      <vt:lpstr>En el año 2019, una de nuestras estudiantes realizó una estancia de  intercambio en la universidad de Quebec, en Montreal (Canadá) y otra  extendió su permanencia en la universidad de Giessen (Alemania); de esta  misma universidad recibimos cuatro estudiantes de intercambio.</vt:lpstr>
      <vt:lpstr>Los profesores del Instituto de Filosofía hicieron presencia en diversas universidades del exterior:   Universidad de Londres – Reino Unido Consejo superior de investigaciones científicas CSIC -España Universidad Nacional Autónoma de México Justus Liebig Universität Giessen - Alemania Universidad de Friburgo - Alemania Department of Spanish and Portuguese – New York University -USA Universidad Complutense de Madrid - España.   A estos lugares fueron como investigadores invitados, conferencistas y profesores.   </vt:lpstr>
      <vt:lpstr>Presentación de PowerPoint</vt:lpstr>
      <vt:lpstr>Presentación de PowerPoint</vt:lpstr>
      <vt:lpstr>Presentación de PowerPoint</vt:lpstr>
      <vt:lpstr>Docencia</vt:lpstr>
      <vt:lpstr>Pregrado</vt:lpstr>
      <vt:lpstr>Presentación de PowerPoint</vt:lpstr>
      <vt:lpstr>Idiomas</vt:lpstr>
      <vt:lpstr>Prácticas Medellín</vt:lpstr>
      <vt:lpstr>Presentación de PowerPoint</vt:lpstr>
      <vt:lpstr>Presentación de PowerPoint</vt:lpstr>
      <vt:lpstr>Presentación de PowerPoint</vt:lpstr>
      <vt:lpstr>Presentación de PowerPoint</vt:lpstr>
      <vt:lpstr>Presentación de PowerPoint</vt:lpstr>
      <vt:lpstr>Posgrados</vt:lpstr>
      <vt:lpstr>Presentación de PowerPoint</vt:lpstr>
      <vt:lpstr>Extensión</vt:lpstr>
      <vt:lpstr>(Coordinadora: Lily García Vásquez)</vt:lpstr>
      <vt:lpstr>Presentación de PowerPoint</vt:lpstr>
      <vt:lpstr>Presentación de PowerPoint</vt:lpstr>
      <vt:lpstr>Presentación de PowerPoint</vt:lpstr>
      <vt:lpstr>Presentación de PowerPoint</vt:lpstr>
      <vt:lpstr>Presentación de PowerPoint</vt:lpstr>
      <vt:lpstr>Presentación de PowerPoint</vt:lpstr>
      <vt:lpstr>Investigación</vt:lpstr>
      <vt:lpstr>(Coordinador: Carlos Andrés Garzón Rodríguez)</vt:lpstr>
      <vt:lpstr>a. Grupos internos:</vt:lpstr>
      <vt:lpstr>b. Grupos interinstitucionales:</vt:lpstr>
      <vt:lpstr>Presentación de PowerPoint</vt:lpstr>
      <vt:lpstr>Otros grupos inscritos en la Vicerrectoría de Investigación de la UdeA.</vt:lpstr>
      <vt:lpstr>1. Investigadores reconocidos por Colciencias.</vt:lpstr>
      <vt:lpstr>2. Proyectos de Investigación en ejecución, finalizados, avalados  y pendientes de revisión técnica durante el 2019, de acuerdo con la  plataforma SIIU.</vt:lpstr>
      <vt:lpstr>Presentación de PowerPoint</vt:lpstr>
      <vt:lpstr>Presentación de PowerPoint</vt:lpstr>
      <vt:lpstr>Presentación de PowerPoint</vt:lpstr>
      <vt:lpstr>Presentación de PowerPoint</vt:lpstr>
      <vt:lpstr>Presentación de PowerPoint</vt:lpstr>
      <vt:lpstr>Presentación de PowerPoint</vt:lpstr>
      <vt:lpstr>      Publicaciones</vt:lpstr>
      <vt:lpstr>Presentación de PowerPoint</vt:lpstr>
      <vt:lpstr>Presentación de PowerPoint</vt:lpstr>
      <vt:lpstr>Presentación de PowerPoint</vt:lpstr>
      <vt:lpstr>Formación en investigación, estudiantes de pregrado.</vt:lpstr>
      <vt:lpstr>Presentación de PowerPoint</vt:lpstr>
      <vt:lpstr>Regionalización</vt:lpstr>
      <vt:lpstr>(Coordinador: Juan Felipe Garcés Gómez)</vt:lpstr>
      <vt:lpstr>Presentación de PowerPoint</vt:lpstr>
      <vt:lpstr>Presentación de PowerPoint</vt:lpstr>
      <vt:lpstr>Presentación de PowerPoint</vt:lpstr>
      <vt:lpstr>Presentación de PowerPoint</vt:lpstr>
      <vt:lpstr>Prácticas:</vt:lpstr>
      <vt:lpstr>Presentación de PowerPoint</vt:lpstr>
      <vt:lpstr>Presentación de PowerPoint</vt:lpstr>
      <vt:lpstr>Presentación de PowerPoint</vt:lpstr>
      <vt:lpstr>Presentación de PowerPoint</vt:lpstr>
      <vt:lpstr>Presentación de PowerPoint</vt:lpstr>
      <vt:lpstr>BIENESTAR</vt:lpstr>
      <vt:lpstr>Presentación de PowerPoint</vt:lpstr>
      <vt:lpstr>Presentación de PowerPoint</vt:lpstr>
      <vt:lpstr>Presentación de PowerPoint</vt:lpstr>
      <vt:lpstr>Presentación de PowerPoint</vt:lpstr>
      <vt:lpstr>Presentación de PowerPoint</vt:lpstr>
      <vt:lpstr>Presentación de PowerPoint</vt:lpstr>
      <vt:lpstr>Informe Financiero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ull name</dc:creator>
  <cp:lastModifiedBy>Full name</cp:lastModifiedBy>
  <cp:revision>80</cp:revision>
  <dcterms:created xsi:type="dcterms:W3CDTF">2020-07-09T15:54:58Z</dcterms:created>
  <dcterms:modified xsi:type="dcterms:W3CDTF">2020-07-15T20:03:01Z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2020-07-06T00:00:00Z</vt:filetime>
  </property>
  <property fmtid="{D5CDD505-2E9C-101B-9397-08002B2CF9AE}" pid="3" name="Creator">
    <vt:lpwstr>Microsoft® Word 2013</vt:lpwstr>
  </property>
  <property fmtid="{D5CDD505-2E9C-101B-9397-08002B2CF9AE}" pid="4" name="LastSaved">
    <vt:filetime>2020-07-09T00:00:00Z</vt:filetime>
  </property>
</Properties>
</file>