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8" r:id="rId3"/>
    <p:sldId id="259" r:id="rId4"/>
    <p:sldId id="273" r:id="rId5"/>
    <p:sldId id="260" r:id="rId6"/>
    <p:sldId id="264" r:id="rId7"/>
    <p:sldId id="266" r:id="rId8"/>
    <p:sldId id="261" r:id="rId9"/>
    <p:sldId id="257" r:id="rId10"/>
    <p:sldId id="268" r:id="rId11"/>
    <p:sldId id="267" r:id="rId12"/>
    <p:sldId id="269" r:id="rId13"/>
    <p:sldId id="270" r:id="rId14"/>
    <p:sldId id="271" r:id="rId15"/>
    <p:sldId id="272" r:id="rId16"/>
    <p:sldId id="274" r:id="rId17"/>
    <p:sldId id="275" r:id="rId18"/>
    <p:sldId id="262" r:id="rId19"/>
    <p:sldId id="276" r:id="rId20"/>
    <p:sldId id="277" r:id="rId21"/>
    <p:sldId id="278" r:id="rId22"/>
    <p:sldId id="263"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937"/>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40" autoAdjust="0"/>
    <p:restoredTop sz="94660"/>
  </p:normalViewPr>
  <p:slideViewPr>
    <p:cSldViewPr snapToGrid="0">
      <p:cViewPr varScale="1">
        <p:scale>
          <a:sx n="72" d="100"/>
          <a:sy n="72" d="100"/>
        </p:scale>
        <p:origin x="36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BBEB80-132A-4376-B85B-87DE7618017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05F96E8-D7B2-43CD-A28F-8D718F866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E37554DA-7E47-4A4D-B45D-DA67EF51DAC3}"/>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5" name="Marcador de pie de página 4">
            <a:extLst>
              <a:ext uri="{FF2B5EF4-FFF2-40B4-BE49-F238E27FC236}">
                <a16:creationId xmlns:a16="http://schemas.microsoft.com/office/drawing/2014/main" id="{EE31D43A-F806-4086-AB59-6896031AD53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A22F5A9-1E87-41B0-9D45-A4CE9DC39E04}"/>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134676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2C73DE-8C20-4793-BE2A-D01F0B0AB7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ACE2D5A-6B0B-4EE3-9461-491B8E7507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E3F79BBB-DD3D-4C0A-BAF1-B301E8C1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952AA4-ACB4-48A8-B3BF-823EA3A4B415}"/>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6" name="Marcador de pie de página 5">
            <a:extLst>
              <a:ext uri="{FF2B5EF4-FFF2-40B4-BE49-F238E27FC236}">
                <a16:creationId xmlns:a16="http://schemas.microsoft.com/office/drawing/2014/main" id="{B8BBE040-5B39-4D76-AE3B-CAB8CC0F489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1141618-23C7-44DE-A3A3-4C48D61235F2}"/>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58989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F86193-9E42-423C-B351-2B50DC9FFDE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B6C6A39-F998-413C-BD21-16FF297937D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C93F1A2-5488-4182-83D8-836481CC713A}"/>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5" name="Marcador de pie de página 4">
            <a:extLst>
              <a:ext uri="{FF2B5EF4-FFF2-40B4-BE49-F238E27FC236}">
                <a16:creationId xmlns:a16="http://schemas.microsoft.com/office/drawing/2014/main" id="{4A92890B-9D08-4B1E-B64B-8E84813B2ED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693B299-5665-42A9-80BD-EBCB584323EE}"/>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800451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7CA5078-31F6-4D63-AADC-322AB00A035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8D7AC1C-6149-4B98-9C48-AE309160C76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94B4A50-EE22-4032-AFF6-4C9131431F0A}"/>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5" name="Marcador de pie de página 4">
            <a:extLst>
              <a:ext uri="{FF2B5EF4-FFF2-40B4-BE49-F238E27FC236}">
                <a16:creationId xmlns:a16="http://schemas.microsoft.com/office/drawing/2014/main" id="{4894B840-BB4F-4838-89DB-EFC7093459C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36AF513-552B-4DD6-99A8-098E9A01677D}"/>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229600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7EC7C-C8CB-413C-96B9-C5345E35B7E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507F1569-3C70-49CD-AAA5-8A0797D05EA3}"/>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4" name="Marcador de pie de página 3">
            <a:extLst>
              <a:ext uri="{FF2B5EF4-FFF2-40B4-BE49-F238E27FC236}">
                <a16:creationId xmlns:a16="http://schemas.microsoft.com/office/drawing/2014/main" id="{42D24E6B-C510-46DF-835A-BBE819986DDA}"/>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9B673349-A27E-4FC9-A8F3-6F86FD503728}"/>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161527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0F4BD-3741-4061-9FA8-2369B483CAA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BCF9406-AE8F-43E9-9BB8-26090AC908E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19B4E1D-AB57-4FE4-827C-D1AE11CA86A2}"/>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5" name="Marcador de pie de página 4">
            <a:extLst>
              <a:ext uri="{FF2B5EF4-FFF2-40B4-BE49-F238E27FC236}">
                <a16:creationId xmlns:a16="http://schemas.microsoft.com/office/drawing/2014/main" id="{D09F5323-DC47-4EBE-8CCA-8FB03DFDE42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FA2C16E-2614-4331-9C29-14FEC7D79868}"/>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358452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7C70C-65E6-4F87-99B3-05D014DD272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F9A24285-82DB-4C93-9D14-B56CAA4E90FF}"/>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4" name="Marcador de pie de página 3">
            <a:extLst>
              <a:ext uri="{FF2B5EF4-FFF2-40B4-BE49-F238E27FC236}">
                <a16:creationId xmlns:a16="http://schemas.microsoft.com/office/drawing/2014/main" id="{93904C82-C2D3-4541-B833-7C5E1EB96FCD}"/>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FF935561-EF74-4B38-B935-05CCB694610C}"/>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37956232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378D6E-00E3-4C22-A228-49C0A437929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AD25138-70F4-4124-85A9-76ABF3CC2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EDA3B30-C355-49F5-9034-FF3C8A97BC09}"/>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5" name="Marcador de pie de página 4">
            <a:extLst>
              <a:ext uri="{FF2B5EF4-FFF2-40B4-BE49-F238E27FC236}">
                <a16:creationId xmlns:a16="http://schemas.microsoft.com/office/drawing/2014/main" id="{149A1B19-F229-42F6-8B98-00EAAA622CA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6F54525-21A6-4951-AC31-1A597D607786}"/>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3145936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1DD139-28A3-4B04-A366-EBC7980D3F1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BD6F4B2-4631-4D2C-8B23-B963FE42B2A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98B2505F-B56F-47B9-9503-389F6A82D3B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1981F917-B8E8-4DB1-AF94-E313329B682A}"/>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6" name="Marcador de pie de página 5">
            <a:extLst>
              <a:ext uri="{FF2B5EF4-FFF2-40B4-BE49-F238E27FC236}">
                <a16:creationId xmlns:a16="http://schemas.microsoft.com/office/drawing/2014/main" id="{160FF9EB-676B-4B4D-BDD4-17A8F348C91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9D9F286-2974-42E0-8470-24A0D1DE748B}"/>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1039832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B5C06-D491-4F98-B3E0-8A2A376EBAD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D59CA8F-2F68-4885-AD64-DFDF1A1BB6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44BDF44-F9FE-4385-A70C-29B6F3F66C4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38806CC-30CC-4BEB-9771-0CC81F71F3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31628D5-753D-4CAC-9A5E-1E087616E13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5B89AE0A-BE5E-4A94-84D8-D402785AAA24}"/>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8" name="Marcador de pie de página 7">
            <a:extLst>
              <a:ext uri="{FF2B5EF4-FFF2-40B4-BE49-F238E27FC236}">
                <a16:creationId xmlns:a16="http://schemas.microsoft.com/office/drawing/2014/main" id="{6834B89D-B4F3-419D-BFFB-1090D919367D}"/>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2B8D9354-FD1C-472C-948A-791B0706F625}"/>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165149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EBE3E-96BF-41DD-8B9C-D199F357D6F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617BDCE6-F228-444F-A853-BFDD6361CAF7}"/>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4" name="Marcador de pie de página 3">
            <a:extLst>
              <a:ext uri="{FF2B5EF4-FFF2-40B4-BE49-F238E27FC236}">
                <a16:creationId xmlns:a16="http://schemas.microsoft.com/office/drawing/2014/main" id="{CD45CB1A-1B32-4A37-AC95-16E05EB1485D}"/>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CBDD4741-C7F3-4058-BF17-A160A0EF65C7}"/>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1982349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0B313B-8ED7-447E-8899-4613CCED6088}"/>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3" name="Marcador de pie de página 2">
            <a:extLst>
              <a:ext uri="{FF2B5EF4-FFF2-40B4-BE49-F238E27FC236}">
                <a16:creationId xmlns:a16="http://schemas.microsoft.com/office/drawing/2014/main" id="{378365E0-F96B-4BE9-9745-0664C7FE655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B7A5EB1B-3C5C-4F64-8644-CF19E12D8748}"/>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856493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4DF915-1ADA-45C7-8A38-07EE495B053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A946E9B-2265-4BDE-B1DD-B71B918CE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29A2726-FC62-40D6-8E99-C9461ED84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ABD96A-F96E-4525-91D4-2D10CB1AE64C}"/>
              </a:ext>
            </a:extLst>
          </p:cNvPr>
          <p:cNvSpPr>
            <a:spLocks noGrp="1"/>
          </p:cNvSpPr>
          <p:nvPr>
            <p:ph type="dt" sz="half" idx="10"/>
          </p:nvPr>
        </p:nvSpPr>
        <p:spPr/>
        <p:txBody>
          <a:bodyPr/>
          <a:lstStyle/>
          <a:p>
            <a:fld id="{F3035891-BA73-429B-8E16-B7C23D65F700}" type="datetimeFigureOut">
              <a:rPr lang="es-CO" smtClean="0"/>
              <a:t>15/03/2022</a:t>
            </a:fld>
            <a:endParaRPr lang="es-CO"/>
          </a:p>
        </p:txBody>
      </p:sp>
      <p:sp>
        <p:nvSpPr>
          <p:cNvPr id="6" name="Marcador de pie de página 5">
            <a:extLst>
              <a:ext uri="{FF2B5EF4-FFF2-40B4-BE49-F238E27FC236}">
                <a16:creationId xmlns:a16="http://schemas.microsoft.com/office/drawing/2014/main" id="{E5883BA5-E51D-4E52-BB3B-EA77C60F619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257567-30C1-4A43-98A2-C0F23998FAC7}"/>
              </a:ext>
            </a:extLst>
          </p:cNvPr>
          <p:cNvSpPr>
            <a:spLocks noGrp="1"/>
          </p:cNvSpPr>
          <p:nvPr>
            <p:ph type="sldNum" sz="quarter" idx="12"/>
          </p:nvPr>
        </p:nvSpPr>
        <p:spPr/>
        <p:txBody>
          <a:bodyPr/>
          <a:lstStyle/>
          <a:p>
            <a:fld id="{A08972FD-B324-40BD-A6EC-5DA02A2E78E1}" type="slidenum">
              <a:rPr lang="es-CO" smtClean="0"/>
              <a:t>‹Nº›</a:t>
            </a:fld>
            <a:endParaRPr lang="es-CO"/>
          </a:p>
        </p:txBody>
      </p:sp>
    </p:spTree>
    <p:extLst>
      <p:ext uri="{BB962C8B-B14F-4D97-AF65-F5344CB8AC3E}">
        <p14:creationId xmlns:p14="http://schemas.microsoft.com/office/powerpoint/2010/main" val="111181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C609A0-45DC-41E1-9752-848910D458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35F01FE-3101-4DEF-96FE-214EEA741B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36CFD0B-1F80-4B1B-B4BB-646603E37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35891-BA73-429B-8E16-B7C23D65F700}" type="datetimeFigureOut">
              <a:rPr lang="es-CO" smtClean="0"/>
              <a:t>15/03/2022</a:t>
            </a:fld>
            <a:endParaRPr lang="es-CO"/>
          </a:p>
        </p:txBody>
      </p:sp>
      <p:sp>
        <p:nvSpPr>
          <p:cNvPr id="5" name="Marcador de pie de página 4">
            <a:extLst>
              <a:ext uri="{FF2B5EF4-FFF2-40B4-BE49-F238E27FC236}">
                <a16:creationId xmlns:a16="http://schemas.microsoft.com/office/drawing/2014/main" id="{9CF29810-D580-46A8-A772-AA1FF572DE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05D3565E-DC19-4470-AD18-E787EEB441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972FD-B324-40BD-A6EC-5DA02A2E78E1}" type="slidenum">
              <a:rPr lang="es-CO" smtClean="0"/>
              <a:t>‹Nº›</a:t>
            </a:fld>
            <a:endParaRPr lang="es-CO"/>
          </a:p>
        </p:txBody>
      </p:sp>
    </p:spTree>
    <p:extLst>
      <p:ext uri="{BB962C8B-B14F-4D97-AF65-F5344CB8AC3E}">
        <p14:creationId xmlns:p14="http://schemas.microsoft.com/office/powerpoint/2010/main" val="150326196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2"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029DF-9D62-4FD9-A73E-7BCD656F97D1}"/>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012C1E82-4029-4401-A25A-5F2D2FC7DE44}"/>
              </a:ext>
            </a:extLst>
          </p:cNvPr>
          <p:cNvSpPr>
            <a:spLocks noGrp="1"/>
          </p:cNvSpPr>
          <p:nvPr>
            <p:ph type="subTitle" idx="1"/>
          </p:nvPr>
        </p:nvSpPr>
        <p:spPr/>
        <p:txBody>
          <a:bodyPr/>
          <a:lstStyle/>
          <a:p>
            <a:endParaRPr lang="es-CO"/>
          </a:p>
        </p:txBody>
      </p:sp>
      <p:pic>
        <p:nvPicPr>
          <p:cNvPr id="7" name="Imagen 6" descr="Imagen que contiene Interfaz de usuario gráfica&#10;&#10;Descripción generada automáticamente">
            <a:extLst>
              <a:ext uri="{FF2B5EF4-FFF2-40B4-BE49-F238E27FC236}">
                <a16:creationId xmlns:a16="http://schemas.microsoft.com/office/drawing/2014/main" id="{957CEACE-CDD3-4B36-860F-C45F6529B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7775" cy="6858000"/>
          </a:xfrm>
          <a:prstGeom prst="rect">
            <a:avLst/>
          </a:prstGeom>
        </p:spPr>
      </p:pic>
    </p:spTree>
    <p:extLst>
      <p:ext uri="{BB962C8B-B14F-4D97-AF65-F5344CB8AC3E}">
        <p14:creationId xmlns:p14="http://schemas.microsoft.com/office/powerpoint/2010/main" val="2403256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9AF7B7E-13AB-4D75-9C7D-5044BA54B8C4}"/>
              </a:ext>
            </a:extLst>
          </p:cNvPr>
          <p:cNvSpPr/>
          <p:nvPr/>
        </p:nvSpPr>
        <p:spPr>
          <a:xfrm>
            <a:off x="477079" y="1921564"/>
            <a:ext cx="3809171" cy="4364936"/>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a16="http://schemas.microsoft.com/office/drawing/2014/main" id="{EAFE837F-B825-490B-B2B5-FF0D351D4DB7}"/>
              </a:ext>
            </a:extLst>
          </p:cNvPr>
          <p:cNvSpPr txBox="1"/>
          <p:nvPr/>
        </p:nvSpPr>
        <p:spPr>
          <a:xfrm>
            <a:off x="-214313" y="2857235"/>
            <a:ext cx="4271963" cy="3945952"/>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Fortalecimiento del laboratorio de psicología.</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551 eventos académicos (la mayoría de ellos de tipo virtual), participación aproximada de 91.180 personas en los eventos en vivo.</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Se fortalecieron los diversos medios de comunicación con los que cuenta la Facultad, contando con 20.000 suscriptores en el universo de sus plataformas.</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sp>
        <p:nvSpPr>
          <p:cNvPr id="9" name="CuadroTexto 8">
            <a:extLst>
              <a:ext uri="{FF2B5EF4-FFF2-40B4-BE49-F238E27FC236}">
                <a16:creationId xmlns:a16="http://schemas.microsoft.com/office/drawing/2014/main" id="{669B6CDB-631D-4678-B979-035A1B6BFC3D}"/>
              </a:ext>
            </a:extLst>
          </p:cNvPr>
          <p:cNvSpPr txBox="1"/>
          <p:nvPr/>
        </p:nvSpPr>
        <p:spPr>
          <a:xfrm>
            <a:off x="-114300" y="2026238"/>
            <a:ext cx="5141844" cy="830997"/>
          </a:xfrm>
          <a:prstGeom prst="rect">
            <a:avLst/>
          </a:prstGeom>
          <a:noFill/>
        </p:spPr>
        <p:txBody>
          <a:bodyPr wrap="square" rtlCol="0">
            <a:spAutoFit/>
          </a:bodyPr>
          <a:lstStyle/>
          <a:p>
            <a:pPr algn="ctr"/>
            <a:r>
              <a:rPr lang="es-CO" sz="1600" b="1" dirty="0">
                <a:solidFill>
                  <a:srgbClr val="026937"/>
                </a:solidFill>
                <a:effectLst/>
                <a:latin typeface="Roboto" pitchFamily="2" charset="0"/>
                <a:ea typeface="Roboto" pitchFamily="2" charset="0"/>
              </a:rPr>
              <a:t>Principales logros decanatura </a:t>
            </a:r>
          </a:p>
          <a:p>
            <a:pPr algn="ctr"/>
            <a:r>
              <a:rPr lang="es-CO" sz="1600" b="1" dirty="0">
                <a:solidFill>
                  <a:srgbClr val="026937"/>
                </a:solidFill>
                <a:effectLst/>
                <a:latin typeface="Roboto" pitchFamily="2" charset="0"/>
                <a:ea typeface="Roboto" pitchFamily="2" charset="0"/>
              </a:rPr>
              <a:t>periodo 2019 - 2022</a:t>
            </a:r>
            <a:endParaRPr lang="es-CO" sz="1600" dirty="0">
              <a:solidFill>
                <a:srgbClr val="026937"/>
              </a:solidFill>
              <a:effectLst/>
              <a:latin typeface="Roboto" pitchFamily="2" charset="0"/>
              <a:ea typeface="Roboto" pitchFamily="2" charset="0"/>
            </a:endParaRPr>
          </a:p>
          <a:p>
            <a:pPr algn="ctr"/>
            <a:endParaRPr lang="es-CO" sz="1600" dirty="0">
              <a:solidFill>
                <a:srgbClr val="026937"/>
              </a:solidFill>
              <a:latin typeface="Roboto" pitchFamily="2" charset="0"/>
              <a:ea typeface="Roboto" pitchFamily="2" charset="0"/>
            </a:endParaRPr>
          </a:p>
        </p:txBody>
      </p:sp>
      <p:pic>
        <p:nvPicPr>
          <p:cNvPr id="10" name="Imagen 9">
            <a:extLst>
              <a:ext uri="{FF2B5EF4-FFF2-40B4-BE49-F238E27FC236}">
                <a16:creationId xmlns:a16="http://schemas.microsoft.com/office/drawing/2014/main" id="{7317EA47-ECFF-4BE2-82A8-A9655FA8F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240" y="769492"/>
            <a:ext cx="8040624" cy="560832"/>
          </a:xfrm>
          <a:prstGeom prst="rect">
            <a:avLst/>
          </a:prstGeom>
        </p:spPr>
      </p:pic>
      <p:sp>
        <p:nvSpPr>
          <p:cNvPr id="11" name="CuadroTexto 10">
            <a:extLst>
              <a:ext uri="{FF2B5EF4-FFF2-40B4-BE49-F238E27FC236}">
                <a16:creationId xmlns:a16="http://schemas.microsoft.com/office/drawing/2014/main" id="{60C4BE27-A115-4C2C-8FB6-7EEFBC9ED35D}"/>
              </a:ext>
            </a:extLst>
          </p:cNvPr>
          <p:cNvSpPr txBox="1"/>
          <p:nvPr/>
        </p:nvSpPr>
        <p:spPr>
          <a:xfrm>
            <a:off x="4877629" y="2441736"/>
            <a:ext cx="6847539" cy="1708160"/>
          </a:xfrm>
          <a:prstGeom prst="rect">
            <a:avLst/>
          </a:prstGeom>
          <a:noFill/>
        </p:spPr>
        <p:txBody>
          <a:bodyPr wrap="square" rtlCol="0">
            <a:spAutoFit/>
          </a:bodyPr>
          <a:lstStyle/>
          <a:p>
            <a:pPr marL="285750" indent="-285750" algn="just">
              <a:lnSpc>
                <a:spcPct val="150000"/>
              </a:lnSpc>
              <a:spcAft>
                <a:spcPts val="800"/>
              </a:spcAft>
              <a:buClr>
                <a:srgbClr val="026937"/>
              </a:buClr>
              <a:buFont typeface="Wingdings" panose="05000000000000000000" pitchFamily="2" charset="2"/>
              <a:buChar char="ü"/>
            </a:pPr>
            <a:r>
              <a:rPr lang="es-MX" dirty="0">
                <a:effectLst/>
                <a:latin typeface="Roboto" pitchFamily="2" charset="0"/>
                <a:ea typeface="Roboto" pitchFamily="2" charset="0"/>
                <a:cs typeface="Noto Sans Symbols"/>
              </a:rPr>
              <a:t>Fortalecer las estrategias de visibilidad de la investigación académica y científica, a través de la recuperación de productos de investigación y divulgación en el repositorio de la FCSH y en el institucional.</a:t>
            </a:r>
            <a:endParaRPr lang="es-CO" dirty="0">
              <a:effectLst/>
              <a:latin typeface="Roboto" pitchFamily="2" charset="0"/>
              <a:ea typeface="Roboto" pitchFamily="2" charset="0"/>
              <a:cs typeface="Noto Sans Symbols"/>
            </a:endParaRPr>
          </a:p>
        </p:txBody>
      </p:sp>
    </p:spTree>
    <p:extLst>
      <p:ext uri="{BB962C8B-B14F-4D97-AF65-F5344CB8AC3E}">
        <p14:creationId xmlns:p14="http://schemas.microsoft.com/office/powerpoint/2010/main" val="4287590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4C52384-2131-4B6A-B34D-F05C0AEDA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24" y="2844800"/>
            <a:ext cx="11350378" cy="805426"/>
          </a:xfrm>
          <a:prstGeom prst="rect">
            <a:avLst/>
          </a:prstGeom>
        </p:spPr>
      </p:pic>
    </p:spTree>
    <p:extLst>
      <p:ext uri="{BB962C8B-B14F-4D97-AF65-F5344CB8AC3E}">
        <p14:creationId xmlns:p14="http://schemas.microsoft.com/office/powerpoint/2010/main" val="1865009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09AEF48-B672-4D80-866E-4B9466059CE9}"/>
              </a:ext>
            </a:extLst>
          </p:cNvPr>
          <p:cNvSpPr/>
          <p:nvPr/>
        </p:nvSpPr>
        <p:spPr>
          <a:xfrm>
            <a:off x="477079" y="1921564"/>
            <a:ext cx="3809171" cy="4364936"/>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14B0151E-8C52-4116-AC9C-A05F79445677}"/>
              </a:ext>
            </a:extLst>
          </p:cNvPr>
          <p:cNvSpPr txBox="1"/>
          <p:nvPr/>
        </p:nvSpPr>
        <p:spPr>
          <a:xfrm>
            <a:off x="-114300" y="2026238"/>
            <a:ext cx="5141844" cy="830997"/>
          </a:xfrm>
          <a:prstGeom prst="rect">
            <a:avLst/>
          </a:prstGeom>
          <a:noFill/>
        </p:spPr>
        <p:txBody>
          <a:bodyPr wrap="square" rtlCol="0">
            <a:spAutoFit/>
          </a:bodyPr>
          <a:lstStyle/>
          <a:p>
            <a:pPr algn="ctr"/>
            <a:r>
              <a:rPr lang="es-CO" sz="1600" b="1" dirty="0">
                <a:solidFill>
                  <a:srgbClr val="026937"/>
                </a:solidFill>
                <a:effectLst/>
                <a:latin typeface="Roboto" pitchFamily="2" charset="0"/>
                <a:ea typeface="Roboto" pitchFamily="2" charset="0"/>
              </a:rPr>
              <a:t>Principales logros decanatura </a:t>
            </a:r>
          </a:p>
          <a:p>
            <a:pPr algn="ctr"/>
            <a:r>
              <a:rPr lang="es-CO" sz="1600" b="1" dirty="0">
                <a:solidFill>
                  <a:srgbClr val="026937"/>
                </a:solidFill>
                <a:effectLst/>
                <a:latin typeface="Roboto" pitchFamily="2" charset="0"/>
                <a:ea typeface="Roboto" pitchFamily="2" charset="0"/>
              </a:rPr>
              <a:t>periodo 2019 - 2022</a:t>
            </a:r>
            <a:endParaRPr lang="es-CO" sz="1600" dirty="0">
              <a:solidFill>
                <a:srgbClr val="026937"/>
              </a:solidFill>
              <a:effectLst/>
              <a:latin typeface="Roboto" pitchFamily="2" charset="0"/>
              <a:ea typeface="Roboto" pitchFamily="2" charset="0"/>
            </a:endParaRPr>
          </a:p>
          <a:p>
            <a:pPr algn="ctr"/>
            <a:endParaRPr lang="es-CO" sz="1600" dirty="0">
              <a:solidFill>
                <a:srgbClr val="026937"/>
              </a:solidFill>
              <a:latin typeface="Roboto" pitchFamily="2" charset="0"/>
              <a:ea typeface="Roboto" pitchFamily="2" charset="0"/>
            </a:endParaRPr>
          </a:p>
        </p:txBody>
      </p:sp>
      <p:sp>
        <p:nvSpPr>
          <p:cNvPr id="7" name="CuadroTexto 6">
            <a:extLst>
              <a:ext uri="{FF2B5EF4-FFF2-40B4-BE49-F238E27FC236}">
                <a16:creationId xmlns:a16="http://schemas.microsoft.com/office/drawing/2014/main" id="{8D1B1335-94E1-46E1-AF14-4A807794AE23}"/>
              </a:ext>
            </a:extLst>
          </p:cNvPr>
          <p:cNvSpPr txBox="1"/>
          <p:nvPr/>
        </p:nvSpPr>
        <p:spPr>
          <a:xfrm>
            <a:off x="4532591" y="1755936"/>
            <a:ext cx="7182330" cy="4883388"/>
          </a:xfrm>
          <a:prstGeom prst="rect">
            <a:avLst/>
          </a:prstGeom>
          <a:noFill/>
        </p:spPr>
        <p:txBody>
          <a:bodyPr wrap="square" rtlCol="0">
            <a:spAutoFit/>
          </a:bodyPr>
          <a:lstStyle/>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Promover la construcción de acuerdos con actores públicos – sociales – privados de cara a resolver de manera conjunta problemáticas sociales y territoriales. </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Trabajar por la virtualización de actividades de educación no formal, como diplomados y cursos. </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Continuar fortaleciendo la extensión solidaria como un compromiso con la sociedad; este es un proceso que día a día es desafiante, por lo tanto, seguiremos avanzando en propuestas integrales y de responsabilidad social y académica con los territorios. </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endParaRPr lang="es-CO" sz="1600" dirty="0">
              <a:effectLst/>
              <a:latin typeface="Roboto" pitchFamily="2" charset="0"/>
              <a:ea typeface="Roboto" pitchFamily="2" charset="0"/>
              <a:cs typeface="Noto Sans Symbols"/>
            </a:endParaRPr>
          </a:p>
        </p:txBody>
      </p:sp>
      <p:sp>
        <p:nvSpPr>
          <p:cNvPr id="8" name="CuadroTexto 7">
            <a:extLst>
              <a:ext uri="{FF2B5EF4-FFF2-40B4-BE49-F238E27FC236}">
                <a16:creationId xmlns:a16="http://schemas.microsoft.com/office/drawing/2014/main" id="{284DE02A-BE79-4E43-8488-3FB3FD3A000A}"/>
              </a:ext>
            </a:extLst>
          </p:cNvPr>
          <p:cNvSpPr txBox="1"/>
          <p:nvPr/>
        </p:nvSpPr>
        <p:spPr>
          <a:xfrm>
            <a:off x="-214313" y="2857235"/>
            <a:ext cx="4271963" cy="4202432"/>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Entre el 2019 y 2021 se ejecutaron 46 proyectos que representaron una contratación por valor de $41.131.620.983.</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Se realizaron 56 diplomados, talleres, seminarios y cursos en los que se inscribieron a 2.261 personas.</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Diseños de portafolio de servicios en el marco de los saberes de la FCSH.</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Se construyó un programa de egresados de la FCSH.</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pic>
        <p:nvPicPr>
          <p:cNvPr id="9" name="Imagen 8">
            <a:extLst>
              <a:ext uri="{FF2B5EF4-FFF2-40B4-BE49-F238E27FC236}">
                <a16:creationId xmlns:a16="http://schemas.microsoft.com/office/drawing/2014/main" id="{40AAC7EF-33FD-4D6F-AD4F-BD7274E78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074" y="881495"/>
            <a:ext cx="7712133" cy="547255"/>
          </a:xfrm>
          <a:prstGeom prst="rect">
            <a:avLst/>
          </a:prstGeom>
        </p:spPr>
      </p:pic>
    </p:spTree>
    <p:extLst>
      <p:ext uri="{BB962C8B-B14F-4D97-AF65-F5344CB8AC3E}">
        <p14:creationId xmlns:p14="http://schemas.microsoft.com/office/powerpoint/2010/main" val="1823098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09AEF48-B672-4D80-866E-4B9466059CE9}"/>
              </a:ext>
            </a:extLst>
          </p:cNvPr>
          <p:cNvSpPr/>
          <p:nvPr/>
        </p:nvSpPr>
        <p:spPr>
          <a:xfrm>
            <a:off x="477079" y="1921564"/>
            <a:ext cx="3809171" cy="3250511"/>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14B0151E-8C52-4116-AC9C-A05F79445677}"/>
              </a:ext>
            </a:extLst>
          </p:cNvPr>
          <p:cNvSpPr txBox="1"/>
          <p:nvPr/>
        </p:nvSpPr>
        <p:spPr>
          <a:xfrm>
            <a:off x="-114300" y="2026238"/>
            <a:ext cx="5141844" cy="830997"/>
          </a:xfrm>
          <a:prstGeom prst="rect">
            <a:avLst/>
          </a:prstGeom>
          <a:noFill/>
        </p:spPr>
        <p:txBody>
          <a:bodyPr wrap="square" rtlCol="0">
            <a:spAutoFit/>
          </a:bodyPr>
          <a:lstStyle/>
          <a:p>
            <a:pPr algn="ctr"/>
            <a:r>
              <a:rPr lang="es-CO" sz="1600" b="1" dirty="0">
                <a:solidFill>
                  <a:srgbClr val="026937"/>
                </a:solidFill>
                <a:effectLst/>
                <a:latin typeface="Roboto" pitchFamily="2" charset="0"/>
                <a:ea typeface="Roboto" pitchFamily="2" charset="0"/>
              </a:rPr>
              <a:t>Principales logros decanatura </a:t>
            </a:r>
          </a:p>
          <a:p>
            <a:pPr algn="ctr"/>
            <a:r>
              <a:rPr lang="es-CO" sz="1600" b="1" dirty="0">
                <a:solidFill>
                  <a:srgbClr val="026937"/>
                </a:solidFill>
                <a:effectLst/>
                <a:latin typeface="Roboto" pitchFamily="2" charset="0"/>
                <a:ea typeface="Roboto" pitchFamily="2" charset="0"/>
              </a:rPr>
              <a:t>periodo 2019 - 2022</a:t>
            </a:r>
            <a:endParaRPr lang="es-CO" sz="1600" dirty="0">
              <a:solidFill>
                <a:srgbClr val="026937"/>
              </a:solidFill>
              <a:effectLst/>
              <a:latin typeface="Roboto" pitchFamily="2" charset="0"/>
              <a:ea typeface="Roboto" pitchFamily="2" charset="0"/>
            </a:endParaRPr>
          </a:p>
          <a:p>
            <a:pPr algn="ctr"/>
            <a:endParaRPr lang="es-CO" sz="1600" dirty="0">
              <a:solidFill>
                <a:srgbClr val="026937"/>
              </a:solidFill>
              <a:latin typeface="Roboto" pitchFamily="2" charset="0"/>
              <a:ea typeface="Roboto" pitchFamily="2" charset="0"/>
            </a:endParaRPr>
          </a:p>
        </p:txBody>
      </p:sp>
      <p:sp>
        <p:nvSpPr>
          <p:cNvPr id="7" name="CuadroTexto 6">
            <a:extLst>
              <a:ext uri="{FF2B5EF4-FFF2-40B4-BE49-F238E27FC236}">
                <a16:creationId xmlns:a16="http://schemas.microsoft.com/office/drawing/2014/main" id="{8D1B1335-94E1-46E1-AF14-4A807794AE23}"/>
              </a:ext>
            </a:extLst>
          </p:cNvPr>
          <p:cNvSpPr txBox="1"/>
          <p:nvPr/>
        </p:nvSpPr>
        <p:spPr>
          <a:xfrm>
            <a:off x="4543187" y="1980788"/>
            <a:ext cx="7182330" cy="3016210"/>
          </a:xfrm>
          <a:prstGeom prst="rect">
            <a:avLst/>
          </a:prstGeom>
          <a:noFill/>
        </p:spPr>
        <p:txBody>
          <a:bodyPr wrap="square" rtlCol="0">
            <a:spAutoFit/>
          </a:bodyPr>
          <a:lstStyle/>
          <a:p>
            <a:pPr marL="28575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Consolidar la presencia regional de la Facultad en articulación con los ejes misionales y las agendas locales para aportar a la solución de problemáticas sociales y a la construcción de paz desde los territorios. Aquí el rol del Centro de Articulación será crucial como programa articulador de la presencia de la Facultad en las regiones. </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endParaRPr lang="es-CO" sz="1600" dirty="0">
              <a:effectLst/>
              <a:latin typeface="Roboto" pitchFamily="2" charset="0"/>
              <a:ea typeface="Roboto" pitchFamily="2" charset="0"/>
              <a:cs typeface="Noto Sans Symbols"/>
            </a:endParaRPr>
          </a:p>
        </p:txBody>
      </p:sp>
      <p:sp>
        <p:nvSpPr>
          <p:cNvPr id="8" name="CuadroTexto 7">
            <a:extLst>
              <a:ext uri="{FF2B5EF4-FFF2-40B4-BE49-F238E27FC236}">
                <a16:creationId xmlns:a16="http://schemas.microsoft.com/office/drawing/2014/main" id="{284DE02A-BE79-4E43-8488-3FB3FD3A000A}"/>
              </a:ext>
            </a:extLst>
          </p:cNvPr>
          <p:cNvSpPr txBox="1"/>
          <p:nvPr/>
        </p:nvSpPr>
        <p:spPr>
          <a:xfrm>
            <a:off x="-214313" y="2857235"/>
            <a:ext cx="4271963" cy="2767424"/>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Creación del Centro de Articulación para la Innovación y la Transformación Social.</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Reactivación del Centro</a:t>
            </a:r>
            <a:r>
              <a:rPr lang="es-CO" sz="1400" b="1" dirty="0">
                <a:solidFill>
                  <a:srgbClr val="000000"/>
                </a:solidFill>
                <a:effectLst/>
                <a:latin typeface="Arial" panose="020B0604020202020204" pitchFamily="34" charset="0"/>
                <a:ea typeface="Times New Roman" panose="02020603050405020304" pitchFamily="18" charset="0"/>
              </a:rPr>
              <a:t> </a:t>
            </a:r>
            <a:r>
              <a:rPr lang="es-CO" sz="1400" dirty="0">
                <a:solidFill>
                  <a:srgbClr val="000000"/>
                </a:solidFill>
                <a:effectLst/>
                <a:latin typeface="Arial" panose="020B0604020202020204" pitchFamily="34" charset="0"/>
                <a:ea typeface="Times New Roman" panose="02020603050405020304" pitchFamily="18" charset="0"/>
              </a:rPr>
              <a:t>de Estudios de Género, Feminismos, Masculinidades, Diversidades y Disidencias Sexuales y de Género.</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pic>
        <p:nvPicPr>
          <p:cNvPr id="9" name="Imagen 8">
            <a:extLst>
              <a:ext uri="{FF2B5EF4-FFF2-40B4-BE49-F238E27FC236}">
                <a16:creationId xmlns:a16="http://schemas.microsoft.com/office/drawing/2014/main" id="{40AAC7EF-33FD-4D6F-AD4F-BD7274E78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074" y="881495"/>
            <a:ext cx="7712133" cy="547255"/>
          </a:xfrm>
          <a:prstGeom prst="rect">
            <a:avLst/>
          </a:prstGeom>
        </p:spPr>
      </p:pic>
    </p:spTree>
    <p:extLst>
      <p:ext uri="{BB962C8B-B14F-4D97-AF65-F5344CB8AC3E}">
        <p14:creationId xmlns:p14="http://schemas.microsoft.com/office/powerpoint/2010/main" val="311500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09AEF48-B672-4D80-866E-4B9466059CE9}"/>
              </a:ext>
            </a:extLst>
          </p:cNvPr>
          <p:cNvSpPr/>
          <p:nvPr/>
        </p:nvSpPr>
        <p:spPr>
          <a:xfrm>
            <a:off x="477079" y="1921564"/>
            <a:ext cx="3809171" cy="3250511"/>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14B0151E-8C52-4116-AC9C-A05F79445677}"/>
              </a:ext>
            </a:extLst>
          </p:cNvPr>
          <p:cNvSpPr txBox="1"/>
          <p:nvPr/>
        </p:nvSpPr>
        <p:spPr>
          <a:xfrm>
            <a:off x="-114300" y="2026238"/>
            <a:ext cx="5141844" cy="830997"/>
          </a:xfrm>
          <a:prstGeom prst="rect">
            <a:avLst/>
          </a:prstGeom>
          <a:noFill/>
        </p:spPr>
        <p:txBody>
          <a:bodyPr wrap="square" rtlCol="0">
            <a:spAutoFit/>
          </a:bodyPr>
          <a:lstStyle/>
          <a:p>
            <a:pPr algn="ctr"/>
            <a:r>
              <a:rPr lang="es-CO" sz="1600" b="1" dirty="0">
                <a:solidFill>
                  <a:srgbClr val="026937"/>
                </a:solidFill>
                <a:effectLst/>
                <a:latin typeface="Roboto" pitchFamily="2" charset="0"/>
                <a:ea typeface="Roboto" pitchFamily="2" charset="0"/>
              </a:rPr>
              <a:t>Principales logros decanatura </a:t>
            </a:r>
          </a:p>
          <a:p>
            <a:pPr algn="ctr"/>
            <a:r>
              <a:rPr lang="es-CO" sz="1600" b="1" dirty="0">
                <a:solidFill>
                  <a:srgbClr val="026937"/>
                </a:solidFill>
                <a:effectLst/>
                <a:latin typeface="Roboto" pitchFamily="2" charset="0"/>
                <a:ea typeface="Roboto" pitchFamily="2" charset="0"/>
              </a:rPr>
              <a:t>periodo 2019 - 2022</a:t>
            </a:r>
            <a:endParaRPr lang="es-CO" sz="1600" dirty="0">
              <a:solidFill>
                <a:srgbClr val="026937"/>
              </a:solidFill>
              <a:effectLst/>
              <a:latin typeface="Roboto" pitchFamily="2" charset="0"/>
              <a:ea typeface="Roboto" pitchFamily="2" charset="0"/>
            </a:endParaRPr>
          </a:p>
          <a:p>
            <a:pPr algn="ctr"/>
            <a:endParaRPr lang="es-CO" sz="1600" dirty="0">
              <a:solidFill>
                <a:srgbClr val="026937"/>
              </a:solidFill>
              <a:latin typeface="Roboto" pitchFamily="2" charset="0"/>
              <a:ea typeface="Roboto" pitchFamily="2" charset="0"/>
            </a:endParaRPr>
          </a:p>
        </p:txBody>
      </p:sp>
      <p:sp>
        <p:nvSpPr>
          <p:cNvPr id="7" name="CuadroTexto 6">
            <a:extLst>
              <a:ext uri="{FF2B5EF4-FFF2-40B4-BE49-F238E27FC236}">
                <a16:creationId xmlns:a16="http://schemas.microsoft.com/office/drawing/2014/main" id="{8D1B1335-94E1-46E1-AF14-4A807794AE23}"/>
              </a:ext>
            </a:extLst>
          </p:cNvPr>
          <p:cNvSpPr txBox="1"/>
          <p:nvPr/>
        </p:nvSpPr>
        <p:spPr>
          <a:xfrm>
            <a:off x="4543187" y="1980788"/>
            <a:ext cx="7182330" cy="2539157"/>
          </a:xfrm>
          <a:prstGeom prst="rect">
            <a:avLst/>
          </a:prstGeom>
          <a:noFill/>
        </p:spPr>
        <p:txBody>
          <a:bodyPr wrap="square" rtlCol="0">
            <a:spAutoFit/>
          </a:bodyPr>
          <a:lstStyle/>
          <a:p>
            <a:pPr marL="28575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Buscar una relación orgánica entre la FCSH y egresados, promoviendo al egresado su participación en la vida universitaria y su continua cualificación; y a la Facultad el reconocimiento de sus experiencias profesionales, en el análisis de temas relacionados con el currículo y la didáctica de sus programas académicos</a:t>
            </a:r>
            <a:r>
              <a:rPr lang="es-CO" dirty="0">
                <a:latin typeface="Roboto" pitchFamily="2" charset="0"/>
                <a:ea typeface="Roboto" pitchFamily="2" charset="0"/>
                <a:cs typeface="Corbel" panose="020B0503020204020204" pitchFamily="34" charset="0"/>
              </a:rPr>
              <a:t>.</a:t>
            </a:r>
            <a:endParaRPr lang="es-CO" sz="1600" dirty="0">
              <a:effectLst/>
              <a:latin typeface="Roboto" pitchFamily="2" charset="0"/>
              <a:ea typeface="Roboto" pitchFamily="2" charset="0"/>
              <a:cs typeface="Noto Sans Symbols"/>
            </a:endParaRPr>
          </a:p>
        </p:txBody>
      </p:sp>
      <p:sp>
        <p:nvSpPr>
          <p:cNvPr id="8" name="CuadroTexto 7">
            <a:extLst>
              <a:ext uri="{FF2B5EF4-FFF2-40B4-BE49-F238E27FC236}">
                <a16:creationId xmlns:a16="http://schemas.microsoft.com/office/drawing/2014/main" id="{284DE02A-BE79-4E43-8488-3FB3FD3A000A}"/>
              </a:ext>
            </a:extLst>
          </p:cNvPr>
          <p:cNvSpPr txBox="1"/>
          <p:nvPr/>
        </p:nvSpPr>
        <p:spPr>
          <a:xfrm>
            <a:off x="-214313" y="2857235"/>
            <a:ext cx="4271963" cy="2767424"/>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Fortalecimiento del Centro de Estudios Latinoamericanos y del Caribe con la consecución de un espacio físico para su funcionamiento.</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Adecuación de 589.36 metros cuadrados en la estructura física de la FCSH.</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pic>
        <p:nvPicPr>
          <p:cNvPr id="9" name="Imagen 8">
            <a:extLst>
              <a:ext uri="{FF2B5EF4-FFF2-40B4-BE49-F238E27FC236}">
                <a16:creationId xmlns:a16="http://schemas.microsoft.com/office/drawing/2014/main" id="{40AAC7EF-33FD-4D6F-AD4F-BD7274E78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074" y="881495"/>
            <a:ext cx="7712133" cy="547255"/>
          </a:xfrm>
          <a:prstGeom prst="rect">
            <a:avLst/>
          </a:prstGeom>
        </p:spPr>
      </p:pic>
    </p:spTree>
    <p:extLst>
      <p:ext uri="{BB962C8B-B14F-4D97-AF65-F5344CB8AC3E}">
        <p14:creationId xmlns:p14="http://schemas.microsoft.com/office/powerpoint/2010/main" val="524503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7F8C652-E2D4-4ACE-B255-8ADBEBAE3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339" y="3046126"/>
            <a:ext cx="10549402" cy="765748"/>
          </a:xfrm>
          <a:prstGeom prst="rect">
            <a:avLst/>
          </a:prstGeom>
        </p:spPr>
      </p:pic>
    </p:spTree>
    <p:extLst>
      <p:ext uri="{BB962C8B-B14F-4D97-AF65-F5344CB8AC3E}">
        <p14:creationId xmlns:p14="http://schemas.microsoft.com/office/powerpoint/2010/main" val="448800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09AEF48-B672-4D80-866E-4B9466059CE9}"/>
              </a:ext>
            </a:extLst>
          </p:cNvPr>
          <p:cNvSpPr/>
          <p:nvPr/>
        </p:nvSpPr>
        <p:spPr>
          <a:xfrm>
            <a:off x="367424" y="2541495"/>
            <a:ext cx="3809171" cy="2178949"/>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14B0151E-8C52-4116-AC9C-A05F79445677}"/>
              </a:ext>
            </a:extLst>
          </p:cNvPr>
          <p:cNvSpPr txBox="1"/>
          <p:nvPr/>
        </p:nvSpPr>
        <p:spPr>
          <a:xfrm>
            <a:off x="-114302" y="2615307"/>
            <a:ext cx="3934901" cy="1015663"/>
          </a:xfrm>
          <a:prstGeom prst="rect">
            <a:avLst/>
          </a:prstGeom>
          <a:noFill/>
        </p:spPr>
        <p:txBody>
          <a:bodyPr wrap="square" rtlCol="0">
            <a:spAutoFit/>
          </a:bodyPr>
          <a:lstStyle/>
          <a:p>
            <a:pPr marL="1143000" lvl="2" algn="ctr">
              <a:spcBef>
                <a:spcPts val="1200"/>
              </a:spcBef>
              <a:spcAft>
                <a:spcPts val="800"/>
              </a:spcAft>
            </a:pPr>
            <a:r>
              <a:rPr lang="es-CO" sz="1600" b="1" dirty="0">
                <a:solidFill>
                  <a:srgbClr val="026937"/>
                </a:solidFill>
                <a:effectLst/>
                <a:latin typeface="Roboto" pitchFamily="2" charset="0"/>
                <a:ea typeface="Roboto" pitchFamily="2" charset="0"/>
              </a:rPr>
              <a:t>Acciones emergentes en el marco de la pandemia</a:t>
            </a:r>
          </a:p>
          <a:p>
            <a:pPr algn="ctr">
              <a:lnSpc>
                <a:spcPct val="150000"/>
              </a:lnSpc>
            </a:pPr>
            <a:endParaRPr lang="es-CO" sz="1600" b="1" dirty="0">
              <a:solidFill>
                <a:srgbClr val="026937"/>
              </a:solidFill>
              <a:latin typeface="Roboto" pitchFamily="2" charset="0"/>
              <a:ea typeface="Roboto" pitchFamily="2" charset="0"/>
            </a:endParaRPr>
          </a:p>
        </p:txBody>
      </p:sp>
      <p:sp>
        <p:nvSpPr>
          <p:cNvPr id="7" name="CuadroTexto 6">
            <a:extLst>
              <a:ext uri="{FF2B5EF4-FFF2-40B4-BE49-F238E27FC236}">
                <a16:creationId xmlns:a16="http://schemas.microsoft.com/office/drawing/2014/main" id="{8D1B1335-94E1-46E1-AF14-4A807794AE23}"/>
              </a:ext>
            </a:extLst>
          </p:cNvPr>
          <p:cNvSpPr txBox="1"/>
          <p:nvPr/>
        </p:nvSpPr>
        <p:spPr>
          <a:xfrm>
            <a:off x="4532591" y="2196162"/>
            <a:ext cx="7182330" cy="4365298"/>
          </a:xfrm>
          <a:prstGeom prst="rect">
            <a:avLst/>
          </a:prstGeom>
          <a:noFill/>
        </p:spPr>
        <p:txBody>
          <a:bodyPr wrap="square" rtlCol="0">
            <a:spAutoFit/>
          </a:bodyPr>
          <a:lstStyle/>
          <a:p>
            <a:pPr marL="285750" lvl="0" indent="-285750" algn="just">
              <a:lnSpc>
                <a:spcPct val="150000"/>
              </a:lnSpc>
              <a:spcAft>
                <a:spcPts val="800"/>
              </a:spcAft>
              <a:buClr>
                <a:srgbClr val="026937"/>
              </a:buClr>
              <a:buFont typeface="Wingdings" panose="05000000000000000000" pitchFamily="2" charset="2"/>
              <a:buChar char="ü"/>
            </a:pPr>
            <a:r>
              <a:rPr lang="es-CO" sz="1800" dirty="0">
                <a:solidFill>
                  <a:srgbClr val="000000"/>
                </a:solidFill>
                <a:effectLst/>
                <a:latin typeface="Roboto" pitchFamily="2" charset="0"/>
                <a:ea typeface="Roboto" pitchFamily="2" charset="0"/>
                <a:cs typeface="Corbel" panose="020B0503020204020204" pitchFamily="34" charset="0"/>
              </a:rPr>
              <a:t>Centrar los esfuerzos en las sedes regionales y fortalecer la investigación, los semilleros y los </a:t>
            </a:r>
            <a:r>
              <a:rPr lang="es-CO" sz="1800" dirty="0">
                <a:effectLst/>
                <a:latin typeface="Roboto" pitchFamily="2" charset="0"/>
                <a:ea typeface="Roboto" pitchFamily="2" charset="0"/>
                <a:cs typeface="Corbel" panose="020B0503020204020204" pitchFamily="34" charset="0"/>
              </a:rPr>
              <a:t>micro seminarios</a:t>
            </a:r>
            <a:r>
              <a:rPr lang="es-CO" sz="1800" dirty="0">
                <a:solidFill>
                  <a:srgbClr val="000000"/>
                </a:solidFill>
                <a:effectLst/>
                <a:latin typeface="Roboto" pitchFamily="2" charset="0"/>
                <a:ea typeface="Roboto" pitchFamily="2" charset="0"/>
                <a:cs typeface="Corbel" panose="020B0503020204020204" pitchFamily="34" charset="0"/>
              </a:rPr>
              <a:t> teóricos y de coyuntura, articulando los programas que tenemos en cada sede regional. </a:t>
            </a:r>
            <a:endParaRPr lang="es-CO" dirty="0">
              <a:latin typeface="Roboto" pitchFamily="2" charset="0"/>
              <a:ea typeface="Roboto" pitchFamily="2" charset="0"/>
              <a:cs typeface="Corbel" panose="020B0503020204020204" pitchFamily="34" charset="0"/>
            </a:endParaRPr>
          </a:p>
          <a:p>
            <a:pPr marL="285750" lvl="0" indent="-285750" algn="just">
              <a:lnSpc>
                <a:spcPct val="150000"/>
              </a:lnSpc>
              <a:spcAft>
                <a:spcPts val="800"/>
              </a:spcAft>
              <a:buClr>
                <a:srgbClr val="026937"/>
              </a:buClr>
              <a:buFont typeface="Wingdings" panose="05000000000000000000" pitchFamily="2" charset="2"/>
              <a:buChar char="ü"/>
            </a:pPr>
            <a:r>
              <a:rPr lang="es-CO" sz="1800" dirty="0">
                <a:solidFill>
                  <a:srgbClr val="000000"/>
                </a:solidFill>
                <a:effectLst/>
                <a:latin typeface="Roboto" pitchFamily="2" charset="0"/>
                <a:ea typeface="Roboto" pitchFamily="2" charset="0"/>
                <a:cs typeface="Corbel" panose="020B0503020204020204" pitchFamily="34" charset="0"/>
              </a:rPr>
              <a:t>Fortalecer la presencia en las regiones con los procesos misionales y de soporte de la FCSH a través de los pregrados, especializaciones, cursos, diplomados, bienestar universitario y proyectos de investigación y extensión, conforme a las necesidades y demandas de cada una de ellas.</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endParaRPr lang="es-CO" sz="1600" dirty="0">
              <a:effectLst/>
              <a:latin typeface="Roboto" pitchFamily="2" charset="0"/>
              <a:ea typeface="Roboto" pitchFamily="2" charset="0"/>
              <a:cs typeface="Noto Sans Symbols"/>
            </a:endParaRPr>
          </a:p>
        </p:txBody>
      </p:sp>
      <p:sp>
        <p:nvSpPr>
          <p:cNvPr id="8" name="CuadroTexto 7">
            <a:extLst>
              <a:ext uri="{FF2B5EF4-FFF2-40B4-BE49-F238E27FC236}">
                <a16:creationId xmlns:a16="http://schemas.microsoft.com/office/drawing/2014/main" id="{284DE02A-BE79-4E43-8488-3FB3FD3A000A}"/>
              </a:ext>
            </a:extLst>
          </p:cNvPr>
          <p:cNvSpPr txBox="1"/>
          <p:nvPr/>
        </p:nvSpPr>
        <p:spPr>
          <a:xfrm>
            <a:off x="-282832" y="3306064"/>
            <a:ext cx="4271963" cy="1588897"/>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Se implementó un aproximado de 74 actividades - procesos, con la participación de 24.027 personas.</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pic>
        <p:nvPicPr>
          <p:cNvPr id="10" name="Imagen 9">
            <a:extLst>
              <a:ext uri="{FF2B5EF4-FFF2-40B4-BE49-F238E27FC236}">
                <a16:creationId xmlns:a16="http://schemas.microsoft.com/office/drawing/2014/main" id="{6580ACB2-1933-4642-AEE3-E3B0DBFFA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601" y="767414"/>
            <a:ext cx="7894320" cy="573024"/>
          </a:xfrm>
          <a:prstGeom prst="rect">
            <a:avLst/>
          </a:prstGeom>
        </p:spPr>
      </p:pic>
      <p:sp>
        <p:nvSpPr>
          <p:cNvPr id="2" name="CuadroTexto 1">
            <a:extLst>
              <a:ext uri="{FF2B5EF4-FFF2-40B4-BE49-F238E27FC236}">
                <a16:creationId xmlns:a16="http://schemas.microsoft.com/office/drawing/2014/main" id="{8EC6F042-A303-4D42-9F9B-81F49F7CB1C7}"/>
              </a:ext>
            </a:extLst>
          </p:cNvPr>
          <p:cNvSpPr txBox="1"/>
          <p:nvPr/>
        </p:nvSpPr>
        <p:spPr>
          <a:xfrm>
            <a:off x="4639387" y="1549831"/>
            <a:ext cx="2241860" cy="646331"/>
          </a:xfrm>
          <a:prstGeom prst="rect">
            <a:avLst/>
          </a:prstGeom>
          <a:noFill/>
        </p:spPr>
        <p:txBody>
          <a:bodyPr wrap="square" rtlCol="0">
            <a:spAutoFit/>
          </a:bodyPr>
          <a:lstStyle/>
          <a:p>
            <a:r>
              <a:rPr lang="es-CO" sz="1800" b="1" dirty="0">
                <a:solidFill>
                  <a:srgbClr val="026937"/>
                </a:solidFill>
                <a:effectLst/>
                <a:latin typeface="Roboto" pitchFamily="2" charset="0"/>
                <a:ea typeface="Roboto" pitchFamily="2" charset="0"/>
              </a:rPr>
              <a:t>Regionalización </a:t>
            </a:r>
          </a:p>
          <a:p>
            <a:endParaRPr lang="es-CO" b="1" dirty="0">
              <a:solidFill>
                <a:srgbClr val="026937"/>
              </a:solidFill>
              <a:latin typeface="Roboto" pitchFamily="2" charset="0"/>
              <a:ea typeface="Roboto" pitchFamily="2" charset="0"/>
            </a:endParaRPr>
          </a:p>
        </p:txBody>
      </p:sp>
    </p:spTree>
    <p:extLst>
      <p:ext uri="{BB962C8B-B14F-4D97-AF65-F5344CB8AC3E}">
        <p14:creationId xmlns:p14="http://schemas.microsoft.com/office/powerpoint/2010/main" val="1931301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09AEF48-B672-4D80-866E-4B9466059CE9}"/>
              </a:ext>
            </a:extLst>
          </p:cNvPr>
          <p:cNvSpPr/>
          <p:nvPr/>
        </p:nvSpPr>
        <p:spPr>
          <a:xfrm>
            <a:off x="367424" y="2541495"/>
            <a:ext cx="3809171" cy="2464458"/>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14B0151E-8C52-4116-AC9C-A05F79445677}"/>
              </a:ext>
            </a:extLst>
          </p:cNvPr>
          <p:cNvSpPr txBox="1"/>
          <p:nvPr/>
        </p:nvSpPr>
        <p:spPr>
          <a:xfrm>
            <a:off x="-114302" y="2615307"/>
            <a:ext cx="3934901" cy="1015663"/>
          </a:xfrm>
          <a:prstGeom prst="rect">
            <a:avLst/>
          </a:prstGeom>
          <a:noFill/>
        </p:spPr>
        <p:txBody>
          <a:bodyPr wrap="square" rtlCol="0">
            <a:spAutoFit/>
          </a:bodyPr>
          <a:lstStyle/>
          <a:p>
            <a:pPr marL="1143000" lvl="2" algn="ctr">
              <a:spcBef>
                <a:spcPts val="1200"/>
              </a:spcBef>
              <a:spcAft>
                <a:spcPts val="800"/>
              </a:spcAft>
            </a:pPr>
            <a:r>
              <a:rPr lang="es-CO" sz="1600" b="1" dirty="0">
                <a:solidFill>
                  <a:srgbClr val="026937"/>
                </a:solidFill>
                <a:effectLst/>
                <a:latin typeface="Roboto" pitchFamily="2" charset="0"/>
                <a:ea typeface="Roboto" pitchFamily="2" charset="0"/>
              </a:rPr>
              <a:t>Acciones emergentes en el marco de la pandemia</a:t>
            </a:r>
          </a:p>
          <a:p>
            <a:pPr algn="ctr">
              <a:lnSpc>
                <a:spcPct val="150000"/>
              </a:lnSpc>
            </a:pPr>
            <a:endParaRPr lang="es-CO" sz="1600" b="1" dirty="0">
              <a:solidFill>
                <a:srgbClr val="026937"/>
              </a:solidFill>
              <a:latin typeface="Roboto" pitchFamily="2" charset="0"/>
              <a:ea typeface="Roboto" pitchFamily="2" charset="0"/>
            </a:endParaRPr>
          </a:p>
        </p:txBody>
      </p:sp>
      <p:sp>
        <p:nvSpPr>
          <p:cNvPr id="7" name="CuadroTexto 6">
            <a:extLst>
              <a:ext uri="{FF2B5EF4-FFF2-40B4-BE49-F238E27FC236}">
                <a16:creationId xmlns:a16="http://schemas.microsoft.com/office/drawing/2014/main" id="{8D1B1335-94E1-46E1-AF14-4A807794AE23}"/>
              </a:ext>
            </a:extLst>
          </p:cNvPr>
          <p:cNvSpPr txBox="1"/>
          <p:nvPr/>
        </p:nvSpPr>
        <p:spPr>
          <a:xfrm>
            <a:off x="4532591" y="2473368"/>
            <a:ext cx="7182330" cy="2600712"/>
          </a:xfrm>
          <a:prstGeom prst="rect">
            <a:avLst/>
          </a:prstGeom>
          <a:noFill/>
        </p:spPr>
        <p:txBody>
          <a:bodyPr wrap="square" rtlCol="0">
            <a:spAutoFit/>
          </a:bodyPr>
          <a:lstStyle/>
          <a:p>
            <a:pPr marL="285750" indent="-285750" algn="just">
              <a:lnSpc>
                <a:spcPct val="150000"/>
              </a:lnSpc>
              <a:spcAft>
                <a:spcPts val="800"/>
              </a:spcAft>
              <a:buClr>
                <a:srgbClr val="026937"/>
              </a:buClr>
              <a:buFont typeface="Wingdings" panose="05000000000000000000" pitchFamily="2" charset="2"/>
              <a:buChar char="ü"/>
            </a:pPr>
            <a:r>
              <a:rPr lang="es-CO" sz="1800" dirty="0">
                <a:solidFill>
                  <a:srgbClr val="000000"/>
                </a:solidFill>
                <a:effectLst/>
                <a:latin typeface="Roboto" pitchFamily="2" charset="0"/>
                <a:ea typeface="Roboto" pitchFamily="2" charset="0"/>
                <a:cs typeface="Corbel" panose="020B0503020204020204" pitchFamily="34" charset="0"/>
              </a:rPr>
              <a:t>Fortalecer la presencia en las regiones con los procesos misionales y de soporte de la FCSH a través de los pregrados, especializaciones, cursos, diplomados, bienestar universitario y proyectos de investigación y extensión, conforme a las necesidades y demandas de cada una de ellas.</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endParaRPr lang="es-CO" sz="1600" dirty="0">
              <a:effectLst/>
              <a:latin typeface="Roboto" pitchFamily="2" charset="0"/>
              <a:ea typeface="Roboto" pitchFamily="2" charset="0"/>
              <a:cs typeface="Noto Sans Symbols"/>
            </a:endParaRPr>
          </a:p>
        </p:txBody>
      </p:sp>
      <p:sp>
        <p:nvSpPr>
          <p:cNvPr id="8" name="CuadroTexto 7">
            <a:extLst>
              <a:ext uri="{FF2B5EF4-FFF2-40B4-BE49-F238E27FC236}">
                <a16:creationId xmlns:a16="http://schemas.microsoft.com/office/drawing/2014/main" id="{284DE02A-BE79-4E43-8488-3FB3FD3A000A}"/>
              </a:ext>
            </a:extLst>
          </p:cNvPr>
          <p:cNvSpPr txBox="1"/>
          <p:nvPr/>
        </p:nvSpPr>
        <p:spPr>
          <a:xfrm>
            <a:off x="-282832" y="3306064"/>
            <a:ext cx="4271963" cy="2280432"/>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Plan padrino, en el que se gestionaron más de 496 apoyos económicos para estudiantes de la FCSH, que representaron $47.000.000 y beneficiaron a más de 177 estudiantes.</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pic>
        <p:nvPicPr>
          <p:cNvPr id="10" name="Imagen 9">
            <a:extLst>
              <a:ext uri="{FF2B5EF4-FFF2-40B4-BE49-F238E27FC236}">
                <a16:creationId xmlns:a16="http://schemas.microsoft.com/office/drawing/2014/main" id="{6580ACB2-1933-4642-AEE3-E3B0DBFFA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601" y="767414"/>
            <a:ext cx="7894320" cy="573024"/>
          </a:xfrm>
          <a:prstGeom prst="rect">
            <a:avLst/>
          </a:prstGeom>
        </p:spPr>
      </p:pic>
      <p:sp>
        <p:nvSpPr>
          <p:cNvPr id="2" name="CuadroTexto 1">
            <a:extLst>
              <a:ext uri="{FF2B5EF4-FFF2-40B4-BE49-F238E27FC236}">
                <a16:creationId xmlns:a16="http://schemas.microsoft.com/office/drawing/2014/main" id="{8EC6F042-A303-4D42-9F9B-81F49F7CB1C7}"/>
              </a:ext>
            </a:extLst>
          </p:cNvPr>
          <p:cNvSpPr txBox="1"/>
          <p:nvPr/>
        </p:nvSpPr>
        <p:spPr>
          <a:xfrm>
            <a:off x="4639387" y="1549831"/>
            <a:ext cx="2241860" cy="646331"/>
          </a:xfrm>
          <a:prstGeom prst="rect">
            <a:avLst/>
          </a:prstGeom>
          <a:noFill/>
        </p:spPr>
        <p:txBody>
          <a:bodyPr wrap="square" rtlCol="0">
            <a:spAutoFit/>
          </a:bodyPr>
          <a:lstStyle/>
          <a:p>
            <a:r>
              <a:rPr lang="es-CO" sz="1800" b="1" dirty="0">
                <a:solidFill>
                  <a:srgbClr val="026937"/>
                </a:solidFill>
                <a:effectLst/>
                <a:latin typeface="Roboto" pitchFamily="2" charset="0"/>
                <a:ea typeface="Roboto" pitchFamily="2" charset="0"/>
              </a:rPr>
              <a:t>Regionalización </a:t>
            </a:r>
          </a:p>
          <a:p>
            <a:endParaRPr lang="es-CO" b="1" dirty="0">
              <a:solidFill>
                <a:srgbClr val="026937"/>
              </a:solidFill>
              <a:latin typeface="Roboto" pitchFamily="2" charset="0"/>
              <a:ea typeface="Roboto" pitchFamily="2" charset="0"/>
            </a:endParaRPr>
          </a:p>
        </p:txBody>
      </p:sp>
    </p:spTree>
    <p:extLst>
      <p:ext uri="{BB962C8B-B14F-4D97-AF65-F5344CB8AC3E}">
        <p14:creationId xmlns:p14="http://schemas.microsoft.com/office/powerpoint/2010/main" val="3602305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EBD587-E728-45A7-AC67-01C2CB6B9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839" y="673709"/>
            <a:ext cx="7894320" cy="573024"/>
          </a:xfrm>
          <a:prstGeom prst="rect">
            <a:avLst/>
          </a:prstGeom>
        </p:spPr>
      </p:pic>
      <p:sp>
        <p:nvSpPr>
          <p:cNvPr id="9" name="CuadroTexto 8">
            <a:extLst>
              <a:ext uri="{FF2B5EF4-FFF2-40B4-BE49-F238E27FC236}">
                <a16:creationId xmlns:a16="http://schemas.microsoft.com/office/drawing/2014/main" id="{6F31716B-FBF6-4E9C-BEC0-C13E5FEC4888}"/>
              </a:ext>
            </a:extLst>
          </p:cNvPr>
          <p:cNvSpPr txBox="1"/>
          <p:nvPr/>
        </p:nvSpPr>
        <p:spPr>
          <a:xfrm>
            <a:off x="245390" y="2156027"/>
            <a:ext cx="11701219" cy="3949799"/>
          </a:xfrm>
          <a:prstGeom prst="rect">
            <a:avLst/>
          </a:prstGeom>
          <a:noFill/>
        </p:spPr>
        <p:txBody>
          <a:bodyPr wrap="square" rtlCol="0">
            <a:spAutoFit/>
          </a:bodyPr>
          <a:lstStyle/>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Gestar estrategias diferenciadas de acuerdo con las causas y factores asociados a la deserción de los estudiantes, lo que implica la activación y creación de rutas de acompañamiento psico-social permanentes por parte de la Facultad.</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Centrar estrategias en el enfoque de género y el trabajo por erradicar las violencias contra las mujeres en la Facultad será nuestra bandera, reconociendo la necesidad de continuar sensibilizando, informando y formando a los y las estudiantes, docentes y empleados en este tema a través del fortalecimiento de la cátedra </a:t>
            </a:r>
            <a:r>
              <a:rPr lang="es-CO" sz="1800" dirty="0" err="1">
                <a:effectLst/>
                <a:latin typeface="Roboto" pitchFamily="2" charset="0"/>
                <a:ea typeface="Roboto" pitchFamily="2" charset="0"/>
                <a:cs typeface="Corbel" panose="020B0503020204020204" pitchFamily="34" charset="0"/>
              </a:rPr>
              <a:t>Nataly</a:t>
            </a:r>
            <a:r>
              <a:rPr lang="es-CO" sz="1800" dirty="0">
                <a:effectLst/>
                <a:latin typeface="Roboto" pitchFamily="2" charset="0"/>
                <a:ea typeface="Roboto" pitchFamily="2" charset="0"/>
                <a:cs typeface="Corbel" panose="020B0503020204020204" pitchFamily="34" charset="0"/>
              </a:rPr>
              <a:t> Palacios y de la creación de nuevos espacios de formación y reflexión para la generación de capacidades en los y las estudiantes hacia la promoción de la perspectiva de género en la Facultad.</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endParaRPr lang="es-CO" sz="1600" dirty="0">
              <a:effectLst/>
              <a:latin typeface="Roboto" pitchFamily="2" charset="0"/>
              <a:ea typeface="Roboto" pitchFamily="2" charset="0"/>
              <a:cs typeface="Noto Sans Symbols"/>
            </a:endParaRPr>
          </a:p>
        </p:txBody>
      </p:sp>
      <p:sp>
        <p:nvSpPr>
          <p:cNvPr id="11" name="CuadroTexto 10">
            <a:extLst>
              <a:ext uri="{FF2B5EF4-FFF2-40B4-BE49-F238E27FC236}">
                <a16:creationId xmlns:a16="http://schemas.microsoft.com/office/drawing/2014/main" id="{5D7096EB-67EE-40A1-82C1-DB18590B5CEF}"/>
              </a:ext>
            </a:extLst>
          </p:cNvPr>
          <p:cNvSpPr txBox="1"/>
          <p:nvPr/>
        </p:nvSpPr>
        <p:spPr>
          <a:xfrm>
            <a:off x="5119834" y="1441343"/>
            <a:ext cx="2241860" cy="923330"/>
          </a:xfrm>
          <a:prstGeom prst="rect">
            <a:avLst/>
          </a:prstGeom>
          <a:noFill/>
        </p:spPr>
        <p:txBody>
          <a:bodyPr wrap="square" rtlCol="0">
            <a:spAutoFit/>
          </a:bodyPr>
          <a:lstStyle/>
          <a:p>
            <a:r>
              <a:rPr lang="es-CO" sz="1800" b="1" dirty="0">
                <a:solidFill>
                  <a:srgbClr val="026937"/>
                </a:solidFill>
                <a:effectLst/>
                <a:latin typeface="Roboto" pitchFamily="2" charset="0"/>
                <a:ea typeface="Roboto" pitchFamily="2" charset="0"/>
                <a:cs typeface="Times New Roman" panose="02020603050405020304" pitchFamily="18" charset="0"/>
              </a:rPr>
              <a:t>Bienestar FCSH</a:t>
            </a:r>
          </a:p>
          <a:p>
            <a:r>
              <a:rPr lang="es-CO" sz="1800" b="1" dirty="0">
                <a:solidFill>
                  <a:srgbClr val="026937"/>
                </a:solidFill>
                <a:effectLst/>
                <a:latin typeface="Roboto" pitchFamily="2" charset="0"/>
                <a:ea typeface="Roboto" pitchFamily="2" charset="0"/>
              </a:rPr>
              <a:t> </a:t>
            </a:r>
          </a:p>
          <a:p>
            <a:endParaRPr lang="es-CO" b="1" dirty="0">
              <a:solidFill>
                <a:srgbClr val="026937"/>
              </a:solidFill>
              <a:latin typeface="Roboto" pitchFamily="2" charset="0"/>
              <a:ea typeface="Roboto" pitchFamily="2" charset="0"/>
            </a:endParaRPr>
          </a:p>
        </p:txBody>
      </p:sp>
    </p:spTree>
    <p:extLst>
      <p:ext uri="{BB962C8B-B14F-4D97-AF65-F5344CB8AC3E}">
        <p14:creationId xmlns:p14="http://schemas.microsoft.com/office/powerpoint/2010/main" val="2714647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EBD587-E728-45A7-AC67-01C2CB6B9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899" y="752174"/>
            <a:ext cx="7894320" cy="573024"/>
          </a:xfrm>
          <a:prstGeom prst="rect">
            <a:avLst/>
          </a:prstGeom>
        </p:spPr>
      </p:pic>
      <p:sp>
        <p:nvSpPr>
          <p:cNvPr id="7" name="Rectángulo 6">
            <a:extLst>
              <a:ext uri="{FF2B5EF4-FFF2-40B4-BE49-F238E27FC236}">
                <a16:creationId xmlns:a16="http://schemas.microsoft.com/office/drawing/2014/main" id="{37CD10EA-3C6D-4A17-BE16-6FB80A1CD285}"/>
              </a:ext>
            </a:extLst>
          </p:cNvPr>
          <p:cNvSpPr/>
          <p:nvPr/>
        </p:nvSpPr>
        <p:spPr>
          <a:xfrm>
            <a:off x="367424" y="2541494"/>
            <a:ext cx="3809171" cy="2727929"/>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a16="http://schemas.microsoft.com/office/drawing/2014/main" id="{41EDAF29-C2A1-4C0F-81E1-52E44B982777}"/>
              </a:ext>
            </a:extLst>
          </p:cNvPr>
          <p:cNvSpPr txBox="1"/>
          <p:nvPr/>
        </p:nvSpPr>
        <p:spPr>
          <a:xfrm>
            <a:off x="-114302" y="2615307"/>
            <a:ext cx="3934901" cy="1015663"/>
          </a:xfrm>
          <a:prstGeom prst="rect">
            <a:avLst/>
          </a:prstGeom>
          <a:noFill/>
        </p:spPr>
        <p:txBody>
          <a:bodyPr wrap="square" rtlCol="0">
            <a:spAutoFit/>
          </a:bodyPr>
          <a:lstStyle/>
          <a:p>
            <a:pPr marL="1143000" lvl="2" algn="ctr">
              <a:spcBef>
                <a:spcPts val="1200"/>
              </a:spcBef>
              <a:spcAft>
                <a:spcPts val="800"/>
              </a:spcAft>
            </a:pPr>
            <a:r>
              <a:rPr lang="es-CO" sz="1600" b="1" dirty="0">
                <a:solidFill>
                  <a:srgbClr val="026937"/>
                </a:solidFill>
                <a:effectLst/>
                <a:latin typeface="Roboto" pitchFamily="2" charset="0"/>
                <a:ea typeface="Roboto" pitchFamily="2" charset="0"/>
              </a:rPr>
              <a:t>Acciones emergentes en el marco de la pandemia</a:t>
            </a:r>
          </a:p>
          <a:p>
            <a:pPr algn="ctr">
              <a:lnSpc>
                <a:spcPct val="150000"/>
              </a:lnSpc>
            </a:pPr>
            <a:endParaRPr lang="es-CO" sz="1600" b="1" dirty="0">
              <a:solidFill>
                <a:srgbClr val="026937"/>
              </a:solidFill>
              <a:latin typeface="Roboto" pitchFamily="2" charset="0"/>
              <a:ea typeface="Roboto" pitchFamily="2" charset="0"/>
            </a:endParaRPr>
          </a:p>
        </p:txBody>
      </p:sp>
      <p:sp>
        <p:nvSpPr>
          <p:cNvPr id="9" name="CuadroTexto 8">
            <a:extLst>
              <a:ext uri="{FF2B5EF4-FFF2-40B4-BE49-F238E27FC236}">
                <a16:creationId xmlns:a16="http://schemas.microsoft.com/office/drawing/2014/main" id="{6F31716B-FBF6-4E9C-BEC0-C13E5FEC4888}"/>
              </a:ext>
            </a:extLst>
          </p:cNvPr>
          <p:cNvSpPr txBox="1"/>
          <p:nvPr/>
        </p:nvSpPr>
        <p:spPr>
          <a:xfrm>
            <a:off x="4470855" y="2282707"/>
            <a:ext cx="7524833" cy="3534301"/>
          </a:xfrm>
          <a:prstGeom prst="rect">
            <a:avLst/>
          </a:prstGeom>
          <a:noFill/>
        </p:spPr>
        <p:txBody>
          <a:bodyPr wrap="square" rtlCol="0">
            <a:spAutoFit/>
          </a:bodyPr>
          <a:lstStyle/>
          <a:p>
            <a:pPr marL="28575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Establecer convenios directos con empresas privadas y con el sector público para el apoyo mediante becas a estudiantes de escasos recursos, lo mismo que con gestión en cooperación internacional.</a:t>
            </a:r>
            <a:endParaRPr lang="es-CO" sz="1800" dirty="0">
              <a:effectLst/>
              <a:latin typeface="Roboto" pitchFamily="2" charset="0"/>
              <a:ea typeface="Roboto" pitchFamily="2" charset="0"/>
            </a:endParaRPr>
          </a:p>
          <a:p>
            <a:pPr marL="285750" indent="-285750" algn="just">
              <a:lnSpc>
                <a:spcPct val="150000"/>
              </a:lnSpc>
              <a:spcAft>
                <a:spcPts val="800"/>
              </a:spcAft>
              <a:buClr>
                <a:srgbClr val="026937"/>
              </a:buClr>
              <a:buFont typeface="Wingdings" panose="05000000000000000000" pitchFamily="2" charset="2"/>
              <a:buChar char="ü"/>
            </a:pPr>
            <a:r>
              <a:rPr lang="es-CO" sz="1800" dirty="0">
                <a:solidFill>
                  <a:srgbClr val="000000"/>
                </a:solidFill>
                <a:effectLst/>
                <a:latin typeface="Roboto" pitchFamily="2" charset="0"/>
                <a:ea typeface="Roboto" pitchFamily="2" charset="0"/>
                <a:cs typeface="Corbel" panose="020B0503020204020204" pitchFamily="34" charset="0"/>
              </a:rPr>
              <a:t>Fortalecer las estrategias de acompañamiento en salud mental de los estudiantes y en nutrición a través del complemento alimenticio, que son prioridad a raíz de la situación de la crisis derivada de la pandemia.</a:t>
            </a:r>
            <a:endParaRPr lang="es-CO" sz="1800" dirty="0">
              <a:effectLst/>
              <a:latin typeface="Roboto" pitchFamily="2" charset="0"/>
              <a:ea typeface="Roboto" pitchFamily="2" charset="0"/>
            </a:endParaRPr>
          </a:p>
          <a:p>
            <a:pPr marL="285750" lvl="0" indent="-285750" algn="just">
              <a:lnSpc>
                <a:spcPct val="150000"/>
              </a:lnSpc>
              <a:spcAft>
                <a:spcPts val="800"/>
              </a:spcAft>
              <a:buClr>
                <a:srgbClr val="026937"/>
              </a:buClr>
              <a:buFont typeface="Wingdings" panose="05000000000000000000" pitchFamily="2" charset="2"/>
              <a:buChar char="ü"/>
            </a:pPr>
            <a:endParaRPr lang="es-CO" sz="1600" dirty="0">
              <a:effectLst/>
              <a:latin typeface="Roboto" pitchFamily="2" charset="0"/>
              <a:ea typeface="Roboto" pitchFamily="2" charset="0"/>
              <a:cs typeface="Noto Sans Symbols"/>
            </a:endParaRPr>
          </a:p>
        </p:txBody>
      </p:sp>
      <p:sp>
        <p:nvSpPr>
          <p:cNvPr id="10" name="CuadroTexto 9">
            <a:extLst>
              <a:ext uri="{FF2B5EF4-FFF2-40B4-BE49-F238E27FC236}">
                <a16:creationId xmlns:a16="http://schemas.microsoft.com/office/drawing/2014/main" id="{D59C9943-2ACF-412C-9EC7-989E54D20507}"/>
              </a:ext>
            </a:extLst>
          </p:cNvPr>
          <p:cNvSpPr txBox="1"/>
          <p:nvPr/>
        </p:nvSpPr>
        <p:spPr>
          <a:xfrm>
            <a:off x="-282832" y="3306064"/>
            <a:ext cx="4271963" cy="2510944"/>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err="1">
                <a:solidFill>
                  <a:srgbClr val="000000"/>
                </a:solidFill>
                <a:effectLst/>
                <a:latin typeface="Roboto" pitchFamily="2" charset="0"/>
                <a:ea typeface="Roboto" pitchFamily="2" charset="0"/>
              </a:rPr>
              <a:t>Donatón-Prestatón</a:t>
            </a:r>
            <a:r>
              <a:rPr lang="es-CO" sz="1400" dirty="0">
                <a:solidFill>
                  <a:srgbClr val="000000"/>
                </a:solidFill>
                <a:effectLst/>
                <a:latin typeface="Roboto" pitchFamily="2" charset="0"/>
                <a:ea typeface="Roboto" pitchFamily="2" charset="0"/>
              </a:rPr>
              <a:t> </a:t>
            </a:r>
            <a:r>
              <a:rPr lang="es-CO" sz="1400" dirty="0" err="1">
                <a:solidFill>
                  <a:srgbClr val="000000"/>
                </a:solidFill>
                <a:effectLst/>
                <a:latin typeface="Roboto" pitchFamily="2" charset="0"/>
                <a:ea typeface="Roboto" pitchFamily="2" charset="0"/>
              </a:rPr>
              <a:t>pro-conectividad</a:t>
            </a:r>
            <a:r>
              <a:rPr lang="es-CO" sz="1400" dirty="0">
                <a:solidFill>
                  <a:srgbClr val="000000"/>
                </a:solidFill>
                <a:effectLst/>
                <a:latin typeface="Roboto" pitchFamily="2" charset="0"/>
                <a:ea typeface="Roboto" pitchFamily="2" charset="0"/>
              </a:rPr>
              <a:t>, que permitió la entrega de 21 dispositivos para soportar el periodo de virtualidad; adicionalmente, se gestionó el préstamo de 186 equipos de cómputo para estudiantes a través de Bienestar Central.</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sp>
        <p:nvSpPr>
          <p:cNvPr id="11" name="CuadroTexto 10">
            <a:extLst>
              <a:ext uri="{FF2B5EF4-FFF2-40B4-BE49-F238E27FC236}">
                <a16:creationId xmlns:a16="http://schemas.microsoft.com/office/drawing/2014/main" id="{5D7096EB-67EE-40A1-82C1-DB18590B5CEF}"/>
              </a:ext>
            </a:extLst>
          </p:cNvPr>
          <p:cNvSpPr txBox="1"/>
          <p:nvPr/>
        </p:nvSpPr>
        <p:spPr>
          <a:xfrm>
            <a:off x="4639387" y="1549831"/>
            <a:ext cx="2241860" cy="646331"/>
          </a:xfrm>
          <a:prstGeom prst="rect">
            <a:avLst/>
          </a:prstGeom>
          <a:noFill/>
        </p:spPr>
        <p:txBody>
          <a:bodyPr wrap="square" rtlCol="0">
            <a:spAutoFit/>
          </a:bodyPr>
          <a:lstStyle/>
          <a:p>
            <a:r>
              <a:rPr lang="es-CO" sz="1800" b="1" dirty="0">
                <a:solidFill>
                  <a:srgbClr val="026937"/>
                </a:solidFill>
                <a:effectLst/>
                <a:latin typeface="Roboto" pitchFamily="2" charset="0"/>
                <a:ea typeface="Roboto" pitchFamily="2" charset="0"/>
                <a:cs typeface="Times New Roman" panose="02020603050405020304" pitchFamily="18" charset="0"/>
              </a:rPr>
              <a:t>Bienestar FCSH</a:t>
            </a:r>
          </a:p>
          <a:p>
            <a:r>
              <a:rPr lang="es-CO" sz="1800" b="1" dirty="0">
                <a:solidFill>
                  <a:srgbClr val="026937"/>
                </a:solidFill>
                <a:effectLst/>
                <a:latin typeface="Roboto" pitchFamily="2" charset="0"/>
                <a:ea typeface="Roboto" pitchFamily="2" charset="0"/>
              </a:rPr>
              <a:t> </a:t>
            </a:r>
          </a:p>
        </p:txBody>
      </p:sp>
    </p:spTree>
    <p:extLst>
      <p:ext uri="{BB962C8B-B14F-4D97-AF65-F5344CB8AC3E}">
        <p14:creationId xmlns:p14="http://schemas.microsoft.com/office/powerpoint/2010/main" val="796592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Texto&#10;&#10;Descripción generada automáticamente">
            <a:extLst>
              <a:ext uri="{FF2B5EF4-FFF2-40B4-BE49-F238E27FC236}">
                <a16:creationId xmlns:a16="http://schemas.microsoft.com/office/drawing/2014/main" id="{9EA798DF-2BA6-4F10-9D8E-170A475820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58220"/>
            <a:ext cx="10515600" cy="2741559"/>
          </a:xfrm>
        </p:spPr>
      </p:pic>
    </p:spTree>
    <p:extLst>
      <p:ext uri="{BB962C8B-B14F-4D97-AF65-F5344CB8AC3E}">
        <p14:creationId xmlns:p14="http://schemas.microsoft.com/office/powerpoint/2010/main" val="4128768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EBD587-E728-45A7-AC67-01C2CB6B9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899" y="752174"/>
            <a:ext cx="7894320" cy="573024"/>
          </a:xfrm>
          <a:prstGeom prst="rect">
            <a:avLst/>
          </a:prstGeom>
        </p:spPr>
      </p:pic>
      <p:sp>
        <p:nvSpPr>
          <p:cNvPr id="7" name="Rectángulo 6">
            <a:extLst>
              <a:ext uri="{FF2B5EF4-FFF2-40B4-BE49-F238E27FC236}">
                <a16:creationId xmlns:a16="http://schemas.microsoft.com/office/drawing/2014/main" id="{37CD10EA-3C6D-4A17-BE16-6FB80A1CD285}"/>
              </a:ext>
            </a:extLst>
          </p:cNvPr>
          <p:cNvSpPr/>
          <p:nvPr/>
        </p:nvSpPr>
        <p:spPr>
          <a:xfrm>
            <a:off x="367424" y="2541494"/>
            <a:ext cx="3809171" cy="2727929"/>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a16="http://schemas.microsoft.com/office/drawing/2014/main" id="{41EDAF29-C2A1-4C0F-81E1-52E44B982777}"/>
              </a:ext>
            </a:extLst>
          </p:cNvPr>
          <p:cNvSpPr txBox="1"/>
          <p:nvPr/>
        </p:nvSpPr>
        <p:spPr>
          <a:xfrm>
            <a:off x="-114302" y="2615307"/>
            <a:ext cx="3934901" cy="1015663"/>
          </a:xfrm>
          <a:prstGeom prst="rect">
            <a:avLst/>
          </a:prstGeom>
          <a:noFill/>
        </p:spPr>
        <p:txBody>
          <a:bodyPr wrap="square" rtlCol="0">
            <a:spAutoFit/>
          </a:bodyPr>
          <a:lstStyle/>
          <a:p>
            <a:pPr marL="1143000" lvl="2" algn="ctr">
              <a:spcBef>
                <a:spcPts val="1200"/>
              </a:spcBef>
              <a:spcAft>
                <a:spcPts val="800"/>
              </a:spcAft>
            </a:pPr>
            <a:r>
              <a:rPr lang="es-CO" sz="1600" b="1" dirty="0">
                <a:solidFill>
                  <a:srgbClr val="026937"/>
                </a:solidFill>
                <a:effectLst/>
                <a:latin typeface="Roboto" pitchFamily="2" charset="0"/>
                <a:ea typeface="Roboto" pitchFamily="2" charset="0"/>
              </a:rPr>
              <a:t>Acciones emergentes en el marco de la pandemia</a:t>
            </a:r>
          </a:p>
          <a:p>
            <a:pPr algn="ctr">
              <a:lnSpc>
                <a:spcPct val="150000"/>
              </a:lnSpc>
            </a:pPr>
            <a:endParaRPr lang="es-CO" sz="1600" b="1" dirty="0">
              <a:solidFill>
                <a:srgbClr val="026937"/>
              </a:solidFill>
              <a:latin typeface="Roboto" pitchFamily="2" charset="0"/>
              <a:ea typeface="Roboto" pitchFamily="2" charset="0"/>
            </a:endParaRPr>
          </a:p>
        </p:txBody>
      </p:sp>
      <p:sp>
        <p:nvSpPr>
          <p:cNvPr id="9" name="CuadroTexto 8">
            <a:extLst>
              <a:ext uri="{FF2B5EF4-FFF2-40B4-BE49-F238E27FC236}">
                <a16:creationId xmlns:a16="http://schemas.microsoft.com/office/drawing/2014/main" id="{6F31716B-FBF6-4E9C-BEC0-C13E5FEC4888}"/>
              </a:ext>
            </a:extLst>
          </p:cNvPr>
          <p:cNvSpPr txBox="1"/>
          <p:nvPr/>
        </p:nvSpPr>
        <p:spPr>
          <a:xfrm>
            <a:off x="4470855" y="2282707"/>
            <a:ext cx="7524833" cy="4365298"/>
          </a:xfrm>
          <a:prstGeom prst="rect">
            <a:avLst/>
          </a:prstGeom>
          <a:noFill/>
        </p:spPr>
        <p:txBody>
          <a:bodyPr wrap="square" rtlCol="0">
            <a:spAutoFit/>
          </a:bodyPr>
          <a:lstStyle/>
          <a:p>
            <a:pPr marL="28575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Potenciar los centros – programas de la FCSH para desarrollar investigaciones, convenios y diferentes eventos académicos de carácter nacional, regional e internacional. </a:t>
            </a:r>
            <a:endParaRPr lang="es-CO" sz="1800" dirty="0">
              <a:effectLst/>
              <a:latin typeface="Roboto" pitchFamily="2" charset="0"/>
              <a:ea typeface="Roboto" pitchFamily="2" charset="0"/>
            </a:endParaRPr>
          </a:p>
          <a:p>
            <a:pPr marL="28575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Fortalecer las redes interuniversitarias por ejes de problemas o campos de interés, tanto en el ámbito nacional, como en el latinoamericano y el mundial, promoviendo la realización de seminarios y eventos académicos, procurando por esta vía la realización de investigaciones interdisciplinarias con comunidades académicas.</a:t>
            </a:r>
            <a:endParaRPr lang="es-CO" sz="1800" dirty="0">
              <a:effectLst/>
              <a:latin typeface="Roboto" pitchFamily="2" charset="0"/>
              <a:ea typeface="Roboto" pitchFamily="2" charset="0"/>
            </a:endParaRPr>
          </a:p>
          <a:p>
            <a:pPr marL="285750" lvl="0" indent="-285750" algn="just">
              <a:lnSpc>
                <a:spcPct val="150000"/>
              </a:lnSpc>
              <a:spcAft>
                <a:spcPts val="800"/>
              </a:spcAft>
              <a:buClr>
                <a:srgbClr val="026937"/>
              </a:buClr>
              <a:buFont typeface="Wingdings" panose="05000000000000000000" pitchFamily="2" charset="2"/>
              <a:buChar char="ü"/>
            </a:pPr>
            <a:endParaRPr lang="es-CO" sz="1600" dirty="0">
              <a:effectLst/>
              <a:latin typeface="Roboto" pitchFamily="2" charset="0"/>
              <a:ea typeface="Roboto" pitchFamily="2" charset="0"/>
              <a:cs typeface="Noto Sans Symbols"/>
            </a:endParaRPr>
          </a:p>
        </p:txBody>
      </p:sp>
      <p:sp>
        <p:nvSpPr>
          <p:cNvPr id="10" name="CuadroTexto 9">
            <a:extLst>
              <a:ext uri="{FF2B5EF4-FFF2-40B4-BE49-F238E27FC236}">
                <a16:creationId xmlns:a16="http://schemas.microsoft.com/office/drawing/2014/main" id="{D59C9943-2ACF-412C-9EC7-989E54D20507}"/>
              </a:ext>
            </a:extLst>
          </p:cNvPr>
          <p:cNvSpPr txBox="1"/>
          <p:nvPr/>
        </p:nvSpPr>
        <p:spPr>
          <a:xfrm>
            <a:off x="-282832" y="3306064"/>
            <a:ext cx="4271963" cy="1793440"/>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MX" sz="1400" dirty="0">
                <a:effectLst/>
                <a:latin typeface="Roboto" pitchFamily="2" charset="0"/>
                <a:ea typeface="Roboto" pitchFamily="2" charset="0"/>
              </a:rPr>
              <a:t>Mercado de pulgas - bazar del emprendimiento: que ha sido compartida con estudiantes, docentes, egresados y empleados, por este medio se logró identificar 64 iniciativas hasta el momento.</a:t>
            </a: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sp>
        <p:nvSpPr>
          <p:cNvPr id="11" name="CuadroTexto 10">
            <a:extLst>
              <a:ext uri="{FF2B5EF4-FFF2-40B4-BE49-F238E27FC236}">
                <a16:creationId xmlns:a16="http://schemas.microsoft.com/office/drawing/2014/main" id="{5D7096EB-67EE-40A1-82C1-DB18590B5CEF}"/>
              </a:ext>
            </a:extLst>
          </p:cNvPr>
          <p:cNvSpPr txBox="1"/>
          <p:nvPr/>
        </p:nvSpPr>
        <p:spPr>
          <a:xfrm>
            <a:off x="3616499" y="1497877"/>
            <a:ext cx="6813860" cy="784830"/>
          </a:xfrm>
          <a:prstGeom prst="rect">
            <a:avLst/>
          </a:prstGeom>
          <a:noFill/>
        </p:spPr>
        <p:txBody>
          <a:bodyPr wrap="square" rtlCol="0">
            <a:spAutoFit/>
          </a:bodyPr>
          <a:lstStyle/>
          <a:p>
            <a:pPr marL="449580" indent="449580">
              <a:lnSpc>
                <a:spcPct val="150000"/>
              </a:lnSpc>
              <a:spcBef>
                <a:spcPts val="200"/>
              </a:spcBef>
            </a:pPr>
            <a:r>
              <a:rPr lang="es-CO" b="1" i="0" dirty="0">
                <a:solidFill>
                  <a:srgbClr val="026937"/>
                </a:solidFill>
                <a:effectLst/>
                <a:latin typeface="Roboto" pitchFamily="2" charset="0"/>
                <a:ea typeface="Roboto" pitchFamily="2" charset="0"/>
                <a:cs typeface="Times New Roman" panose="02020603050405020304" pitchFamily="18" charset="0"/>
              </a:rPr>
              <a:t>Internacionalización, movilidad y flexibilización </a:t>
            </a:r>
            <a:endParaRPr lang="es-CO" b="1" i="1" dirty="0">
              <a:solidFill>
                <a:srgbClr val="026937"/>
              </a:solidFill>
              <a:effectLst/>
              <a:latin typeface="Roboto" pitchFamily="2" charset="0"/>
              <a:ea typeface="Roboto" pitchFamily="2" charset="0"/>
              <a:cs typeface="Times New Roman" panose="02020603050405020304" pitchFamily="18" charset="0"/>
            </a:endParaRPr>
          </a:p>
          <a:p>
            <a:r>
              <a:rPr lang="es-CO" b="1" dirty="0">
                <a:solidFill>
                  <a:srgbClr val="026937"/>
                </a:solidFill>
                <a:effectLst/>
                <a:latin typeface="Roboto" pitchFamily="2" charset="0"/>
                <a:ea typeface="Roboto" pitchFamily="2" charset="0"/>
              </a:rPr>
              <a:t> </a:t>
            </a:r>
          </a:p>
        </p:txBody>
      </p:sp>
    </p:spTree>
    <p:extLst>
      <p:ext uri="{BB962C8B-B14F-4D97-AF65-F5344CB8AC3E}">
        <p14:creationId xmlns:p14="http://schemas.microsoft.com/office/powerpoint/2010/main" val="2935933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F9DF5BA-B377-470F-AEDF-FFD22CFBC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264" y="3025284"/>
            <a:ext cx="10957365" cy="807431"/>
          </a:xfrm>
          <a:prstGeom prst="rect">
            <a:avLst/>
          </a:prstGeom>
        </p:spPr>
      </p:pic>
    </p:spTree>
    <p:extLst>
      <p:ext uri="{BB962C8B-B14F-4D97-AF65-F5344CB8AC3E}">
        <p14:creationId xmlns:p14="http://schemas.microsoft.com/office/powerpoint/2010/main" val="2607349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1EFCBCB-BE4C-4F98-97D9-E6BE16DA3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742" y="620316"/>
            <a:ext cx="7610856" cy="560832"/>
          </a:xfrm>
          <a:prstGeom prst="rect">
            <a:avLst/>
          </a:prstGeom>
        </p:spPr>
      </p:pic>
      <p:sp>
        <p:nvSpPr>
          <p:cNvPr id="5" name="CuadroTexto 4">
            <a:extLst>
              <a:ext uri="{FF2B5EF4-FFF2-40B4-BE49-F238E27FC236}">
                <a16:creationId xmlns:a16="http://schemas.microsoft.com/office/drawing/2014/main" id="{B94956B6-F90A-45BA-BFD8-F2E91FBF4445}"/>
              </a:ext>
            </a:extLst>
          </p:cNvPr>
          <p:cNvSpPr txBox="1"/>
          <p:nvPr/>
        </p:nvSpPr>
        <p:spPr>
          <a:xfrm>
            <a:off x="565283" y="1724768"/>
            <a:ext cx="11368412" cy="4570482"/>
          </a:xfrm>
          <a:prstGeom prst="rect">
            <a:avLst/>
          </a:prstGeom>
          <a:noFill/>
        </p:spPr>
        <p:txBody>
          <a:bodyPr wrap="square" rtlCol="0">
            <a:spAutoFit/>
          </a:bodyPr>
          <a:lstStyle/>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Articular los procesos de la Facultad a las propuestas de teletrabajo que viene liderando la dirección de gestión humana de la Universidad.</a:t>
            </a:r>
            <a:endParaRPr lang="es-CO" dirty="0">
              <a:latin typeface="Roboto" pitchFamily="2" charset="0"/>
              <a:ea typeface="Roboto" pitchFamily="2" charset="0"/>
              <a:cs typeface="Corbel" panose="020B0503020204020204" pitchFamily="34" charset="0"/>
            </a:endParaRPr>
          </a:p>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Fortalecer el clima organizacional, apoyar la cualificación del personal administrativo, la reforma administrativa, la inclusión y respeto en las relaciones interpersonales. </a:t>
            </a:r>
            <a:endParaRPr lang="es-CO" dirty="0">
              <a:latin typeface="Roboto" pitchFamily="2" charset="0"/>
              <a:ea typeface="Roboto" pitchFamily="2" charset="0"/>
              <a:cs typeface="Corbel" panose="020B0503020204020204" pitchFamily="34" charset="0"/>
            </a:endParaRPr>
          </a:p>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Desarrollo de infraestructura de la Facultad que apoye los procesos de docencia, investigación, extensión y la gestión administrativa.</a:t>
            </a:r>
            <a:endParaRPr lang="es-CO" dirty="0">
              <a:latin typeface="Roboto" pitchFamily="2" charset="0"/>
              <a:ea typeface="Roboto" pitchFamily="2" charset="0"/>
              <a:cs typeface="Corbel" panose="020B0503020204020204" pitchFamily="34" charset="0"/>
            </a:endParaRPr>
          </a:p>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Gestionar la modernización administrativa de la Facultad en coherencia con el crecimiento de los últimos años, para lo cual se requiere un soporte administrativo y una gestión del área acorde con las necesidades que tenemos como Facultad. </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endParaRPr lang="es-CO" sz="1600" dirty="0">
              <a:effectLst/>
              <a:latin typeface="Roboto" pitchFamily="2" charset="0"/>
              <a:ea typeface="Roboto" pitchFamily="2" charset="0"/>
              <a:cs typeface="Noto Sans Symbols"/>
            </a:endParaRPr>
          </a:p>
        </p:txBody>
      </p:sp>
    </p:spTree>
    <p:extLst>
      <p:ext uri="{BB962C8B-B14F-4D97-AF65-F5344CB8AC3E}">
        <p14:creationId xmlns:p14="http://schemas.microsoft.com/office/powerpoint/2010/main" val="374548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183A902A-8CE4-4438-8F47-083F29A2E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361" y="1221499"/>
            <a:ext cx="6447277" cy="4770228"/>
          </a:xfrm>
          <a:prstGeom prst="rect">
            <a:avLst/>
          </a:prstGeom>
        </p:spPr>
      </p:pic>
    </p:spTree>
    <p:extLst>
      <p:ext uri="{BB962C8B-B14F-4D97-AF65-F5344CB8AC3E}">
        <p14:creationId xmlns:p14="http://schemas.microsoft.com/office/powerpoint/2010/main" val="65524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Gráfico&#10;&#10;Descripción generada automáticamente">
            <a:extLst>
              <a:ext uri="{FF2B5EF4-FFF2-40B4-BE49-F238E27FC236}">
                <a16:creationId xmlns:a16="http://schemas.microsoft.com/office/drawing/2014/main" id="{5EDF0A89-69F3-4DDB-B71B-2C2A10706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012" y="572752"/>
            <a:ext cx="9601201" cy="1756317"/>
          </a:xfrm>
          <a:prstGeom prst="rect">
            <a:avLst/>
          </a:prstGeom>
        </p:spPr>
      </p:pic>
      <p:pic>
        <p:nvPicPr>
          <p:cNvPr id="9" name="Imagen 8" descr="Interfaz de usuario gráfica, Texto, Correo electrónico&#10;&#10;Descripción generada automáticamente">
            <a:extLst>
              <a:ext uri="{FF2B5EF4-FFF2-40B4-BE49-F238E27FC236}">
                <a16:creationId xmlns:a16="http://schemas.microsoft.com/office/drawing/2014/main" id="{060295F5-E8E6-4D14-B2F9-16D8AAF43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 y="572752"/>
            <a:ext cx="2270760" cy="688848"/>
          </a:xfrm>
          <a:prstGeom prst="rect">
            <a:avLst/>
          </a:prstGeom>
        </p:spPr>
      </p:pic>
      <p:pic>
        <p:nvPicPr>
          <p:cNvPr id="11" name="Imagen 10" descr="Interfaz de usuario gráfica, Texto&#10;&#10;Descripción generada automáticamente">
            <a:extLst>
              <a:ext uri="{FF2B5EF4-FFF2-40B4-BE49-F238E27FC236}">
                <a16:creationId xmlns:a16="http://schemas.microsoft.com/office/drawing/2014/main" id="{AD0EAE45-2619-4E68-B876-6F63CA79B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 y="1450910"/>
            <a:ext cx="2270760" cy="688848"/>
          </a:xfrm>
          <a:prstGeom prst="rect">
            <a:avLst/>
          </a:prstGeom>
        </p:spPr>
      </p:pic>
      <p:pic>
        <p:nvPicPr>
          <p:cNvPr id="13" name="Imagen 12" descr="Un dibujo con letras&#10;&#10;Descripción generada automáticamente con confianza media">
            <a:extLst>
              <a:ext uri="{FF2B5EF4-FFF2-40B4-BE49-F238E27FC236}">
                <a16:creationId xmlns:a16="http://schemas.microsoft.com/office/drawing/2014/main" id="{CCCDAB99-7D3D-4E30-BA39-1A3EA376CB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47734"/>
            <a:ext cx="2456688" cy="4072128"/>
          </a:xfrm>
          <a:prstGeom prst="rect">
            <a:avLst/>
          </a:prstGeom>
        </p:spPr>
      </p:pic>
      <p:pic>
        <p:nvPicPr>
          <p:cNvPr id="15" name="Imagen 14" descr="Imagen que contiene firmar, autopista, verde, tráfico&#10;&#10;Descripción generada automáticamente">
            <a:extLst>
              <a:ext uri="{FF2B5EF4-FFF2-40B4-BE49-F238E27FC236}">
                <a16:creationId xmlns:a16="http://schemas.microsoft.com/office/drawing/2014/main" id="{BE9002DA-55CB-4B1E-8223-4F532E7653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4002" y="2432952"/>
            <a:ext cx="2526792" cy="2310384"/>
          </a:xfrm>
          <a:prstGeom prst="rect">
            <a:avLst/>
          </a:prstGeom>
        </p:spPr>
      </p:pic>
      <p:pic>
        <p:nvPicPr>
          <p:cNvPr id="17" name="Imagen 16" descr="Imagen que contiene firmar, calle, señal&#10;&#10;Descripción generada automáticamente">
            <a:extLst>
              <a:ext uri="{FF2B5EF4-FFF2-40B4-BE49-F238E27FC236}">
                <a16:creationId xmlns:a16="http://schemas.microsoft.com/office/drawing/2014/main" id="{176D1762-5ABF-4348-A436-CBC41D5717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6811" y="2432952"/>
            <a:ext cx="2395728" cy="2313432"/>
          </a:xfrm>
          <a:prstGeom prst="rect">
            <a:avLst/>
          </a:prstGeom>
        </p:spPr>
      </p:pic>
      <p:pic>
        <p:nvPicPr>
          <p:cNvPr id="19" name="Imagen 18" descr="Imagen que contiene firmar, calle, autopista, verde&#10;&#10;Descripción generada automáticamente">
            <a:extLst>
              <a:ext uri="{FF2B5EF4-FFF2-40B4-BE49-F238E27FC236}">
                <a16:creationId xmlns:a16="http://schemas.microsoft.com/office/drawing/2014/main" id="{4297B975-21E1-4A1D-9911-20B251E902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4900" y="2440572"/>
            <a:ext cx="2392680" cy="2295144"/>
          </a:xfrm>
          <a:prstGeom prst="rect">
            <a:avLst/>
          </a:prstGeom>
        </p:spPr>
      </p:pic>
      <p:pic>
        <p:nvPicPr>
          <p:cNvPr id="21" name="Imagen 20">
            <a:extLst>
              <a:ext uri="{FF2B5EF4-FFF2-40B4-BE49-F238E27FC236}">
                <a16:creationId xmlns:a16="http://schemas.microsoft.com/office/drawing/2014/main" id="{DCC27456-CD12-4C56-AB72-9B428E6E4E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5659" y="4901507"/>
            <a:ext cx="8656320" cy="710184"/>
          </a:xfrm>
          <a:prstGeom prst="rect">
            <a:avLst/>
          </a:prstGeom>
        </p:spPr>
      </p:pic>
      <p:pic>
        <p:nvPicPr>
          <p:cNvPr id="23" name="Imagen 22">
            <a:extLst>
              <a:ext uri="{FF2B5EF4-FFF2-40B4-BE49-F238E27FC236}">
                <a16:creationId xmlns:a16="http://schemas.microsoft.com/office/drawing/2014/main" id="{3F7EC466-263E-4FB5-BC1F-E49CE2A10A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7371" y="5762243"/>
            <a:ext cx="8674608" cy="716280"/>
          </a:xfrm>
          <a:prstGeom prst="rect">
            <a:avLst/>
          </a:prstGeom>
        </p:spPr>
      </p:pic>
    </p:spTree>
    <p:extLst>
      <p:ext uri="{BB962C8B-B14F-4D97-AF65-F5344CB8AC3E}">
        <p14:creationId xmlns:p14="http://schemas.microsoft.com/office/powerpoint/2010/main" val="199823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507E92A-4120-4841-9CCF-4E8F5F1FC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028" y="2959021"/>
            <a:ext cx="10010810" cy="939958"/>
          </a:xfrm>
          <a:prstGeom prst="rect">
            <a:avLst/>
          </a:prstGeom>
        </p:spPr>
      </p:pic>
    </p:spTree>
    <p:extLst>
      <p:ext uri="{BB962C8B-B14F-4D97-AF65-F5344CB8AC3E}">
        <p14:creationId xmlns:p14="http://schemas.microsoft.com/office/powerpoint/2010/main" val="372009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47B3D62-1CB8-4B2E-9AFF-4B7F10C0A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097" y="721079"/>
            <a:ext cx="5940552" cy="557784"/>
          </a:xfrm>
          <a:prstGeom prst="rect">
            <a:avLst/>
          </a:prstGeom>
        </p:spPr>
      </p:pic>
      <p:sp>
        <p:nvSpPr>
          <p:cNvPr id="14" name="Rectángulo 13">
            <a:extLst>
              <a:ext uri="{FF2B5EF4-FFF2-40B4-BE49-F238E27FC236}">
                <a16:creationId xmlns:a16="http://schemas.microsoft.com/office/drawing/2014/main" id="{280D171D-C9F9-4447-8710-3D4824D30B2B}"/>
              </a:ext>
            </a:extLst>
          </p:cNvPr>
          <p:cNvSpPr/>
          <p:nvPr/>
        </p:nvSpPr>
        <p:spPr>
          <a:xfrm>
            <a:off x="477079" y="1921564"/>
            <a:ext cx="3809171" cy="3736285"/>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B349BED2-9D23-4E45-BFCE-EA0E4064E803}"/>
              </a:ext>
            </a:extLst>
          </p:cNvPr>
          <p:cNvSpPr txBox="1"/>
          <p:nvPr/>
        </p:nvSpPr>
        <p:spPr>
          <a:xfrm>
            <a:off x="-114300" y="2026238"/>
            <a:ext cx="5141844" cy="830997"/>
          </a:xfrm>
          <a:prstGeom prst="rect">
            <a:avLst/>
          </a:prstGeom>
          <a:noFill/>
        </p:spPr>
        <p:txBody>
          <a:bodyPr wrap="square" rtlCol="0">
            <a:spAutoFit/>
          </a:bodyPr>
          <a:lstStyle/>
          <a:p>
            <a:pPr algn="ctr"/>
            <a:r>
              <a:rPr lang="es-CO" sz="1600" b="1" dirty="0">
                <a:solidFill>
                  <a:srgbClr val="026937"/>
                </a:solidFill>
                <a:effectLst/>
                <a:latin typeface="Roboto" pitchFamily="2" charset="0"/>
                <a:ea typeface="Roboto" pitchFamily="2" charset="0"/>
              </a:rPr>
              <a:t>Principales logros decanatura </a:t>
            </a:r>
          </a:p>
          <a:p>
            <a:pPr algn="ctr"/>
            <a:r>
              <a:rPr lang="es-CO" sz="1600" b="1" dirty="0">
                <a:solidFill>
                  <a:srgbClr val="026937"/>
                </a:solidFill>
                <a:effectLst/>
                <a:latin typeface="Roboto" pitchFamily="2" charset="0"/>
                <a:ea typeface="Roboto" pitchFamily="2" charset="0"/>
              </a:rPr>
              <a:t>periodo 2019 - 2022</a:t>
            </a:r>
            <a:endParaRPr lang="es-CO" sz="1600" dirty="0">
              <a:solidFill>
                <a:srgbClr val="026937"/>
              </a:solidFill>
              <a:effectLst/>
              <a:latin typeface="Roboto" pitchFamily="2" charset="0"/>
              <a:ea typeface="Roboto" pitchFamily="2" charset="0"/>
            </a:endParaRPr>
          </a:p>
          <a:p>
            <a:pPr algn="ctr"/>
            <a:endParaRPr lang="es-CO" sz="1600" dirty="0">
              <a:solidFill>
                <a:srgbClr val="026937"/>
              </a:solidFill>
              <a:latin typeface="Roboto" pitchFamily="2" charset="0"/>
              <a:ea typeface="Roboto" pitchFamily="2" charset="0"/>
            </a:endParaRPr>
          </a:p>
        </p:txBody>
      </p:sp>
      <p:sp>
        <p:nvSpPr>
          <p:cNvPr id="16" name="CuadroTexto 15">
            <a:extLst>
              <a:ext uri="{FF2B5EF4-FFF2-40B4-BE49-F238E27FC236}">
                <a16:creationId xmlns:a16="http://schemas.microsoft.com/office/drawing/2014/main" id="{22EA3E1B-67AA-4889-8077-15B5550281FA}"/>
              </a:ext>
            </a:extLst>
          </p:cNvPr>
          <p:cNvSpPr txBox="1"/>
          <p:nvPr/>
        </p:nvSpPr>
        <p:spPr>
          <a:xfrm>
            <a:off x="-114300" y="2719228"/>
            <a:ext cx="4229101" cy="3549690"/>
          </a:xfrm>
          <a:prstGeom prst="rect">
            <a:avLst/>
          </a:prstGeom>
          <a:noFill/>
        </p:spPr>
        <p:txBody>
          <a:bodyPr wrap="square" rtlCol="0">
            <a:spAutoFit/>
          </a:bodyPr>
          <a:lstStyle/>
          <a:p>
            <a:pPr marL="857250" indent="-171450" algn="just">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Culminación del periodo con el 100 % de los programas de pregrado con acreditación vigente por parte del Ministerio de Educación Nacional.</a:t>
            </a:r>
          </a:p>
          <a:p>
            <a:pPr marL="857250" indent="-171450" algn="just">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El pregrado de Trabajo Social fue acreditado en alta calidad por 10 años, siendo así el cuarto programa en lograrlo en la UdeA.</a:t>
            </a:r>
          </a:p>
          <a:p>
            <a:pPr marL="857250" indent="-171450" algn="just">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Desarrollo del comienzo de la cátedra 50´ para 14 docentes.</a:t>
            </a:r>
            <a:endParaRPr lang="es-CO" sz="1400" dirty="0">
              <a:effectLst/>
              <a:latin typeface="Calibri" panose="020F0502020204030204" pitchFamily="34" charset="0"/>
              <a:ea typeface="Calibri" panose="020F0502020204030204" pitchFamily="34" charset="0"/>
            </a:endParaRPr>
          </a:p>
          <a:p>
            <a:pPr marL="857250" indent="-171450" algn="just">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171450" indent="-171450">
              <a:buClr>
                <a:srgbClr val="8DC63F"/>
              </a:buClr>
              <a:buFont typeface="Wingdings" panose="05000000000000000000" pitchFamily="2" charset="2"/>
              <a:buChar char="ü"/>
            </a:pPr>
            <a:endParaRPr lang="es-CO" sz="1400" dirty="0">
              <a:latin typeface="Roboto" pitchFamily="2" charset="0"/>
              <a:ea typeface="Roboto" pitchFamily="2" charset="0"/>
            </a:endParaRPr>
          </a:p>
        </p:txBody>
      </p:sp>
      <p:sp>
        <p:nvSpPr>
          <p:cNvPr id="2" name="CuadroTexto 1">
            <a:extLst>
              <a:ext uri="{FF2B5EF4-FFF2-40B4-BE49-F238E27FC236}">
                <a16:creationId xmlns:a16="http://schemas.microsoft.com/office/drawing/2014/main" id="{D1D4A2E4-09AC-4E04-B40C-37497D4F72BB}"/>
              </a:ext>
            </a:extLst>
          </p:cNvPr>
          <p:cNvSpPr txBox="1"/>
          <p:nvPr/>
        </p:nvSpPr>
        <p:spPr>
          <a:xfrm>
            <a:off x="4733097" y="1566716"/>
            <a:ext cx="7008742" cy="4832092"/>
          </a:xfrm>
          <a:prstGeom prst="rect">
            <a:avLst/>
          </a:prstGeom>
          <a:noFill/>
        </p:spPr>
        <p:txBody>
          <a:bodyPr wrap="square" rtlCol="0">
            <a:spAutoFit/>
          </a:bodyPr>
          <a:lstStyle/>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Implementar cátedras académicas de transición de la guerra a la paz, diversidades y perspectivas de género, teorías del desarrollo ambiental y ecología política.</a:t>
            </a:r>
          </a:p>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Promover procesos de acompañamiento para la adopción e implementación de la Política de Procesos y Resultados de Aprendizaje.</a:t>
            </a:r>
            <a:endParaRPr lang="es-CO" sz="1800" dirty="0">
              <a:effectLst/>
              <a:latin typeface="Roboto" pitchFamily="2" charset="0"/>
              <a:ea typeface="Roboto" pitchFamily="2" charset="0"/>
            </a:endParaRPr>
          </a:p>
          <a:p>
            <a:pPr marL="28575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Gestionar nuevas plazas de profesores de tiempo completo, así como promover la permanencia de condiciones de estabilidad para nuestros docentes de cátedra, de modo que generen mejores garantías laborales, como es el caso de la cátedra 50.</a:t>
            </a:r>
            <a:endParaRPr lang="es-CO" sz="1800" dirty="0">
              <a:effectLst/>
              <a:latin typeface="Roboto" pitchFamily="2" charset="0"/>
              <a:ea typeface="Roboto" pitchFamily="2" charset="0"/>
            </a:endParaRPr>
          </a:p>
          <a:p>
            <a:endParaRPr lang="es-CO" dirty="0">
              <a:latin typeface="Roboto" pitchFamily="2" charset="0"/>
              <a:ea typeface="Roboto" pitchFamily="2" charset="0"/>
            </a:endParaRPr>
          </a:p>
        </p:txBody>
      </p:sp>
    </p:spTree>
    <p:extLst>
      <p:ext uri="{BB962C8B-B14F-4D97-AF65-F5344CB8AC3E}">
        <p14:creationId xmlns:p14="http://schemas.microsoft.com/office/powerpoint/2010/main" val="3818848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47B3D62-1CB8-4B2E-9AFF-4B7F10C0A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097" y="721079"/>
            <a:ext cx="5940552" cy="557784"/>
          </a:xfrm>
          <a:prstGeom prst="rect">
            <a:avLst/>
          </a:prstGeom>
        </p:spPr>
      </p:pic>
      <p:sp>
        <p:nvSpPr>
          <p:cNvPr id="14" name="Rectángulo 13">
            <a:extLst>
              <a:ext uri="{FF2B5EF4-FFF2-40B4-BE49-F238E27FC236}">
                <a16:creationId xmlns:a16="http://schemas.microsoft.com/office/drawing/2014/main" id="{280D171D-C9F9-4447-8710-3D4824D30B2B}"/>
              </a:ext>
            </a:extLst>
          </p:cNvPr>
          <p:cNvSpPr/>
          <p:nvPr/>
        </p:nvSpPr>
        <p:spPr>
          <a:xfrm>
            <a:off x="477079" y="1921565"/>
            <a:ext cx="3809171" cy="3458532"/>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B349BED2-9D23-4E45-BFCE-EA0E4064E803}"/>
              </a:ext>
            </a:extLst>
          </p:cNvPr>
          <p:cNvSpPr txBox="1"/>
          <p:nvPr/>
        </p:nvSpPr>
        <p:spPr>
          <a:xfrm>
            <a:off x="-114300" y="2026238"/>
            <a:ext cx="5141844" cy="830997"/>
          </a:xfrm>
          <a:prstGeom prst="rect">
            <a:avLst/>
          </a:prstGeom>
          <a:noFill/>
        </p:spPr>
        <p:txBody>
          <a:bodyPr wrap="square" rtlCol="0">
            <a:spAutoFit/>
          </a:bodyPr>
          <a:lstStyle/>
          <a:p>
            <a:pPr algn="ctr"/>
            <a:r>
              <a:rPr lang="es-CO" sz="1600" b="1" dirty="0">
                <a:solidFill>
                  <a:srgbClr val="026937"/>
                </a:solidFill>
                <a:effectLst/>
                <a:latin typeface="Roboto" pitchFamily="2" charset="0"/>
                <a:ea typeface="Roboto" pitchFamily="2" charset="0"/>
              </a:rPr>
              <a:t>Principales logros decanatura </a:t>
            </a:r>
          </a:p>
          <a:p>
            <a:pPr algn="ctr"/>
            <a:r>
              <a:rPr lang="es-CO" sz="1600" b="1" dirty="0">
                <a:solidFill>
                  <a:srgbClr val="026937"/>
                </a:solidFill>
                <a:effectLst/>
                <a:latin typeface="Roboto" pitchFamily="2" charset="0"/>
                <a:ea typeface="Roboto" pitchFamily="2" charset="0"/>
              </a:rPr>
              <a:t>periodo 2019 - 2022</a:t>
            </a:r>
            <a:endParaRPr lang="es-CO" sz="1600" dirty="0">
              <a:solidFill>
                <a:srgbClr val="026937"/>
              </a:solidFill>
              <a:effectLst/>
              <a:latin typeface="Roboto" pitchFamily="2" charset="0"/>
              <a:ea typeface="Roboto" pitchFamily="2" charset="0"/>
            </a:endParaRPr>
          </a:p>
          <a:p>
            <a:pPr algn="ctr"/>
            <a:endParaRPr lang="es-CO" sz="1600" dirty="0">
              <a:solidFill>
                <a:srgbClr val="026937"/>
              </a:solidFill>
              <a:latin typeface="Roboto" pitchFamily="2" charset="0"/>
              <a:ea typeface="Roboto" pitchFamily="2" charset="0"/>
            </a:endParaRPr>
          </a:p>
        </p:txBody>
      </p:sp>
      <p:sp>
        <p:nvSpPr>
          <p:cNvPr id="16" name="CuadroTexto 15">
            <a:extLst>
              <a:ext uri="{FF2B5EF4-FFF2-40B4-BE49-F238E27FC236}">
                <a16:creationId xmlns:a16="http://schemas.microsoft.com/office/drawing/2014/main" id="{22EA3E1B-67AA-4889-8077-15B5550281FA}"/>
              </a:ext>
            </a:extLst>
          </p:cNvPr>
          <p:cNvSpPr txBox="1"/>
          <p:nvPr/>
        </p:nvSpPr>
        <p:spPr>
          <a:xfrm>
            <a:off x="-214313" y="2857235"/>
            <a:ext cx="4229101" cy="2793393"/>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Incremento del número de plazas de profesores de tiempo completo, pasando de 97.5 a 100.</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Vinculación de 16 docentes de carrera en el marco del concurso de méritos.</a:t>
            </a: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1.274 estudiantes graduados.</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sp>
        <p:nvSpPr>
          <p:cNvPr id="2" name="CuadroTexto 1">
            <a:extLst>
              <a:ext uri="{FF2B5EF4-FFF2-40B4-BE49-F238E27FC236}">
                <a16:creationId xmlns:a16="http://schemas.microsoft.com/office/drawing/2014/main" id="{D1D4A2E4-09AC-4E04-B40C-37497D4F72BB}"/>
              </a:ext>
            </a:extLst>
          </p:cNvPr>
          <p:cNvSpPr txBox="1"/>
          <p:nvPr/>
        </p:nvSpPr>
        <p:spPr>
          <a:xfrm>
            <a:off x="4733097" y="1566716"/>
            <a:ext cx="6981824" cy="4503797"/>
          </a:xfrm>
          <a:prstGeom prst="rect">
            <a:avLst/>
          </a:prstGeom>
          <a:noFill/>
        </p:spPr>
        <p:txBody>
          <a:bodyPr wrap="square" rtlCol="0">
            <a:spAutoFit/>
          </a:bodyPr>
          <a:lstStyle/>
          <a:p>
            <a:pPr marL="285750" lvl="0" indent="-285750" algn="just">
              <a:lnSpc>
                <a:spcPct val="150000"/>
              </a:lnSpc>
              <a:buClr>
                <a:srgbClr val="026937"/>
              </a:buClr>
              <a:buFont typeface="Wingdings" panose="05000000000000000000" pitchFamily="2" charset="2"/>
              <a:buChar char="ü"/>
            </a:pPr>
            <a:r>
              <a:rPr lang="es-CO" sz="1600" dirty="0">
                <a:effectLst/>
                <a:latin typeface="Roboto" pitchFamily="2" charset="0"/>
                <a:ea typeface="Roboto" pitchFamily="2" charset="0"/>
                <a:cs typeface="Corbel" panose="020B0503020204020204" pitchFamily="34" charset="0"/>
              </a:rPr>
              <a:t>Fortalecimiento y cualificación de docentes en tecnologías de la información y las comunicaciones y en segunda lengua que permitan la construcción de cursos bajo las posibles multimodalidades que se vienen promoviendo, como el fortalecimiento de los procesos misionales de la FCSH.</a:t>
            </a:r>
            <a:endParaRPr lang="es-CO" sz="1600" dirty="0">
              <a:effectLst/>
              <a:latin typeface="Roboto" pitchFamily="2" charset="0"/>
              <a:ea typeface="Roboto" pitchFamily="2" charset="0"/>
            </a:endParaRPr>
          </a:p>
          <a:p>
            <a:pPr marL="285750" lvl="0" indent="-285750" algn="just">
              <a:lnSpc>
                <a:spcPct val="150000"/>
              </a:lnSpc>
              <a:spcAft>
                <a:spcPts val="800"/>
              </a:spcAft>
              <a:buClr>
                <a:srgbClr val="026937"/>
              </a:buClr>
              <a:buFont typeface="Wingdings" panose="05000000000000000000" pitchFamily="2" charset="2"/>
              <a:buChar char="ü"/>
            </a:pPr>
            <a:r>
              <a:rPr lang="es-CO" sz="1600" dirty="0">
                <a:effectLst/>
                <a:latin typeface="Roboto" pitchFamily="2" charset="0"/>
                <a:ea typeface="Roboto" pitchFamily="2" charset="0"/>
                <a:cs typeface="Corbel" panose="020B0503020204020204" pitchFamily="34" charset="0"/>
              </a:rPr>
              <a:t>Construcción de documentos maestros e inicios de solicitud de registro calificado de programas de posgrado, tales como: Doctorado en Psicología, Doctorado en Antropología, Maestría en Estudios Latinoamericanos, Maestría en Diversidad y Género, Maestría en Prospectiva Territorial, Maestría en Psicología Clínica y Especialización en Ordenamiento Territorial y Planeación del Desarrollo.</a:t>
            </a:r>
            <a:endParaRPr lang="es-CO" sz="1600" dirty="0">
              <a:effectLst/>
              <a:latin typeface="Roboto" pitchFamily="2" charset="0"/>
              <a:ea typeface="Roboto" pitchFamily="2" charset="0"/>
            </a:endParaRPr>
          </a:p>
          <a:p>
            <a:pPr marL="285750" indent="-285750">
              <a:buClr>
                <a:srgbClr val="026937"/>
              </a:buClr>
              <a:buFont typeface="Wingdings" panose="05000000000000000000" pitchFamily="2" charset="2"/>
              <a:buChar char="ü"/>
            </a:pPr>
            <a:endParaRPr lang="es-CO" sz="1600" dirty="0">
              <a:latin typeface="Roboto" pitchFamily="2" charset="0"/>
              <a:ea typeface="Roboto" pitchFamily="2" charset="0"/>
            </a:endParaRPr>
          </a:p>
        </p:txBody>
      </p:sp>
    </p:spTree>
    <p:extLst>
      <p:ext uri="{BB962C8B-B14F-4D97-AF65-F5344CB8AC3E}">
        <p14:creationId xmlns:p14="http://schemas.microsoft.com/office/powerpoint/2010/main" val="356942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82546A8-40AA-4C1C-B9F6-60E2BCF7D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974" y="3034284"/>
            <a:ext cx="11318052" cy="789432"/>
          </a:xfrm>
          <a:prstGeom prst="rect">
            <a:avLst/>
          </a:prstGeom>
        </p:spPr>
      </p:pic>
    </p:spTree>
    <p:extLst>
      <p:ext uri="{BB962C8B-B14F-4D97-AF65-F5344CB8AC3E}">
        <p14:creationId xmlns:p14="http://schemas.microsoft.com/office/powerpoint/2010/main" val="153740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6DB694-000A-4907-B98F-4668CC7A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240" y="769492"/>
            <a:ext cx="8040624" cy="560832"/>
          </a:xfrm>
          <a:prstGeom prst="rect">
            <a:avLst/>
          </a:prstGeom>
        </p:spPr>
      </p:pic>
      <p:sp>
        <p:nvSpPr>
          <p:cNvPr id="8" name="Rectángulo 7">
            <a:extLst>
              <a:ext uri="{FF2B5EF4-FFF2-40B4-BE49-F238E27FC236}">
                <a16:creationId xmlns:a16="http://schemas.microsoft.com/office/drawing/2014/main" id="{8B8F003E-6EE1-450A-A2BE-63B0D878A428}"/>
              </a:ext>
            </a:extLst>
          </p:cNvPr>
          <p:cNvSpPr/>
          <p:nvPr/>
        </p:nvSpPr>
        <p:spPr>
          <a:xfrm>
            <a:off x="477079" y="1921564"/>
            <a:ext cx="3809171" cy="4166943"/>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E28D4EFA-9317-4C3C-A260-4A35D458AC92}"/>
              </a:ext>
            </a:extLst>
          </p:cNvPr>
          <p:cNvSpPr txBox="1"/>
          <p:nvPr/>
        </p:nvSpPr>
        <p:spPr>
          <a:xfrm>
            <a:off x="-114300" y="2026238"/>
            <a:ext cx="5141844" cy="830997"/>
          </a:xfrm>
          <a:prstGeom prst="rect">
            <a:avLst/>
          </a:prstGeom>
          <a:noFill/>
        </p:spPr>
        <p:txBody>
          <a:bodyPr wrap="square" rtlCol="0">
            <a:spAutoFit/>
          </a:bodyPr>
          <a:lstStyle/>
          <a:p>
            <a:pPr algn="ctr"/>
            <a:r>
              <a:rPr lang="es-CO" sz="1600" b="1" dirty="0">
                <a:solidFill>
                  <a:srgbClr val="026937"/>
                </a:solidFill>
                <a:effectLst/>
                <a:latin typeface="Roboto" pitchFamily="2" charset="0"/>
                <a:ea typeface="Roboto" pitchFamily="2" charset="0"/>
              </a:rPr>
              <a:t>Principales logros decanatura </a:t>
            </a:r>
          </a:p>
          <a:p>
            <a:pPr algn="ctr"/>
            <a:r>
              <a:rPr lang="es-CO" sz="1600" b="1" dirty="0">
                <a:solidFill>
                  <a:srgbClr val="026937"/>
                </a:solidFill>
                <a:effectLst/>
                <a:latin typeface="Roboto" pitchFamily="2" charset="0"/>
                <a:ea typeface="Roboto" pitchFamily="2" charset="0"/>
              </a:rPr>
              <a:t>periodo 2019 - 2022</a:t>
            </a:r>
            <a:endParaRPr lang="es-CO" sz="1600" dirty="0">
              <a:solidFill>
                <a:srgbClr val="026937"/>
              </a:solidFill>
              <a:effectLst/>
              <a:latin typeface="Roboto" pitchFamily="2" charset="0"/>
              <a:ea typeface="Roboto" pitchFamily="2" charset="0"/>
            </a:endParaRPr>
          </a:p>
          <a:p>
            <a:pPr algn="ctr"/>
            <a:endParaRPr lang="es-CO" sz="1600" dirty="0">
              <a:solidFill>
                <a:srgbClr val="026937"/>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225CDF82-229B-4D29-9868-D22AB625E06B}"/>
              </a:ext>
            </a:extLst>
          </p:cNvPr>
          <p:cNvSpPr txBox="1"/>
          <p:nvPr/>
        </p:nvSpPr>
        <p:spPr>
          <a:xfrm>
            <a:off x="-214313" y="2857235"/>
            <a:ext cx="4229101" cy="3945952"/>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27 libros publicados, 2 de ellos sobre la pandemia.</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Coordinación del </a:t>
            </a:r>
            <a:r>
              <a:rPr lang="es-CO" sz="1400" dirty="0" err="1">
                <a:solidFill>
                  <a:srgbClr val="000000"/>
                </a:solidFill>
                <a:effectLst/>
                <a:latin typeface="Roboto" pitchFamily="2" charset="0"/>
                <a:ea typeface="Roboto" pitchFamily="2" charset="0"/>
              </a:rPr>
              <a:t>Colaboratorio</a:t>
            </a:r>
            <a:r>
              <a:rPr lang="es-CO" sz="1400" dirty="0">
                <a:solidFill>
                  <a:srgbClr val="000000"/>
                </a:solidFill>
                <a:effectLst/>
                <a:latin typeface="Roboto" pitchFamily="2" charset="0"/>
                <a:ea typeface="Roboto" pitchFamily="2" charset="0"/>
              </a:rPr>
              <a:t> de Vinculación para las Ciencias Sociales Computacionales y las Humanidades Digitales (COLAV).</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Roboto" pitchFamily="2" charset="0"/>
                <a:ea typeface="Roboto" pitchFamily="2" charset="0"/>
              </a:rPr>
              <a:t>Reconocimiento y medición de grupos del año 2021, pasó de contar con 3 grupos clasificados en categoría A1 a tener 4, y de 5 a 6 ubicados en la categoría A.</a:t>
            </a:r>
            <a:endParaRPr lang="es-CO" sz="1400" dirty="0">
              <a:effectLst/>
              <a:latin typeface="Roboto" pitchFamily="2" charset="0"/>
              <a:ea typeface="Roboto" pitchFamily="2"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sp>
        <p:nvSpPr>
          <p:cNvPr id="2" name="CuadroTexto 1">
            <a:extLst>
              <a:ext uri="{FF2B5EF4-FFF2-40B4-BE49-F238E27FC236}">
                <a16:creationId xmlns:a16="http://schemas.microsoft.com/office/drawing/2014/main" id="{88A00C24-D997-448C-9CB7-BA8BE5DA4EE7}"/>
              </a:ext>
            </a:extLst>
          </p:cNvPr>
          <p:cNvSpPr txBox="1"/>
          <p:nvPr/>
        </p:nvSpPr>
        <p:spPr>
          <a:xfrm>
            <a:off x="5009530" y="1921564"/>
            <a:ext cx="6847539" cy="3472746"/>
          </a:xfrm>
          <a:prstGeom prst="rect">
            <a:avLst/>
          </a:prstGeom>
          <a:noFill/>
        </p:spPr>
        <p:txBody>
          <a:bodyPr wrap="square" rtlCol="0">
            <a:spAutoFit/>
          </a:bodyPr>
          <a:lstStyle/>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Fortalecer la participación de estudiantes de pregrado y posgrados inscritos a semilleros de investigación en proyectos de investigación y extensión, como también fomentar procesos formativos. </a:t>
            </a:r>
            <a:endParaRPr lang="es-CO" sz="1800" dirty="0">
              <a:effectLst/>
              <a:latin typeface="Roboto" pitchFamily="2" charset="0"/>
              <a:ea typeface="Roboto" pitchFamily="2" charset="0"/>
              <a:cs typeface="Noto Sans Symbols"/>
            </a:endParaRPr>
          </a:p>
          <a:p>
            <a:pPr marL="285750" lvl="0" indent="-285750" algn="just">
              <a:lnSpc>
                <a:spcPct val="150000"/>
              </a:lnSpc>
              <a:spcAft>
                <a:spcPts val="800"/>
              </a:spcAft>
              <a:buClr>
                <a:srgbClr val="026937"/>
              </a:buClr>
              <a:buFont typeface="Wingdings" panose="05000000000000000000" pitchFamily="2" charset="2"/>
              <a:buChar char="ü"/>
            </a:pPr>
            <a:r>
              <a:rPr lang="es-CO" sz="1800" dirty="0">
                <a:effectLst/>
                <a:latin typeface="Roboto" pitchFamily="2" charset="0"/>
                <a:ea typeface="Roboto" pitchFamily="2" charset="0"/>
                <a:cs typeface="Corbel" panose="020B0503020204020204" pitchFamily="34" charset="0"/>
              </a:rPr>
              <a:t>Fortalecer los procesos de investigación aplicada de manera que contribuyan a resolver problemas concretos de las realidades y dinámicas sociales y territoriales, y que, a su vez, fortalezcan el vínculo entre la Universidad y la Comunidad. </a:t>
            </a:r>
            <a:endParaRPr lang="es-CO" sz="1800" dirty="0">
              <a:effectLst/>
              <a:latin typeface="Roboto" pitchFamily="2" charset="0"/>
              <a:ea typeface="Roboto" pitchFamily="2" charset="0"/>
              <a:cs typeface="Noto Sans Symbols"/>
            </a:endParaRPr>
          </a:p>
        </p:txBody>
      </p:sp>
    </p:spTree>
    <p:extLst>
      <p:ext uri="{BB962C8B-B14F-4D97-AF65-F5344CB8AC3E}">
        <p14:creationId xmlns:p14="http://schemas.microsoft.com/office/powerpoint/2010/main" val="216904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9AF7B7E-13AB-4D75-9C7D-5044BA54B8C4}"/>
              </a:ext>
            </a:extLst>
          </p:cNvPr>
          <p:cNvSpPr/>
          <p:nvPr/>
        </p:nvSpPr>
        <p:spPr>
          <a:xfrm>
            <a:off x="477079" y="1921564"/>
            <a:ext cx="3809171" cy="4364936"/>
          </a:xfrm>
          <a:prstGeom prst="rect">
            <a:avLst/>
          </a:prstGeom>
          <a:noFill/>
          <a:ln w="2857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a16="http://schemas.microsoft.com/office/drawing/2014/main" id="{EAFE837F-B825-490B-B2B5-FF0D351D4DB7}"/>
              </a:ext>
            </a:extLst>
          </p:cNvPr>
          <p:cNvSpPr txBox="1"/>
          <p:nvPr/>
        </p:nvSpPr>
        <p:spPr>
          <a:xfrm>
            <a:off x="-214313" y="2857235"/>
            <a:ext cx="4271963" cy="4176464"/>
          </a:xfrm>
          <a:prstGeom prst="rect">
            <a:avLst/>
          </a:prstGeom>
          <a:noFill/>
        </p:spPr>
        <p:txBody>
          <a:bodyPr wrap="square" rtlCol="0">
            <a:spAutoFit/>
          </a:bodyPr>
          <a:lstStyle/>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Pasamos de tener 276 a 388 jóvenes inscritos en los semilleros de investigación.</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En el año 2020, algunos estudiantes del Programa Trabajo Social obtuvieron el premio a la investigación estudiantil del Área de Ciencias Sociales y Humanidades y Artes.</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r>
              <a:rPr lang="es-CO" sz="1400" dirty="0">
                <a:solidFill>
                  <a:srgbClr val="000000"/>
                </a:solidFill>
                <a:effectLst/>
                <a:latin typeface="Arial" panose="020B0604020202020204" pitchFamily="34" charset="0"/>
                <a:ea typeface="Times New Roman" panose="02020603050405020304" pitchFamily="18" charset="0"/>
              </a:rPr>
              <a:t>Transformación y potencialización del Centro de Recursos para el Aprendizaje y la Investigación María Teresa Uribe – CRAI.</a:t>
            </a:r>
            <a:endParaRPr lang="es-CO" sz="1400" dirty="0">
              <a:effectLst/>
              <a:latin typeface="Calibri" panose="020F0502020204030204" pitchFamily="34" charset="0"/>
              <a:ea typeface="Calibri" panose="020F0502020204030204" pitchFamily="34" charset="0"/>
            </a:endParaRPr>
          </a:p>
          <a:p>
            <a:pPr marL="971550" indent="-285750" algn="just">
              <a:lnSpc>
                <a:spcPct val="107000"/>
              </a:lnSpc>
              <a:spcBef>
                <a:spcPts val="1200"/>
              </a:spcBef>
              <a:spcAft>
                <a:spcPts val="800"/>
              </a:spcAft>
              <a:buClr>
                <a:srgbClr val="8DC63F"/>
              </a:buClr>
              <a:buFont typeface="Wingdings" panose="05000000000000000000" pitchFamily="2" charset="2"/>
              <a:buChar char="ü"/>
            </a:pPr>
            <a:endParaRPr lang="es-CO" sz="1400" dirty="0">
              <a:effectLst/>
              <a:latin typeface="Roboto" pitchFamily="2" charset="0"/>
              <a:ea typeface="Roboto" pitchFamily="2" charset="0"/>
            </a:endParaRPr>
          </a:p>
          <a:p>
            <a:pPr marL="285750" indent="-285750" algn="just">
              <a:buClr>
                <a:srgbClr val="8DC63F"/>
              </a:buClr>
              <a:buFont typeface="Wingdings" panose="05000000000000000000" pitchFamily="2" charset="2"/>
              <a:buChar char="ü"/>
            </a:pPr>
            <a:endParaRPr lang="es-CO" sz="1400" dirty="0">
              <a:latin typeface="Roboto" pitchFamily="2" charset="0"/>
              <a:ea typeface="Roboto" pitchFamily="2" charset="0"/>
            </a:endParaRPr>
          </a:p>
        </p:txBody>
      </p:sp>
      <p:sp>
        <p:nvSpPr>
          <p:cNvPr id="9" name="CuadroTexto 8">
            <a:extLst>
              <a:ext uri="{FF2B5EF4-FFF2-40B4-BE49-F238E27FC236}">
                <a16:creationId xmlns:a16="http://schemas.microsoft.com/office/drawing/2014/main" id="{669B6CDB-631D-4678-B979-035A1B6BFC3D}"/>
              </a:ext>
            </a:extLst>
          </p:cNvPr>
          <p:cNvSpPr txBox="1"/>
          <p:nvPr/>
        </p:nvSpPr>
        <p:spPr>
          <a:xfrm>
            <a:off x="-114300" y="2026238"/>
            <a:ext cx="5141844" cy="830997"/>
          </a:xfrm>
          <a:prstGeom prst="rect">
            <a:avLst/>
          </a:prstGeom>
          <a:noFill/>
        </p:spPr>
        <p:txBody>
          <a:bodyPr wrap="square" rtlCol="0">
            <a:spAutoFit/>
          </a:bodyPr>
          <a:lstStyle/>
          <a:p>
            <a:pPr algn="ctr"/>
            <a:r>
              <a:rPr lang="es-CO" sz="1600" b="1" dirty="0">
                <a:solidFill>
                  <a:srgbClr val="026937"/>
                </a:solidFill>
                <a:effectLst/>
                <a:latin typeface="Roboto" pitchFamily="2" charset="0"/>
                <a:ea typeface="Roboto" pitchFamily="2" charset="0"/>
              </a:rPr>
              <a:t>Principales logros decanatura </a:t>
            </a:r>
          </a:p>
          <a:p>
            <a:pPr algn="ctr"/>
            <a:r>
              <a:rPr lang="es-CO" sz="1600" b="1" dirty="0">
                <a:solidFill>
                  <a:srgbClr val="026937"/>
                </a:solidFill>
                <a:effectLst/>
                <a:latin typeface="Roboto" pitchFamily="2" charset="0"/>
                <a:ea typeface="Roboto" pitchFamily="2" charset="0"/>
              </a:rPr>
              <a:t>periodo 2019 - 2022</a:t>
            </a:r>
            <a:endParaRPr lang="es-CO" sz="1600" dirty="0">
              <a:solidFill>
                <a:srgbClr val="026937"/>
              </a:solidFill>
              <a:effectLst/>
              <a:latin typeface="Roboto" pitchFamily="2" charset="0"/>
              <a:ea typeface="Roboto" pitchFamily="2" charset="0"/>
            </a:endParaRPr>
          </a:p>
          <a:p>
            <a:pPr algn="ctr"/>
            <a:endParaRPr lang="es-CO" sz="1600" dirty="0">
              <a:solidFill>
                <a:srgbClr val="026937"/>
              </a:solidFill>
              <a:latin typeface="Roboto" pitchFamily="2" charset="0"/>
              <a:ea typeface="Roboto" pitchFamily="2" charset="0"/>
            </a:endParaRPr>
          </a:p>
        </p:txBody>
      </p:sp>
      <p:pic>
        <p:nvPicPr>
          <p:cNvPr id="10" name="Imagen 9">
            <a:extLst>
              <a:ext uri="{FF2B5EF4-FFF2-40B4-BE49-F238E27FC236}">
                <a16:creationId xmlns:a16="http://schemas.microsoft.com/office/drawing/2014/main" id="{7317EA47-ECFF-4BE2-82A8-A9655FA8F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240" y="769492"/>
            <a:ext cx="8040624" cy="560832"/>
          </a:xfrm>
          <a:prstGeom prst="rect">
            <a:avLst/>
          </a:prstGeom>
        </p:spPr>
      </p:pic>
      <p:sp>
        <p:nvSpPr>
          <p:cNvPr id="11" name="CuadroTexto 10">
            <a:extLst>
              <a:ext uri="{FF2B5EF4-FFF2-40B4-BE49-F238E27FC236}">
                <a16:creationId xmlns:a16="http://schemas.microsoft.com/office/drawing/2014/main" id="{60C4BE27-A115-4C2C-8FB6-7EEFBC9ED35D}"/>
              </a:ext>
            </a:extLst>
          </p:cNvPr>
          <p:cNvSpPr txBox="1"/>
          <p:nvPr/>
        </p:nvSpPr>
        <p:spPr>
          <a:xfrm>
            <a:off x="4749042" y="2206256"/>
            <a:ext cx="6847539" cy="2739211"/>
          </a:xfrm>
          <a:prstGeom prst="rect">
            <a:avLst/>
          </a:prstGeom>
          <a:noFill/>
        </p:spPr>
        <p:txBody>
          <a:bodyPr wrap="square" rtlCol="0">
            <a:spAutoFit/>
          </a:bodyPr>
          <a:lstStyle/>
          <a:p>
            <a:pPr marL="342900" lvl="0" indent="-342900" algn="just">
              <a:lnSpc>
                <a:spcPct val="150000"/>
              </a:lnSpc>
              <a:spcAft>
                <a:spcPts val="800"/>
              </a:spcAft>
              <a:buClr>
                <a:srgbClr val="026937"/>
              </a:buClr>
              <a:buFont typeface="Wingdings" panose="05000000000000000000" pitchFamily="2" charset="2"/>
              <a:buChar char="ü"/>
            </a:pPr>
            <a:r>
              <a:rPr lang="es-CO" sz="1600" dirty="0">
                <a:effectLst/>
                <a:latin typeface="Roboto" pitchFamily="2" charset="0"/>
                <a:ea typeface="Roboto" pitchFamily="2" charset="0"/>
                <a:cs typeface="Corbel" panose="020B0503020204020204" pitchFamily="34" charset="0"/>
              </a:rPr>
              <a:t>Fortalecer la divulgación del material escrito y digital que reposa en el </a:t>
            </a:r>
            <a:r>
              <a:rPr lang="es-CO" sz="1600" dirty="0">
                <a:solidFill>
                  <a:srgbClr val="000000"/>
                </a:solidFill>
                <a:effectLst/>
                <a:latin typeface="Roboto" pitchFamily="2" charset="0"/>
                <a:ea typeface="Roboto" pitchFamily="2" charset="0"/>
                <a:cs typeface="Corbel" panose="020B0503020204020204" pitchFamily="34" charset="0"/>
              </a:rPr>
              <a:t>Centro de Recursos para el Aprendizaje y la Investigación María Teresa Uribe – CRAI</a:t>
            </a:r>
            <a:r>
              <a:rPr lang="es-CO" sz="1600" dirty="0">
                <a:effectLst/>
                <a:latin typeface="Roboto" pitchFamily="2" charset="0"/>
                <a:ea typeface="Roboto" pitchFamily="2" charset="0"/>
                <a:cs typeface="Corbel" panose="020B0503020204020204" pitchFamily="34" charset="0"/>
              </a:rPr>
              <a:t>, procurando mayor consulta en los repositorios y la construcción de una memoria académica colectiva para la Facultad. </a:t>
            </a:r>
            <a:endParaRPr lang="es-CO" sz="1600" dirty="0">
              <a:effectLst/>
              <a:latin typeface="Roboto" pitchFamily="2" charset="0"/>
              <a:ea typeface="Roboto" pitchFamily="2" charset="0"/>
              <a:cs typeface="Noto Sans Symbols"/>
            </a:endParaRPr>
          </a:p>
          <a:p>
            <a:pPr marL="342900" lvl="0" indent="-342900" algn="just">
              <a:lnSpc>
                <a:spcPct val="150000"/>
              </a:lnSpc>
              <a:spcAft>
                <a:spcPts val="800"/>
              </a:spcAft>
              <a:buClr>
                <a:srgbClr val="026937"/>
              </a:buClr>
              <a:buFont typeface="Wingdings" panose="05000000000000000000" pitchFamily="2" charset="2"/>
              <a:buChar char="ü"/>
            </a:pPr>
            <a:r>
              <a:rPr lang="es-CO" sz="1600" dirty="0">
                <a:solidFill>
                  <a:srgbClr val="000000"/>
                </a:solidFill>
                <a:effectLst/>
                <a:latin typeface="Roboto" pitchFamily="2" charset="0"/>
                <a:ea typeface="Roboto" pitchFamily="2" charset="0"/>
                <a:cs typeface="Corbel" panose="020B0503020204020204" pitchFamily="34" charset="0"/>
              </a:rPr>
              <a:t>Continuar fortaleciendo</a:t>
            </a:r>
            <a:r>
              <a:rPr lang="es-CO" sz="1600" dirty="0">
                <a:solidFill>
                  <a:srgbClr val="000000"/>
                </a:solidFill>
                <a:latin typeface="Roboto" pitchFamily="2" charset="0"/>
                <a:ea typeface="Roboto" pitchFamily="2" charset="0"/>
                <a:cs typeface="Corbel" panose="020B0503020204020204" pitchFamily="34" charset="0"/>
              </a:rPr>
              <a:t> </a:t>
            </a:r>
            <a:r>
              <a:rPr lang="es-CO" sz="1600" dirty="0">
                <a:solidFill>
                  <a:srgbClr val="000000"/>
                </a:solidFill>
                <a:effectLst/>
                <a:latin typeface="Roboto" pitchFamily="2" charset="0"/>
                <a:ea typeface="Roboto" pitchFamily="2" charset="0"/>
                <a:cs typeface="Corbel" panose="020B0503020204020204" pitchFamily="34" charset="0"/>
              </a:rPr>
              <a:t>el Fondo Editorial </a:t>
            </a:r>
            <a:r>
              <a:rPr lang="es-CO" sz="1600" dirty="0">
                <a:effectLst/>
                <a:latin typeface="Roboto" pitchFamily="2" charset="0"/>
                <a:ea typeface="Roboto" pitchFamily="2" charset="0"/>
                <a:cs typeface="Corbel" panose="020B0503020204020204" pitchFamily="34" charset="0"/>
              </a:rPr>
              <a:t>FCSH</a:t>
            </a:r>
            <a:r>
              <a:rPr lang="es-CO" sz="1600" dirty="0">
                <a:solidFill>
                  <a:srgbClr val="000000"/>
                </a:solidFill>
                <a:latin typeface="Roboto" pitchFamily="2" charset="0"/>
                <a:ea typeface="Roboto" pitchFamily="2" charset="0"/>
                <a:cs typeface="Corbel" panose="020B0503020204020204" pitchFamily="34" charset="0"/>
              </a:rPr>
              <a:t> para garantizar la </a:t>
            </a:r>
            <a:r>
              <a:rPr lang="es-CO" sz="1600" dirty="0">
                <a:solidFill>
                  <a:srgbClr val="000000"/>
                </a:solidFill>
                <a:effectLst/>
                <a:latin typeface="Roboto" pitchFamily="2" charset="0"/>
                <a:ea typeface="Roboto" pitchFamily="2" charset="0"/>
                <a:cs typeface="Corbel" panose="020B0503020204020204" pitchFamily="34" charset="0"/>
              </a:rPr>
              <a:t>alta calidad académica y sus procesos editoriales de rigor</a:t>
            </a:r>
            <a:r>
              <a:rPr lang="es-CO" sz="1600" dirty="0">
                <a:solidFill>
                  <a:srgbClr val="000000"/>
                </a:solidFill>
                <a:latin typeface="Roboto" pitchFamily="2" charset="0"/>
                <a:ea typeface="Roboto" pitchFamily="2" charset="0"/>
                <a:cs typeface="Corbel" panose="020B0503020204020204" pitchFamily="34" charset="0"/>
              </a:rPr>
              <a:t>. </a:t>
            </a:r>
            <a:endParaRPr lang="es-CO" sz="1600" dirty="0">
              <a:effectLst/>
              <a:latin typeface="Roboto" pitchFamily="2" charset="0"/>
              <a:ea typeface="Roboto" pitchFamily="2" charset="0"/>
              <a:cs typeface="Noto Sans Symbols"/>
            </a:endParaRPr>
          </a:p>
        </p:txBody>
      </p:sp>
    </p:spTree>
    <p:extLst>
      <p:ext uri="{BB962C8B-B14F-4D97-AF65-F5344CB8AC3E}">
        <p14:creationId xmlns:p14="http://schemas.microsoft.com/office/powerpoint/2010/main" val="3792799895"/>
      </p:ext>
    </p:extLst>
  </p:cSld>
  <p:clrMapOvr>
    <a:masterClrMapping/>
  </p:clrMapOvr>
</p:sld>
</file>

<file path=ppt/theme/theme1.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451</TotalTime>
  <Words>1667</Words>
  <Application>Microsoft Office PowerPoint</Application>
  <PresentationFormat>Panorámica</PresentationFormat>
  <Paragraphs>83</Paragraphs>
  <Slides>23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Arial</vt:lpstr>
      <vt:lpstr>Calibri</vt:lpstr>
      <vt:lpstr>Calibri Light</vt:lpstr>
      <vt:lpstr>Roboto</vt:lpstr>
      <vt:lpstr>Wingdings</vt:lpstr>
      <vt:lpstr>1_Diseño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Natalia  Salazar Ospina</dc:creator>
  <cp:lastModifiedBy>Natalia  Salazar Ospina</cp:lastModifiedBy>
  <cp:revision>26</cp:revision>
  <dcterms:created xsi:type="dcterms:W3CDTF">2022-03-14T20:35:58Z</dcterms:created>
  <dcterms:modified xsi:type="dcterms:W3CDTF">2022-03-15T15:22:41Z</dcterms:modified>
</cp:coreProperties>
</file>