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71" r:id="rId6"/>
    <p:sldId id="260" r:id="rId7"/>
    <p:sldId id="272" r:id="rId8"/>
    <p:sldId id="276" r:id="rId9"/>
    <p:sldId id="274" r:id="rId10"/>
    <p:sldId id="275" r:id="rId11"/>
    <p:sldId id="277" r:id="rId12"/>
    <p:sldId id="278" r:id="rId13"/>
    <p:sldId id="279" r:id="rId14"/>
    <p:sldId id="280" r:id="rId15"/>
    <p:sldId id="270" r:id="rId16"/>
  </p:sldIdLst>
  <p:sldSz cx="9144000" cy="5143500" type="screen16x9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970" y="77"/>
      </p:cViewPr>
      <p:guideLst>
        <p:guide orient="horz" pos="1620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A23C6-255A-4B1A-BC3C-A4CB221258D9}" type="datetimeFigureOut">
              <a:rPr lang="es-CO" smtClean="0"/>
              <a:t>4/05/2016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4311C-386B-41F8-BE80-C8EE1A9AA6C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186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86E-12B0-4087-9C4F-149C85BB20EE}" type="datetime1">
              <a:rPr lang="es-CO" smtClean="0"/>
              <a:t>4/05/2016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4 y 5 de abril_ Seccional UdeA Oriente</a:t>
            </a: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516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BB5CB-FEBA-4129-BCC6-444B3969242E}" type="datetime1">
              <a:rPr lang="es-CO" smtClean="0"/>
              <a:t>4/05/2016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4 y 5 de abril_ Seccional UdeA Oriente</a:t>
            </a: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499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812E-1C9F-4647-A866-05B320CA7781}" type="datetime1">
              <a:rPr lang="es-CO" smtClean="0"/>
              <a:t>4/05/2016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4 y 5 de abril_ Seccional UdeA Oriente</a:t>
            </a: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266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5732-3846-4D58-8682-899D860030E4}" type="datetime1">
              <a:rPr lang="es-CO" smtClean="0"/>
              <a:t>4/05/2016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4 y 5 de abril_ Seccional UdeA Oriente</a:t>
            </a: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9642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D94A-5010-4052-A330-2119AFCF8CAC}" type="datetime1">
              <a:rPr lang="es-CO" smtClean="0"/>
              <a:t>4/05/2016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4 y 5 de abril_ Seccional UdeA Oriente</a:t>
            </a: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762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EB98-4F5A-4242-A0C4-B57F3F6BEE65}" type="datetime1">
              <a:rPr lang="es-CO" smtClean="0"/>
              <a:t>4/05/2016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4 y 5 de abril_ Seccional UdeA Oriente</a:t>
            </a:r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8498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7DE5B-4567-459A-85E7-4A9270F43541}" type="datetime1">
              <a:rPr lang="es-CO" smtClean="0"/>
              <a:t>4/05/2016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4 y 5 de abril_ Seccional UdeA Oriente</a:t>
            </a:r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5040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FBA6-A889-4A2A-B42B-37A675A8A74C}" type="datetime1">
              <a:rPr lang="es-CO" smtClean="0"/>
              <a:t>4/05/2016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4 y 5 de abril_ Seccional UdeA Oriente</a:t>
            </a:r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541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EB8C-B27A-45F6-BB00-8C54F365C69F}" type="datetime1">
              <a:rPr lang="es-CO" smtClean="0"/>
              <a:t>4/05/2016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4 y 5 de abril_ Seccional UdeA Oriente</a:t>
            </a:r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0088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58F5-1EC4-499A-A81E-D34266775E78}" type="datetime1">
              <a:rPr lang="es-CO" smtClean="0"/>
              <a:t>4/05/2016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4 y 5 de abril_ Seccional UdeA Oriente</a:t>
            </a:r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800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8E83D-0570-4662-ABF3-EAD6A9F1ECDF}" type="datetime1">
              <a:rPr lang="es-CO" smtClean="0"/>
              <a:t>4/05/2016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 smtClean="0"/>
              <a:t>4 y 5 de abril_ Seccional UdeA Oriente</a:t>
            </a:r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8717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5679A-56E3-4016-B171-A3F3F7123EEA}" type="datetime1">
              <a:rPr lang="es-CO" smtClean="0"/>
              <a:t>4/05/2016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O" smtClean="0"/>
              <a:t>4 y 5 de abril_ Seccional UdeA Oriente</a:t>
            </a: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15727-7DA5-42EE-B0C4-1495902E8A0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675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francisco.molina@udea.edu.co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3" name="1 Título"/>
          <p:cNvSpPr>
            <a:spLocks noGrp="1"/>
          </p:cNvSpPr>
          <p:nvPr>
            <p:ph type="ctrTitle"/>
          </p:nvPr>
        </p:nvSpPr>
        <p:spPr>
          <a:xfrm>
            <a:off x="1403648" y="3435846"/>
            <a:ext cx="6732240" cy="1470025"/>
          </a:xfrm>
        </p:spPr>
        <p:txBody>
          <a:bodyPr>
            <a:noAutofit/>
          </a:bodyPr>
          <a:lstStyle/>
          <a:p>
            <a:r>
              <a:rPr lang="es-ES" sz="2800" b="1" dirty="0" smtClean="0"/>
              <a:t>Presente y futuro del tratamiento de aguas residuales municipales en Antioquia, una mirada al oriente antioqueño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235662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10</a:t>
            </a:fld>
            <a:endParaRPr lang="es-CO"/>
          </a:p>
        </p:txBody>
      </p:sp>
      <p:sp>
        <p:nvSpPr>
          <p:cNvPr id="8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3175992" cy="273844"/>
          </a:xfrm>
        </p:spPr>
        <p:txBody>
          <a:bodyPr/>
          <a:lstStyle/>
          <a:p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4 y 5 de mayo_2016_ Seccional UdeA Oriente</a:t>
            </a:r>
            <a:endParaRPr lang="es-CO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5 Rectángulo"/>
          <p:cNvSpPr/>
          <p:nvPr/>
        </p:nvSpPr>
        <p:spPr>
          <a:xfrm>
            <a:off x="2915816" y="4299942"/>
            <a:ext cx="316625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CO" sz="2000" b="1" dirty="0" smtClean="0">
                <a:solidFill>
                  <a:schemeClr val="accent6">
                    <a:lumMod val="50000"/>
                  </a:schemeClr>
                </a:solidFill>
              </a:rPr>
              <a:t>Operación y mantenimiento</a:t>
            </a:r>
            <a:endParaRPr lang="es-CO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459" y="1119305"/>
            <a:ext cx="4082426" cy="306087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58" y="1131911"/>
            <a:ext cx="4066384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4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11</a:t>
            </a:fld>
            <a:endParaRPr lang="es-CO"/>
          </a:p>
        </p:txBody>
      </p:sp>
      <p:sp>
        <p:nvSpPr>
          <p:cNvPr id="8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3175992" cy="273844"/>
          </a:xfrm>
        </p:spPr>
        <p:txBody>
          <a:bodyPr/>
          <a:lstStyle/>
          <a:p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4 y 5 de mayo_2016_ Seccional UdeA Oriente</a:t>
            </a:r>
            <a:endParaRPr lang="es-CO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971600" y="774666"/>
            <a:ext cx="7067128" cy="599960"/>
          </a:xfrm>
        </p:spPr>
        <p:txBody>
          <a:bodyPr>
            <a:normAutofit/>
          </a:bodyPr>
          <a:lstStyle/>
          <a:p>
            <a:r>
              <a:rPr lang="es-ES" sz="2400" dirty="0" smtClean="0"/>
              <a:t>La economía de escala tratamiento 1°</a:t>
            </a:r>
            <a:endParaRPr lang="es-ES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4704" y="1962799"/>
            <a:ext cx="4062762" cy="241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4 Rectángulo"/>
          <p:cNvSpPr/>
          <p:nvPr/>
        </p:nvSpPr>
        <p:spPr>
          <a:xfrm>
            <a:off x="1141" y="1412191"/>
            <a:ext cx="37953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err="1" smtClean="0"/>
              <a:t>Costo</a:t>
            </a:r>
            <a:r>
              <a:rPr lang="en-GB" sz="1400" i="1" dirty="0" smtClean="0"/>
              <a:t> </a:t>
            </a:r>
            <a:r>
              <a:rPr lang="en-GB" sz="1400" i="1" dirty="0" err="1" smtClean="0"/>
              <a:t>percápita</a:t>
            </a:r>
            <a:r>
              <a:rPr lang="en-GB" sz="1400" i="1" dirty="0" smtClean="0"/>
              <a:t> </a:t>
            </a:r>
            <a:r>
              <a:rPr lang="en-GB" sz="1400" i="1" dirty="0" err="1" smtClean="0"/>
              <a:t>versusTamaño</a:t>
            </a:r>
            <a:r>
              <a:rPr lang="en-GB" sz="1400" i="1" dirty="0" smtClean="0"/>
              <a:t> de la </a:t>
            </a:r>
            <a:r>
              <a:rPr lang="en-GB" sz="1400" i="1" dirty="0" err="1" smtClean="0"/>
              <a:t>Población</a:t>
            </a:r>
            <a:endParaRPr lang="es-ES" sz="1400" i="1" dirty="0"/>
          </a:p>
        </p:txBody>
      </p:sp>
      <p:graphicFrame>
        <p:nvGraphicFramePr>
          <p:cNvPr id="13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544099"/>
              </p:ext>
            </p:extLst>
          </p:nvPr>
        </p:nvGraphicFramePr>
        <p:xfrm>
          <a:off x="338118" y="1918043"/>
          <a:ext cx="2937738" cy="2851254"/>
        </p:xfrm>
        <a:graphic>
          <a:graphicData uri="http://schemas.openxmlformats.org/drawingml/2006/table">
            <a:tbl>
              <a:tblPr/>
              <a:tblGrid>
                <a:gridCol w="1082616"/>
                <a:gridCol w="919018"/>
                <a:gridCol w="936104"/>
              </a:tblGrid>
              <a:tr h="551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Municipio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Población</a:t>
                      </a:r>
                      <a:endParaRPr lang="en-US" sz="12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equivalente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Inversión en US</a:t>
                      </a:r>
                      <a:r>
                        <a:rPr lang="es-CO" sz="1200" b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/hab.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6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Carmen de V.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30.000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18,4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6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Times New Roman"/>
                          <a:ea typeface="Calibri"/>
                          <a:cs typeface="Times New Roman"/>
                        </a:rPr>
                        <a:t>Marinilla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20.000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20,9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6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El Peñol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13.050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23,5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6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El Santuario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19.300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24,5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6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Cocorná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5.806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27,5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6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Guarne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11.900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35,6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6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San Luís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9.860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43,0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6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San Carlos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9.000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43,8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6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Alejandría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3.400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72,5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6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Puerto Triunfo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3.425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79,5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6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San Francisco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1.900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89,5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2 CuadroTexto"/>
          <p:cNvSpPr txBox="1"/>
          <p:nvPr/>
        </p:nvSpPr>
        <p:spPr>
          <a:xfrm>
            <a:off x="4083604" y="1355847"/>
            <a:ext cx="408843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CO" sz="1400" dirty="0" smtClean="0"/>
              <a:t>Tren de tratamiento: cribado + desarenado + sedimentación primaria + digestión de lodos</a:t>
            </a:r>
            <a:endParaRPr lang="es-CO" sz="1400" dirty="0"/>
          </a:p>
        </p:txBody>
      </p:sp>
      <p:sp>
        <p:nvSpPr>
          <p:cNvPr id="15" name="3 CuadroTexto"/>
          <p:cNvSpPr txBox="1"/>
          <p:nvPr/>
        </p:nvSpPr>
        <p:spPr>
          <a:xfrm>
            <a:off x="3971186" y="4421921"/>
            <a:ext cx="4658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smtClean="0"/>
              <a:t>F. Molina </a:t>
            </a:r>
            <a:r>
              <a:rPr lang="es-CO" sz="1000" i="1" dirty="0" smtClean="0"/>
              <a:t>et al</a:t>
            </a:r>
            <a:r>
              <a:rPr lang="es-CO" sz="1000" dirty="0" smtClean="0"/>
              <a:t>.</a:t>
            </a:r>
            <a:r>
              <a:rPr lang="en-US" sz="1000" cap="all" dirty="0"/>
              <a:t> </a:t>
            </a:r>
            <a:r>
              <a:rPr lang="en-US" sz="1000" cap="all" dirty="0" smtClean="0"/>
              <a:t>2011. </a:t>
            </a:r>
            <a:r>
              <a:rPr lang="en-US" sz="1000" dirty="0" smtClean="0"/>
              <a:t>Fifteen </a:t>
            </a:r>
            <a:r>
              <a:rPr lang="en-US" sz="1000" dirty="0"/>
              <a:t>years of water sanitation in eastern Antioquia, </a:t>
            </a:r>
            <a:r>
              <a:rPr lang="en-US" sz="1000" dirty="0" smtClean="0"/>
              <a:t>Colombia, </a:t>
            </a:r>
            <a:r>
              <a:rPr lang="en-US" sz="1000" i="1" dirty="0" smtClean="0"/>
              <a:t>In: </a:t>
            </a:r>
            <a:r>
              <a:rPr lang="en-US" sz="1000" i="1" dirty="0" err="1" smtClean="0"/>
              <a:t>Smallwat</a:t>
            </a:r>
            <a:r>
              <a:rPr lang="en-US" sz="1000" i="1" dirty="0" smtClean="0"/>
              <a:t> 11, Spain</a:t>
            </a:r>
            <a:r>
              <a:rPr lang="en-US" sz="1000" dirty="0" smtClean="0"/>
              <a:t>.</a:t>
            </a:r>
            <a:r>
              <a:rPr lang="es-CO" sz="1000" dirty="0" smtClean="0"/>
              <a:t> </a:t>
            </a:r>
            <a:endParaRPr lang="es-CO" sz="1000" dirty="0"/>
          </a:p>
        </p:txBody>
      </p:sp>
      <p:sp>
        <p:nvSpPr>
          <p:cNvPr id="3" name="Elipse 2"/>
          <p:cNvSpPr/>
          <p:nvPr/>
        </p:nvSpPr>
        <p:spPr>
          <a:xfrm rot="18681651">
            <a:off x="4504194" y="2226564"/>
            <a:ext cx="750283" cy="101490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/>
          <p:cNvSpPr/>
          <p:nvPr/>
        </p:nvSpPr>
        <p:spPr>
          <a:xfrm rot="16200000">
            <a:off x="6219152" y="2553617"/>
            <a:ext cx="668096" cy="159337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189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12</a:t>
            </a:fld>
            <a:endParaRPr lang="es-CO"/>
          </a:p>
        </p:txBody>
      </p:sp>
      <p:sp>
        <p:nvSpPr>
          <p:cNvPr id="8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3175992" cy="273844"/>
          </a:xfrm>
        </p:spPr>
        <p:txBody>
          <a:bodyPr/>
          <a:lstStyle/>
          <a:p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4 y 5 de mayo_2016_ Seccional UdeA Oriente</a:t>
            </a:r>
            <a:endParaRPr lang="es-CO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323528" y="1731992"/>
            <a:ext cx="3686172" cy="2304256"/>
          </a:xfrm>
        </p:spPr>
        <p:txBody>
          <a:bodyPr>
            <a:normAutofit/>
          </a:bodyPr>
          <a:lstStyle/>
          <a:p>
            <a:r>
              <a:rPr lang="es-ES" sz="2200" dirty="0" smtClean="0"/>
              <a:t>Investigación y desarrollo en</a:t>
            </a:r>
            <a:br>
              <a:rPr lang="es-ES" sz="2200" dirty="0" smtClean="0"/>
            </a:br>
            <a:r>
              <a:rPr lang="es-ES" sz="2200" dirty="0" smtClean="0"/>
              <a:t>tratamientos </a:t>
            </a:r>
            <a:r>
              <a:rPr lang="es-ES" sz="2200" dirty="0"/>
              <a:t>s</a:t>
            </a:r>
            <a:r>
              <a:rPr lang="es-ES" sz="2200" dirty="0" smtClean="0"/>
              <a:t>ecundarios y terciarios</a:t>
            </a:r>
            <a:endParaRPr lang="es-ES" sz="27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411760" y="699542"/>
            <a:ext cx="1535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/>
              <a:t>El futuro:</a:t>
            </a:r>
            <a:endParaRPr lang="es-CO" sz="2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088" y="1036581"/>
            <a:ext cx="2927477" cy="369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3993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13</a:t>
            </a:fld>
            <a:endParaRPr lang="es-CO"/>
          </a:p>
        </p:txBody>
      </p:sp>
      <p:sp>
        <p:nvSpPr>
          <p:cNvPr id="8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3175992" cy="273844"/>
          </a:xfrm>
        </p:spPr>
        <p:txBody>
          <a:bodyPr/>
          <a:lstStyle/>
          <a:p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4 y 5 de mayo_2016_ Seccional UdeA Oriente</a:t>
            </a:r>
            <a:endParaRPr lang="es-CO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771800" y="771550"/>
            <a:ext cx="3175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“La planta 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</a:rPr>
              <a:t>experimental”</a:t>
            </a:r>
            <a:endParaRPr lang="es-CO" sz="2000" dirty="0"/>
          </a:p>
        </p:txBody>
      </p:sp>
      <p:pic>
        <p:nvPicPr>
          <p:cNvPr id="9" name="3 Imagen"/>
          <p:cNvPicPr>
            <a:picLocks noChangeAspect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827584" y="1171660"/>
            <a:ext cx="5607876" cy="356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3 CuadroTexto"/>
          <p:cNvSpPr txBox="1"/>
          <p:nvPr/>
        </p:nvSpPr>
        <p:spPr>
          <a:xfrm>
            <a:off x="6553200" y="3219822"/>
            <a:ext cx="24112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smtClean="0"/>
              <a:t>González, J.L; Mejía, R. and Molina, F. </a:t>
            </a:r>
            <a:r>
              <a:rPr lang="en-US" sz="1000" cap="all" dirty="0" smtClean="0"/>
              <a:t>2012. </a:t>
            </a:r>
            <a:r>
              <a:rPr lang="en-US" sz="1000" dirty="0" err="1" smtClean="0"/>
              <a:t>Diseño</a:t>
            </a:r>
            <a:r>
              <a:rPr lang="en-US" sz="1000" dirty="0" smtClean="0"/>
              <a:t> conceptual de </a:t>
            </a:r>
            <a:r>
              <a:rPr lang="en-US" sz="1000" dirty="0" err="1" smtClean="0"/>
              <a:t>una</a:t>
            </a:r>
            <a:r>
              <a:rPr lang="en-US" sz="1000" dirty="0" smtClean="0"/>
              <a:t> </a:t>
            </a:r>
            <a:r>
              <a:rPr lang="en-US" sz="1000" dirty="0" err="1" smtClean="0"/>
              <a:t>estación</a:t>
            </a:r>
            <a:r>
              <a:rPr lang="en-US" sz="1000" dirty="0" smtClean="0"/>
              <a:t> experimental de </a:t>
            </a:r>
            <a:r>
              <a:rPr lang="en-US" sz="1000" dirty="0" err="1" smtClean="0"/>
              <a:t>tratamiento</a:t>
            </a:r>
            <a:r>
              <a:rPr lang="en-US" sz="1000" dirty="0" smtClean="0"/>
              <a:t> de </a:t>
            </a:r>
            <a:r>
              <a:rPr lang="en-US" sz="1000" dirty="0" err="1" smtClean="0"/>
              <a:t>aguas</a:t>
            </a:r>
            <a:r>
              <a:rPr lang="en-US" sz="1000" dirty="0" smtClean="0"/>
              <a:t> </a:t>
            </a:r>
            <a:r>
              <a:rPr lang="en-US" sz="1000" dirty="0" err="1" smtClean="0"/>
              <a:t>residuales</a:t>
            </a:r>
            <a:r>
              <a:rPr lang="en-US" sz="1000" dirty="0" smtClean="0"/>
              <a:t> </a:t>
            </a:r>
            <a:r>
              <a:rPr lang="en-US" sz="1000" dirty="0" err="1" smtClean="0"/>
              <a:t>domésticas</a:t>
            </a:r>
            <a:r>
              <a:rPr lang="en-US" sz="1000" dirty="0" smtClean="0"/>
              <a:t> </a:t>
            </a:r>
            <a:r>
              <a:rPr lang="en-US" sz="1000" dirty="0" err="1" smtClean="0"/>
              <a:t>orientada</a:t>
            </a:r>
            <a:r>
              <a:rPr lang="en-US" sz="1000" dirty="0" smtClean="0"/>
              <a:t> a </a:t>
            </a:r>
            <a:r>
              <a:rPr lang="en-US" sz="1000" dirty="0" err="1" smtClean="0"/>
              <a:t>municipios</a:t>
            </a:r>
            <a:r>
              <a:rPr lang="en-US" sz="1000" dirty="0" smtClean="0"/>
              <a:t> con </a:t>
            </a:r>
            <a:r>
              <a:rPr lang="en-US" sz="1000" dirty="0" err="1" smtClean="0"/>
              <a:t>población</a:t>
            </a:r>
            <a:r>
              <a:rPr lang="en-US" sz="1000" dirty="0" smtClean="0"/>
              <a:t> </a:t>
            </a:r>
            <a:r>
              <a:rPr lang="en-US" sz="1000" dirty="0" err="1" smtClean="0"/>
              <a:t>menor</a:t>
            </a:r>
            <a:r>
              <a:rPr lang="en-US" sz="1000" dirty="0" smtClean="0"/>
              <a:t> a 30.000 </a:t>
            </a:r>
            <a:r>
              <a:rPr lang="en-US" sz="1000" dirty="0" err="1" smtClean="0"/>
              <a:t>habitantes</a:t>
            </a:r>
            <a:r>
              <a:rPr lang="en-US" sz="1000" i="1" dirty="0" smtClean="0"/>
              <a:t>. </a:t>
            </a:r>
            <a:r>
              <a:rPr lang="es-CO" sz="1000" i="1" dirty="0" smtClean="0"/>
              <a:t>Revista Ingenierías Universidad de Medellín.</a:t>
            </a:r>
            <a:r>
              <a:rPr lang="es-CO" sz="1000" dirty="0" smtClean="0"/>
              <a:t> (11), 21: 87-100.</a:t>
            </a:r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301099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14</a:t>
            </a:fld>
            <a:endParaRPr lang="es-CO"/>
          </a:p>
        </p:txBody>
      </p:sp>
      <p:sp>
        <p:nvSpPr>
          <p:cNvPr id="8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3175992" cy="273844"/>
          </a:xfrm>
        </p:spPr>
        <p:txBody>
          <a:bodyPr/>
          <a:lstStyle/>
          <a:p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4 y 5 de mayo_2016_ Seccional UdeA Oriente</a:t>
            </a:r>
            <a:endParaRPr lang="es-CO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915816" y="771550"/>
            <a:ext cx="3684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 smtClean="0"/>
              <a:t>Un punto de encuentro:</a:t>
            </a:r>
            <a:endParaRPr lang="es-CO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827" y="1242235"/>
            <a:ext cx="5294062" cy="352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4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15</a:t>
            </a:fld>
            <a:endParaRPr lang="es-CO"/>
          </a:p>
        </p:txBody>
      </p:sp>
      <p:sp>
        <p:nvSpPr>
          <p:cNvPr id="9" name="8 Rectángulo"/>
          <p:cNvSpPr/>
          <p:nvPr/>
        </p:nvSpPr>
        <p:spPr>
          <a:xfrm>
            <a:off x="3173048" y="1563638"/>
            <a:ext cx="276710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Muchas Gracias</a:t>
            </a:r>
            <a:endParaRPr lang="es-CO" sz="3200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707904" y="2139702"/>
            <a:ext cx="16898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CO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Más información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2195736" y="2859782"/>
            <a:ext cx="44644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(+574) </a:t>
            </a:r>
            <a:r>
              <a:rPr lang="es-CO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219 6563</a:t>
            </a:r>
          </a:p>
          <a:p>
            <a:pPr algn="ctr"/>
            <a:r>
              <a:rPr lang="es-CO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hlinkClick r:id="rId2"/>
              </a:rPr>
              <a:t>francisco.molina@udea.edu.co</a:t>
            </a:r>
            <a:endParaRPr lang="es-CO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algn="ctr"/>
            <a:endParaRPr lang="es-CO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algn="ctr"/>
            <a:r>
              <a:rPr lang="es-CO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Francisco Molina P.</a:t>
            </a:r>
          </a:p>
          <a:p>
            <a:pPr algn="ctr"/>
            <a:endParaRPr lang="es-CO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algn="ctr"/>
            <a:endParaRPr lang="es-CO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3175992" cy="273844"/>
          </a:xfrm>
        </p:spPr>
        <p:txBody>
          <a:bodyPr/>
          <a:lstStyle/>
          <a:p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4 y 5 de mayo_2016_ Seccional UdeA Oriente</a:t>
            </a:r>
            <a:endParaRPr lang="es-CO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51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089920" y="1347614"/>
            <a:ext cx="576064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CO" sz="2000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Profesores:</a:t>
            </a:r>
          </a:p>
          <a:p>
            <a:pPr algn="just">
              <a:spcBef>
                <a:spcPts val="600"/>
              </a:spcBef>
            </a:pPr>
            <a:r>
              <a:rPr lang="es-CO" sz="2000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Francisco Molina Pérez</a:t>
            </a:r>
          </a:p>
          <a:p>
            <a:pPr algn="just">
              <a:spcBef>
                <a:spcPts val="600"/>
              </a:spcBef>
            </a:pPr>
            <a:r>
              <a:rPr lang="es-CO" sz="2000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Roberto </a:t>
            </a:r>
            <a:r>
              <a:rPr lang="es-CO" sz="2000" dirty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Mejía </a:t>
            </a:r>
            <a:r>
              <a:rPr lang="es-CO" sz="2000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Ruíz </a:t>
            </a:r>
            <a:endParaRPr lang="es-CO" sz="2000" dirty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es-CO" sz="2000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Grupo de Investigación en Gestión y Modelación Ambiental</a:t>
            </a:r>
            <a:endParaRPr lang="es-CO" sz="2000" dirty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es-CO" sz="2000" dirty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Grupo GAIA – Facultad de Ingeniería</a:t>
            </a:r>
          </a:p>
          <a:p>
            <a:pPr algn="just">
              <a:spcBef>
                <a:spcPts val="600"/>
              </a:spcBef>
            </a:pPr>
            <a:r>
              <a:rPr lang="es-CO" sz="2000" dirty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Universidad de </a:t>
            </a:r>
            <a:r>
              <a:rPr lang="es-CO" sz="2000" dirty="0" smtClean="0">
                <a:solidFill>
                  <a:schemeClr val="accent6">
                    <a:lumMod val="50000"/>
                  </a:schemeClr>
                </a:solidFill>
                <a:latin typeface="Calibri Light" pitchFamily="34" charset="0"/>
              </a:rPr>
              <a:t>Antioquia</a:t>
            </a:r>
            <a:endParaRPr lang="es-CO" sz="2000" dirty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2</a:t>
            </a:fld>
            <a:endParaRPr lang="es-CO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35646"/>
            <a:ext cx="2370306" cy="165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3175992" cy="273844"/>
          </a:xfrm>
        </p:spPr>
        <p:txBody>
          <a:bodyPr/>
          <a:lstStyle/>
          <a:p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4 y 5 de mayo_2016_ Seccional UdeA Oriente</a:t>
            </a:r>
            <a:endParaRPr lang="es-CO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3</a:t>
            </a:fld>
            <a:endParaRPr lang="es-CO"/>
          </a:p>
        </p:txBody>
      </p:sp>
      <p:sp>
        <p:nvSpPr>
          <p:cNvPr id="7" name="6 Rectángulo"/>
          <p:cNvSpPr/>
          <p:nvPr/>
        </p:nvSpPr>
        <p:spPr>
          <a:xfrm>
            <a:off x="3635896" y="1105581"/>
            <a:ext cx="148444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CO" sz="2000" b="1" dirty="0" smtClean="0">
                <a:solidFill>
                  <a:schemeClr val="accent6">
                    <a:lumMod val="50000"/>
                  </a:schemeClr>
                </a:solidFill>
              </a:rPr>
              <a:t>CONTENIDO</a:t>
            </a:r>
            <a:endParaRPr lang="es-CO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39478" y="1105581"/>
            <a:ext cx="32403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CO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Ciclo hidrológico urbano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CO" sz="1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O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Nuestra </a:t>
            </a:r>
            <a:r>
              <a:rPr lang="es-CO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experiencia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CO" sz="1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O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La realidad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CO" sz="1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O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Dos propósitos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CO" sz="1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O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 Aciertos </a:t>
            </a:r>
            <a:r>
              <a:rPr lang="es-CO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y problemas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CO" sz="1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O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 Economía </a:t>
            </a:r>
            <a:r>
              <a:rPr lang="es-CO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de escala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CO" sz="1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O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 El futuro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CO" sz="1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O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Un punto de encuentro</a:t>
            </a:r>
            <a:endParaRPr lang="es-CO" sz="1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</p:txBody>
      </p:sp>
      <p:sp>
        <p:nvSpPr>
          <p:cNvPr id="9" name="1 Marcador de pie de página"/>
          <p:cNvSpPr txBox="1">
            <a:spLocks/>
          </p:cNvSpPr>
          <p:nvPr/>
        </p:nvSpPr>
        <p:spPr>
          <a:xfrm>
            <a:off x="3124200" y="4767263"/>
            <a:ext cx="3175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4 y 5 de mayo_2016_ Seccional </a:t>
            </a:r>
            <a:r>
              <a:rPr lang="es-CO" dirty="0" err="1" smtClean="0">
                <a:solidFill>
                  <a:schemeClr val="accent6">
                    <a:lumMod val="50000"/>
                  </a:schemeClr>
                </a:solidFill>
              </a:rPr>
              <a:t>UdeA</a:t>
            </a:r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 Oriente</a:t>
            </a:r>
            <a:endParaRPr lang="es-CO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505691"/>
            <a:ext cx="4307335" cy="323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4</a:t>
            </a:fld>
            <a:endParaRPr lang="es-CO"/>
          </a:p>
        </p:txBody>
      </p:sp>
      <p:sp>
        <p:nvSpPr>
          <p:cNvPr id="10" name="9 Rectángulo"/>
          <p:cNvSpPr/>
          <p:nvPr/>
        </p:nvSpPr>
        <p:spPr>
          <a:xfrm>
            <a:off x="251520" y="1686182"/>
            <a:ext cx="414398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b="1" dirty="0" smtClean="0">
                <a:solidFill>
                  <a:schemeClr val="accent6">
                    <a:lumMod val="50000"/>
                  </a:schemeClr>
                </a:solidFill>
              </a:rPr>
              <a:t>Abastecimiento a partir de agua superficial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b="1" dirty="0" smtClean="0">
                <a:solidFill>
                  <a:schemeClr val="accent6">
                    <a:lumMod val="50000"/>
                  </a:schemeClr>
                </a:solidFill>
              </a:rPr>
              <a:t>De la misma manera que se trata el agua para potabilizarla se deben tratar las aguas residuales generadas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b="1" dirty="0" smtClean="0">
                <a:solidFill>
                  <a:schemeClr val="accent6">
                    <a:lumMod val="50000"/>
                  </a:schemeClr>
                </a:solidFill>
              </a:rPr>
              <a:t>De la misma corriente de agua superficial donde se descargan las aguas residuales “tratadas”, aguas abajo, otra zona urbana tendrá que abastecerse</a:t>
            </a:r>
            <a:endParaRPr lang="es-CO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 smtClean="0">
              <a:solidFill>
                <a:schemeClr val="accent6">
                  <a:lumMod val="50000"/>
                </a:schemeClr>
              </a:solidFill>
              <a:latin typeface="Calibri Light" pitchFamily="34" charset="0"/>
            </a:endParaRPr>
          </a:p>
          <a:p>
            <a:pPr algn="just"/>
            <a:endParaRPr lang="es-CO" sz="16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15873" y="1243081"/>
            <a:ext cx="276909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CO" sz="2000" b="1" dirty="0" smtClean="0">
                <a:solidFill>
                  <a:schemeClr val="accent6">
                    <a:lumMod val="50000"/>
                  </a:schemeClr>
                </a:solidFill>
              </a:rPr>
              <a:t>Ciclo hidrológico urbano</a:t>
            </a:r>
            <a:endParaRPr lang="es-CO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219277"/>
            <a:ext cx="3503612" cy="3486604"/>
          </a:xfrm>
          <a:prstGeom prst="rect">
            <a:avLst/>
          </a:prstGeom>
        </p:spPr>
      </p:pic>
      <p:sp>
        <p:nvSpPr>
          <p:cNvPr id="7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3175992" cy="273844"/>
          </a:xfrm>
        </p:spPr>
        <p:txBody>
          <a:bodyPr/>
          <a:lstStyle/>
          <a:p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4 y 5 de mayo_2016_ Seccional UdeA Oriente</a:t>
            </a:r>
            <a:endParaRPr lang="es-CO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5</a:t>
            </a:fld>
            <a:endParaRPr lang="es-CO" dirty="0"/>
          </a:p>
        </p:txBody>
      </p:sp>
      <p:sp>
        <p:nvSpPr>
          <p:cNvPr id="8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3175992" cy="273844"/>
          </a:xfrm>
        </p:spPr>
        <p:txBody>
          <a:bodyPr/>
          <a:lstStyle/>
          <a:p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4 y 5 de mayo_2016_ Seccional UdeA Oriente</a:t>
            </a:r>
            <a:endParaRPr lang="es-CO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1415359" y="3070151"/>
            <a:ext cx="5070248" cy="231431"/>
          </a:xfrm>
        </p:spPr>
        <p:txBody>
          <a:bodyPr>
            <a:noAutofit/>
          </a:bodyPr>
          <a:lstStyle/>
          <a:p>
            <a:r>
              <a:rPr lang="es-MX" sz="2400" dirty="0" smtClean="0"/>
              <a:t>Nuestra experiencia</a:t>
            </a:r>
            <a:endParaRPr lang="es-ES" sz="2400" dirty="0"/>
          </a:p>
        </p:txBody>
      </p:sp>
      <p:sp>
        <p:nvSpPr>
          <p:cNvPr id="23" name="3 Rectángulo"/>
          <p:cNvSpPr/>
          <p:nvPr/>
        </p:nvSpPr>
        <p:spPr>
          <a:xfrm>
            <a:off x="70532" y="1522225"/>
            <a:ext cx="6805724" cy="5232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s-CO" sz="1400" dirty="0" smtClean="0"/>
              <a:t>Ejecución de proyectos de diseño, optimización</a:t>
            </a:r>
            <a:r>
              <a:rPr lang="es-CO" sz="1400" dirty="0"/>
              <a:t>, arranque, operación, capacitación de operarios y evaluación de sistemas de tratamiento de aguas residuales </a:t>
            </a:r>
            <a:r>
              <a:rPr lang="es-CO" sz="1400" dirty="0" smtClean="0"/>
              <a:t>municipales</a:t>
            </a:r>
            <a:r>
              <a:rPr lang="es-CO" sz="1400" dirty="0"/>
              <a:t> </a:t>
            </a:r>
            <a:endParaRPr lang="es-CO" sz="1400" dirty="0" smtClean="0"/>
          </a:p>
        </p:txBody>
      </p:sp>
      <p:sp>
        <p:nvSpPr>
          <p:cNvPr id="24" name="4 Rectángulo"/>
          <p:cNvSpPr/>
          <p:nvPr/>
        </p:nvSpPr>
        <p:spPr>
          <a:xfrm>
            <a:off x="3393773" y="3913399"/>
            <a:ext cx="5034260" cy="5847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s-CO" sz="1600" dirty="0"/>
              <a:t>A partir de </a:t>
            </a:r>
            <a:r>
              <a:rPr lang="es-CO" sz="1600" dirty="0" smtClean="0"/>
              <a:t>la consultoría se </a:t>
            </a:r>
            <a:r>
              <a:rPr lang="es-CO" sz="1600" dirty="0"/>
              <a:t>construye una mirada </a:t>
            </a:r>
            <a:r>
              <a:rPr lang="es-CO" sz="1600" dirty="0" smtClean="0"/>
              <a:t>integral inicial y </a:t>
            </a:r>
            <a:r>
              <a:rPr lang="es-CO" sz="1600" dirty="0"/>
              <a:t>se recomiendan acciones </a:t>
            </a:r>
            <a:r>
              <a:rPr lang="es-CO" sz="1600" dirty="0" smtClean="0"/>
              <a:t>a desarrollar</a:t>
            </a:r>
            <a:endParaRPr lang="es-CO" sz="1600" dirty="0"/>
          </a:p>
        </p:txBody>
      </p:sp>
      <p:sp>
        <p:nvSpPr>
          <p:cNvPr id="25" name="6 Flecha curvada hacia la derecha"/>
          <p:cNvSpPr/>
          <p:nvPr/>
        </p:nvSpPr>
        <p:spPr>
          <a:xfrm rot="17866823">
            <a:off x="5436482" y="2043055"/>
            <a:ext cx="576064" cy="150190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>
              <a:solidFill>
                <a:schemeClr val="tx1"/>
              </a:solidFill>
            </a:endParaRPr>
          </a:p>
        </p:txBody>
      </p:sp>
      <p:sp>
        <p:nvSpPr>
          <p:cNvPr id="26" name="7 Flecha curvada hacia la derecha"/>
          <p:cNvSpPr/>
          <p:nvPr/>
        </p:nvSpPr>
        <p:spPr>
          <a:xfrm rot="7162968" flipH="1">
            <a:off x="2163540" y="3433055"/>
            <a:ext cx="493038" cy="150190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>
              <a:solidFill>
                <a:schemeClr val="tx1"/>
              </a:solidFill>
            </a:endParaRPr>
          </a:p>
        </p:txBody>
      </p:sp>
      <p:sp>
        <p:nvSpPr>
          <p:cNvPr id="27" name="8 Rectángulo redondeado"/>
          <p:cNvSpPr/>
          <p:nvPr/>
        </p:nvSpPr>
        <p:spPr>
          <a:xfrm>
            <a:off x="6669232" y="2269385"/>
            <a:ext cx="1575176" cy="10391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/>
          </a:p>
        </p:txBody>
      </p:sp>
      <p:sp>
        <p:nvSpPr>
          <p:cNvPr id="28" name="9 CuadroTexto"/>
          <p:cNvSpPr txBox="1"/>
          <p:nvPr/>
        </p:nvSpPr>
        <p:spPr>
          <a:xfrm>
            <a:off x="6811966" y="2422687"/>
            <a:ext cx="161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smtClean="0"/>
              <a:t>Extensión</a:t>
            </a:r>
          </a:p>
          <a:p>
            <a:endParaRPr lang="es-CO" sz="1200" dirty="0"/>
          </a:p>
          <a:p>
            <a:r>
              <a:rPr lang="es-CO" sz="1200" dirty="0" smtClean="0"/>
              <a:t>(</a:t>
            </a:r>
            <a:r>
              <a:rPr lang="es-CO" sz="1600" dirty="0" smtClean="0"/>
              <a:t>Consultoría</a:t>
            </a:r>
            <a:r>
              <a:rPr lang="es-CO" sz="1200" dirty="0" smtClean="0"/>
              <a:t>)</a:t>
            </a:r>
            <a:endParaRPr lang="es-CO" sz="1200" dirty="0"/>
          </a:p>
        </p:txBody>
      </p:sp>
      <p:sp>
        <p:nvSpPr>
          <p:cNvPr id="29" name="10 Rectángulo redondeado"/>
          <p:cNvSpPr/>
          <p:nvPr/>
        </p:nvSpPr>
        <p:spPr>
          <a:xfrm>
            <a:off x="241301" y="2664786"/>
            <a:ext cx="1666403" cy="9870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/>
          </a:p>
        </p:txBody>
      </p:sp>
      <p:sp>
        <p:nvSpPr>
          <p:cNvPr id="30" name="11 CuadroTexto"/>
          <p:cNvSpPr txBox="1"/>
          <p:nvPr/>
        </p:nvSpPr>
        <p:spPr>
          <a:xfrm>
            <a:off x="454462" y="2874610"/>
            <a:ext cx="1733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smtClean="0"/>
              <a:t>Investigación aplicada</a:t>
            </a:r>
            <a:endParaRPr lang="es-CO" sz="1600" dirty="0"/>
          </a:p>
        </p:txBody>
      </p:sp>
      <p:sp>
        <p:nvSpPr>
          <p:cNvPr id="2" name="Flecha abajo 1"/>
          <p:cNvSpPr/>
          <p:nvPr/>
        </p:nvSpPr>
        <p:spPr>
          <a:xfrm>
            <a:off x="7380312" y="3398847"/>
            <a:ext cx="239687" cy="4540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Flecha abajo 30"/>
          <p:cNvSpPr/>
          <p:nvPr/>
        </p:nvSpPr>
        <p:spPr>
          <a:xfrm flipH="1" flipV="1">
            <a:off x="917549" y="2087729"/>
            <a:ext cx="313906" cy="4884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/>
          <p:cNvSpPr txBox="1"/>
          <p:nvPr/>
        </p:nvSpPr>
        <p:spPr>
          <a:xfrm>
            <a:off x="1115616" y="2233809"/>
            <a:ext cx="1860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Buenas prácticas</a:t>
            </a:r>
            <a:endParaRPr lang="es-CO" dirty="0"/>
          </a:p>
        </p:txBody>
      </p:sp>
      <p:sp>
        <p:nvSpPr>
          <p:cNvPr id="32" name="CuadroTexto 31"/>
          <p:cNvSpPr txBox="1"/>
          <p:nvPr/>
        </p:nvSpPr>
        <p:spPr>
          <a:xfrm>
            <a:off x="5592910" y="3446802"/>
            <a:ext cx="1860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Sistematización</a:t>
            </a:r>
            <a:endParaRPr lang="es-CO" dirty="0"/>
          </a:p>
        </p:txBody>
      </p:sp>
      <p:sp>
        <p:nvSpPr>
          <p:cNvPr id="33" name="Flecha abajo 32"/>
          <p:cNvSpPr/>
          <p:nvPr/>
        </p:nvSpPr>
        <p:spPr>
          <a:xfrm flipH="1" flipV="1">
            <a:off x="783722" y="3705594"/>
            <a:ext cx="195784" cy="2945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4 Rectángulo"/>
          <p:cNvSpPr/>
          <p:nvPr/>
        </p:nvSpPr>
        <p:spPr>
          <a:xfrm>
            <a:off x="73213" y="4094105"/>
            <a:ext cx="1812587" cy="7386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s-CO" sz="1400" dirty="0" smtClean="0"/>
              <a:t>Cambios en la normatividad: Resolución 0631/2015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62272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6</a:t>
            </a:fld>
            <a:endParaRPr lang="es-CO"/>
          </a:p>
        </p:txBody>
      </p:sp>
      <p:sp>
        <p:nvSpPr>
          <p:cNvPr id="8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3175992" cy="273844"/>
          </a:xfrm>
        </p:spPr>
        <p:txBody>
          <a:bodyPr/>
          <a:lstStyle/>
          <a:p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4 y 5 de mayo_2016_ Seccional UdeA Oriente</a:t>
            </a:r>
            <a:endParaRPr lang="es-CO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899593" y="1131590"/>
            <a:ext cx="7488831" cy="3364728"/>
            <a:chOff x="213141" y="355639"/>
            <a:chExt cx="9784893" cy="5622161"/>
          </a:xfrm>
        </p:grpSpPr>
        <p:sp>
          <p:nvSpPr>
            <p:cNvPr id="11" name="3 Elipse"/>
            <p:cNvSpPr/>
            <p:nvPr/>
          </p:nvSpPr>
          <p:spPr>
            <a:xfrm>
              <a:off x="3156868" y="2698080"/>
              <a:ext cx="2592288" cy="12961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/>
            </a:p>
          </p:txBody>
        </p:sp>
        <p:sp>
          <p:nvSpPr>
            <p:cNvPr id="12" name="4 CuadroTexto"/>
            <p:cNvSpPr txBox="1"/>
            <p:nvPr/>
          </p:nvSpPr>
          <p:spPr>
            <a:xfrm>
              <a:off x="3662744" y="3074437"/>
              <a:ext cx="1656184" cy="565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600" dirty="0" smtClean="0"/>
                <a:t>La realidad</a:t>
              </a:r>
              <a:endParaRPr lang="es-CO" sz="1600" dirty="0"/>
            </a:p>
          </p:txBody>
        </p:sp>
        <p:sp>
          <p:nvSpPr>
            <p:cNvPr id="13" name="6 Rectángulo"/>
            <p:cNvSpPr/>
            <p:nvPr/>
          </p:nvSpPr>
          <p:spPr>
            <a:xfrm>
              <a:off x="213141" y="355639"/>
              <a:ext cx="3145700" cy="1079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/>
                <a:t>88% de las cabeceras municipales en Antioquia tienen poblaciones menores a 30.000 habitantes</a:t>
              </a:r>
            </a:p>
          </p:txBody>
        </p:sp>
        <p:sp>
          <p:nvSpPr>
            <p:cNvPr id="14" name="7 Flecha abajo"/>
            <p:cNvSpPr/>
            <p:nvPr/>
          </p:nvSpPr>
          <p:spPr>
            <a:xfrm rot="2589192">
              <a:off x="5371589" y="1829555"/>
              <a:ext cx="407020" cy="105447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/>
            </a:p>
          </p:txBody>
        </p:sp>
        <p:sp>
          <p:nvSpPr>
            <p:cNvPr id="15" name="8 Rectángulo"/>
            <p:cNvSpPr/>
            <p:nvPr/>
          </p:nvSpPr>
          <p:spPr>
            <a:xfrm>
              <a:off x="6110685" y="746950"/>
              <a:ext cx="3416922" cy="1079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 smtClean="0"/>
                <a:t>Los municipios generalmente presentan </a:t>
              </a:r>
              <a:r>
                <a:rPr lang="es-ES" sz="1200" dirty="0"/>
                <a:t>debilidades institucionales, financieras  y </a:t>
              </a:r>
              <a:r>
                <a:rPr lang="es-ES" sz="1200" dirty="0" smtClean="0"/>
                <a:t>técnicas</a:t>
              </a:r>
              <a:endParaRPr lang="es-ES" sz="1200" dirty="0"/>
            </a:p>
          </p:txBody>
        </p:sp>
        <p:sp>
          <p:nvSpPr>
            <p:cNvPr id="16" name="9 Flecha abajo"/>
            <p:cNvSpPr/>
            <p:nvPr/>
          </p:nvSpPr>
          <p:spPr>
            <a:xfrm rot="19070546">
              <a:off x="2674411" y="1436162"/>
              <a:ext cx="407020" cy="157623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/>
            </a:p>
          </p:txBody>
        </p:sp>
        <p:sp>
          <p:nvSpPr>
            <p:cNvPr id="17" name="10 Rectángulo"/>
            <p:cNvSpPr/>
            <p:nvPr/>
          </p:nvSpPr>
          <p:spPr>
            <a:xfrm>
              <a:off x="307225" y="4509120"/>
              <a:ext cx="3519159" cy="1388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/>
                <a:t>En este contexto los criterios fundamentales de diseño, construcción y operación de las PTAR deben </a:t>
              </a:r>
              <a:r>
                <a:rPr lang="es-ES" sz="1200" dirty="0" smtClean="0"/>
                <a:t>ser: </a:t>
              </a:r>
              <a:r>
                <a:rPr lang="es-ES" sz="1200" b="1" dirty="0"/>
                <a:t>eficiencia, sencillez, bajo costo</a:t>
              </a:r>
            </a:p>
          </p:txBody>
        </p:sp>
        <p:sp>
          <p:nvSpPr>
            <p:cNvPr id="18" name="11 Flecha abajo"/>
            <p:cNvSpPr/>
            <p:nvPr/>
          </p:nvSpPr>
          <p:spPr>
            <a:xfrm rot="2260078">
              <a:off x="2572107" y="3593056"/>
              <a:ext cx="432048" cy="949621"/>
            </a:xfrm>
            <a:prstGeom prst="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/>
            </a:p>
          </p:txBody>
        </p:sp>
        <p:sp>
          <p:nvSpPr>
            <p:cNvPr id="19" name="12 Rectángulo"/>
            <p:cNvSpPr/>
            <p:nvPr/>
          </p:nvSpPr>
          <p:spPr>
            <a:xfrm>
              <a:off x="5229170" y="4589278"/>
              <a:ext cx="4768864" cy="1388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 smtClean="0"/>
                <a:t>Se requiere de un proceso sistemático que evalué las experiencias actuales, defina aprendizajes y acciones  orientadas </a:t>
              </a:r>
              <a:r>
                <a:rPr lang="es-ES" sz="1200" dirty="0"/>
                <a:t>a mejorar el diseño, construcción y operación de las PTAR</a:t>
              </a:r>
            </a:p>
          </p:txBody>
        </p:sp>
        <p:sp>
          <p:nvSpPr>
            <p:cNvPr id="20" name="13 Flecha derecha"/>
            <p:cNvSpPr/>
            <p:nvPr/>
          </p:nvSpPr>
          <p:spPr>
            <a:xfrm>
              <a:off x="3826384" y="4989222"/>
              <a:ext cx="1105656" cy="517123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/>
            </a:p>
          </p:txBody>
        </p:sp>
        <p:sp>
          <p:nvSpPr>
            <p:cNvPr id="21" name="14 Flecha abajo"/>
            <p:cNvSpPr/>
            <p:nvPr/>
          </p:nvSpPr>
          <p:spPr>
            <a:xfrm rot="8010263">
              <a:off x="5528353" y="3733297"/>
              <a:ext cx="504055" cy="898310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/>
            </a:p>
          </p:txBody>
        </p:sp>
      </p:grpSp>
    </p:spTree>
    <p:extLst>
      <p:ext uri="{BB962C8B-B14F-4D97-AF65-F5344CB8AC3E}">
        <p14:creationId xmlns:p14="http://schemas.microsoft.com/office/powerpoint/2010/main" val="285734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7</a:t>
            </a:fld>
            <a:endParaRPr lang="es-CO"/>
          </a:p>
        </p:txBody>
      </p:sp>
      <p:sp>
        <p:nvSpPr>
          <p:cNvPr id="8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3175992" cy="273844"/>
          </a:xfrm>
        </p:spPr>
        <p:txBody>
          <a:bodyPr/>
          <a:lstStyle/>
          <a:p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4 y 5 de mayo_2016_ Seccional UdeA Oriente</a:t>
            </a:r>
            <a:endParaRPr lang="es-CO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2 Marcador de contenido"/>
          <p:cNvSpPr>
            <a:spLocks noGrp="1"/>
          </p:cNvSpPr>
          <p:nvPr>
            <p:ph idx="1"/>
          </p:nvPr>
        </p:nvSpPr>
        <p:spPr>
          <a:xfrm>
            <a:off x="251520" y="1707654"/>
            <a:ext cx="8568952" cy="2555726"/>
          </a:xfrm>
        </p:spPr>
        <p:txBody>
          <a:bodyPr>
            <a:normAutofit lnSpcReduction="10000"/>
          </a:bodyPr>
          <a:lstStyle/>
          <a:p>
            <a:r>
              <a:rPr lang="es-ES" sz="2000" dirty="0" smtClean="0"/>
              <a:t>Sistematizar lo realizado, extraer lecciones de lo aprendido, identificar los factores claves (Tecnología, capacidad institucional, personal capacitado). Evaluar nuestra experiencia frente a otras experiencias (Brasil, España por ejemplo)</a:t>
            </a:r>
          </a:p>
          <a:p>
            <a:endParaRPr lang="es-ES" sz="2000" dirty="0"/>
          </a:p>
          <a:p>
            <a:r>
              <a:rPr lang="es-ES" sz="2000" dirty="0" smtClean="0"/>
              <a:t>Planear el futuro, evaluar las mejores alternativas de tratamientos primarios, secundarios y terciarios (remoción de nutrientes y desinfección): </a:t>
            </a:r>
            <a:r>
              <a:rPr lang="es-ES" sz="2000" dirty="0" smtClean="0">
                <a:solidFill>
                  <a:srgbClr val="0070C0"/>
                </a:solidFill>
              </a:rPr>
              <a:t>necesidad de investigación, capacitación y transferencia de tecnología</a:t>
            </a:r>
            <a:endParaRPr lang="es-ES" sz="2000" dirty="0">
              <a:solidFill>
                <a:srgbClr val="0070C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699792" y="113159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 smtClean="0"/>
              <a:t>Dos propósitos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227855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8</a:t>
            </a:fld>
            <a:endParaRPr lang="es-CO"/>
          </a:p>
        </p:txBody>
      </p:sp>
      <p:sp>
        <p:nvSpPr>
          <p:cNvPr id="8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3175992" cy="273844"/>
          </a:xfrm>
        </p:spPr>
        <p:txBody>
          <a:bodyPr/>
          <a:lstStyle/>
          <a:p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4 y 5 de mayo_2016_ Seccional UdeA Oriente</a:t>
            </a:r>
            <a:endParaRPr lang="es-CO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2 Marcador de contenido"/>
          <p:cNvSpPr>
            <a:spLocks noGrp="1"/>
          </p:cNvSpPr>
          <p:nvPr>
            <p:ph idx="1"/>
          </p:nvPr>
        </p:nvSpPr>
        <p:spPr>
          <a:xfrm>
            <a:off x="3646689" y="1833635"/>
            <a:ext cx="5112568" cy="2555726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Selección de tecnología simple y de bajo costo</a:t>
            </a:r>
          </a:p>
          <a:p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Optimización de recursos: alcantarillados combinados</a:t>
            </a:r>
          </a:p>
          <a:p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</a:rPr>
              <a:t>Gradualidad y priorización: focalización de esfuerzos, conocimiento de la tecnología, capacitación, desarrollo institucional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419872" y="1173024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/>
              <a:t>Aciertos</a:t>
            </a:r>
            <a:endParaRPr lang="es-CO" sz="2800" dirty="0"/>
          </a:p>
        </p:txBody>
      </p:sp>
      <p:sp>
        <p:nvSpPr>
          <p:cNvPr id="3" name="Triángulo isósceles 2"/>
          <p:cNvSpPr/>
          <p:nvPr/>
        </p:nvSpPr>
        <p:spPr>
          <a:xfrm>
            <a:off x="107504" y="1275606"/>
            <a:ext cx="3672334" cy="3204914"/>
          </a:xfrm>
          <a:prstGeom prst="triangle">
            <a:avLst>
              <a:gd name="adj" fmla="val 467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1017272" y="374303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Colección de aguas residuales</a:t>
            </a:r>
            <a:endParaRPr lang="es-CO" dirty="0"/>
          </a:p>
        </p:txBody>
      </p:sp>
      <p:cxnSp>
        <p:nvCxnSpPr>
          <p:cNvPr id="9" name="Conector recto 8"/>
          <p:cNvCxnSpPr/>
          <p:nvPr/>
        </p:nvCxnSpPr>
        <p:spPr>
          <a:xfrm>
            <a:off x="467544" y="3743030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1240735" y="2747338"/>
            <a:ext cx="12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/>
              <a:t>T 2°: materia orgánica</a:t>
            </a:r>
            <a:endParaRPr lang="es-CO" sz="1600" dirty="0"/>
          </a:p>
        </p:txBody>
      </p:sp>
      <p:cxnSp>
        <p:nvCxnSpPr>
          <p:cNvPr id="12" name="Conector recto 11"/>
          <p:cNvCxnSpPr/>
          <p:nvPr/>
        </p:nvCxnSpPr>
        <p:spPr>
          <a:xfrm>
            <a:off x="717652" y="3265075"/>
            <a:ext cx="2342180" cy="31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1185704" y="3356234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smtClean="0"/>
              <a:t>T 1°: sólidos  </a:t>
            </a:r>
            <a:endParaRPr lang="es-CO" sz="16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240734" y="1787748"/>
            <a:ext cx="129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/>
              <a:t>T 3°: nutrientes,  desinfección</a:t>
            </a:r>
            <a:endParaRPr lang="es-CO" sz="1600" dirty="0"/>
          </a:p>
        </p:txBody>
      </p:sp>
      <p:cxnSp>
        <p:nvCxnSpPr>
          <p:cNvPr id="23" name="Conector recto 22"/>
          <p:cNvCxnSpPr/>
          <p:nvPr/>
        </p:nvCxnSpPr>
        <p:spPr>
          <a:xfrm>
            <a:off x="1054401" y="2738920"/>
            <a:ext cx="1645391" cy="8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94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15727-7DA5-42EE-B0C4-1495902E8A06}" type="slidenum">
              <a:rPr lang="es-CO" smtClean="0"/>
              <a:t>9</a:t>
            </a:fld>
            <a:endParaRPr lang="es-CO"/>
          </a:p>
        </p:txBody>
      </p:sp>
      <p:sp>
        <p:nvSpPr>
          <p:cNvPr id="8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3175992" cy="273844"/>
          </a:xfrm>
        </p:spPr>
        <p:txBody>
          <a:bodyPr/>
          <a:lstStyle/>
          <a:p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4 y 5 de mayo_2016_ Seccional UdeA Oriente</a:t>
            </a:r>
            <a:endParaRPr lang="es-CO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583" y="1596767"/>
            <a:ext cx="384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D:\Paco\Cornare\Arranque Las Mercedes\Fotos\Fotos Las Mercedes3\P1010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14" y="153892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 Rectángulo"/>
          <p:cNvSpPr/>
          <p:nvPr/>
        </p:nvSpPr>
        <p:spPr>
          <a:xfrm>
            <a:off x="1331640" y="4504075"/>
            <a:ext cx="146072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CO" sz="2000" b="1" dirty="0" smtClean="0">
                <a:solidFill>
                  <a:schemeClr val="accent6">
                    <a:lumMod val="50000"/>
                  </a:schemeClr>
                </a:solidFill>
              </a:rPr>
              <a:t>Localización</a:t>
            </a:r>
            <a:endParaRPr lang="es-CO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5 Rectángulo"/>
          <p:cNvSpPr/>
          <p:nvPr/>
        </p:nvSpPr>
        <p:spPr>
          <a:xfrm>
            <a:off x="6053224" y="4504075"/>
            <a:ext cx="156677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CO" sz="2000" b="1" dirty="0" smtClean="0">
                <a:solidFill>
                  <a:schemeClr val="accent6">
                    <a:lumMod val="50000"/>
                  </a:schemeClr>
                </a:solidFill>
              </a:rPr>
              <a:t>Construcción</a:t>
            </a:r>
            <a:endParaRPr lang="es-CO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344044" y="101570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/>
              <a:t>Problemas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228219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707</Words>
  <Application>Microsoft Office PowerPoint</Application>
  <PresentationFormat>Presentación en pantalla (16:9)</PresentationFormat>
  <Paragraphs>141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Times New Roman</vt:lpstr>
      <vt:lpstr>Wingdings</vt:lpstr>
      <vt:lpstr>Tema de Office</vt:lpstr>
      <vt:lpstr>Presente y futuro del tratamiento de aguas residuales municipales en Antioquia, una mirada al oriente antioqueño</vt:lpstr>
      <vt:lpstr>Presentación de PowerPoint</vt:lpstr>
      <vt:lpstr>Presentación de PowerPoint</vt:lpstr>
      <vt:lpstr>Presentación de PowerPoint</vt:lpstr>
      <vt:lpstr>Nuestra experiencia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economía de escala tratamiento 1°</vt:lpstr>
      <vt:lpstr>Investigación y desarrollo en tratamientos secundarios y terciarios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Isabel Bedoya T...</dc:creator>
  <cp:lastModifiedBy>fm</cp:lastModifiedBy>
  <cp:revision>28</cp:revision>
  <dcterms:created xsi:type="dcterms:W3CDTF">2016-04-18T13:01:23Z</dcterms:created>
  <dcterms:modified xsi:type="dcterms:W3CDTF">2016-05-04T22:54:09Z</dcterms:modified>
</cp:coreProperties>
</file>