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31" r:id="rId2"/>
    <p:sldId id="373" r:id="rId3"/>
    <p:sldId id="384" r:id="rId4"/>
    <p:sldId id="371" r:id="rId5"/>
    <p:sldId id="375" r:id="rId6"/>
    <p:sldId id="400" r:id="rId7"/>
    <p:sldId id="399" r:id="rId8"/>
    <p:sldId id="385" r:id="rId9"/>
    <p:sldId id="386" r:id="rId10"/>
    <p:sldId id="374" r:id="rId11"/>
    <p:sldId id="348" r:id="rId12"/>
    <p:sldId id="365" r:id="rId13"/>
    <p:sldId id="347" r:id="rId14"/>
    <p:sldId id="349" r:id="rId15"/>
    <p:sldId id="355" r:id="rId16"/>
    <p:sldId id="376" r:id="rId17"/>
    <p:sldId id="358" r:id="rId18"/>
    <p:sldId id="405" r:id="rId19"/>
    <p:sldId id="406" r:id="rId20"/>
    <p:sldId id="394" r:id="rId21"/>
    <p:sldId id="327" r:id="rId22"/>
    <p:sldId id="341" r:id="rId23"/>
    <p:sldId id="395" r:id="rId24"/>
    <p:sldId id="396" r:id="rId25"/>
    <p:sldId id="403" r:id="rId26"/>
    <p:sldId id="343" r:id="rId27"/>
    <p:sldId id="401" r:id="rId28"/>
    <p:sldId id="402" r:id="rId29"/>
    <p:sldId id="404" r:id="rId30"/>
    <p:sldId id="387" r:id="rId31"/>
  </p:sldIdLst>
  <p:sldSz cx="9144000" cy="6858000" type="screen4x3"/>
  <p:notesSz cx="6858000" cy="9296400"/>
  <p:defaultTextStyle>
    <a:defPPr>
      <a:defRPr lang="es-CO"/>
    </a:defPPr>
    <a:lvl1pPr algn="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FF0000"/>
    <a:srgbClr val="339933"/>
    <a:srgbClr val="FFFF66"/>
    <a:srgbClr val="33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16" autoAdjust="0"/>
    <p:restoredTop sz="85139" autoAdjust="0"/>
  </p:normalViewPr>
  <p:slideViewPr>
    <p:cSldViewPr>
      <p:cViewPr>
        <p:scale>
          <a:sx n="75" d="100"/>
          <a:sy n="75" d="100"/>
        </p:scale>
        <p:origin x="-1044" y="-7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45519791\AppData\Local\Microsoft\Windows\Temporary%20Internet%20Files\Content.Outlook\YXP0C8XY\rita%20adolescent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45519791\AppData\Local\Microsoft\Windows\Temporary%20Internet%20Files\Content.Outlook\YXP0C8XY\icv2008%20embadol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9"/>
  <c:chart>
    <c:autoTitleDeleted val="1"/>
    <c:plotArea>
      <c:layout/>
      <c:barChart>
        <c:barDir val="col"/>
        <c:grouping val="clustered"/>
        <c:ser>
          <c:idx val="0"/>
          <c:order val="0"/>
          <c:cat>
            <c:numRef>
              <c:f>Hoja1!$A$13:$A$18</c:f>
              <c:numCache>
                <c:formatCode>General</c:formatCode>
                <c:ptCount val="6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</c:numCache>
            </c:numRef>
          </c:cat>
          <c:val>
            <c:numRef>
              <c:f>Hoja1!$B$13:$B$18</c:f>
              <c:numCache>
                <c:formatCode>General</c:formatCode>
                <c:ptCount val="6"/>
                <c:pt idx="0">
                  <c:v>7734</c:v>
                </c:pt>
                <c:pt idx="1">
                  <c:v>8084</c:v>
                </c:pt>
                <c:pt idx="2">
                  <c:v>8341</c:v>
                </c:pt>
                <c:pt idx="3">
                  <c:v>8782</c:v>
                </c:pt>
                <c:pt idx="4">
                  <c:v>8713</c:v>
                </c:pt>
                <c:pt idx="5">
                  <c:v>8384</c:v>
                </c:pt>
              </c:numCache>
            </c:numRef>
          </c:val>
        </c:ser>
        <c:axId val="87802624"/>
        <c:axId val="88035328"/>
      </c:barChart>
      <c:catAx>
        <c:axId val="8780262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lang="es-CO"/>
            </a:pPr>
            <a:endParaRPr lang="en-US"/>
          </a:p>
        </c:txPr>
        <c:crossAx val="88035328"/>
        <c:crosses val="autoZero"/>
        <c:auto val="1"/>
        <c:lblAlgn val="ctr"/>
        <c:lblOffset val="100"/>
      </c:catAx>
      <c:valAx>
        <c:axId val="8803532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lang="es-CO"/>
                </a:pPr>
                <a:r>
                  <a:rPr lang="en-US"/>
                  <a:t>Numero de Casos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lang="es-CO"/>
            </a:pPr>
            <a:endParaRPr lang="en-US"/>
          </a:p>
        </c:txPr>
        <c:crossAx val="8780262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lang="es-CO"/>
            </a:pPr>
            <a:endParaRPr lang="en-US"/>
          </a:p>
        </c:txPr>
      </c:dTable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20472979617972495"/>
          <c:y val="0.1002148928462655"/>
          <c:w val="0.75230754155836044"/>
          <c:h val="0.82576309018118754"/>
        </c:manualLayout>
      </c:layout>
      <c:barChart>
        <c:barDir val="bar"/>
        <c:grouping val="clustered"/>
        <c:ser>
          <c:idx val="0"/>
          <c:order val="0"/>
          <c:tx>
            <c:v>Porcentaje</c:v>
          </c:tx>
          <c:spPr>
            <a:solidFill>
              <a:schemeClr val="accent1"/>
            </a:solidFill>
          </c:spPr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rgbClr val="FFFF00"/>
              </a:solidFill>
            </c:spPr>
          </c:dPt>
          <c:dPt>
            <c:idx val="5"/>
            <c:spPr>
              <a:solidFill>
                <a:srgbClr val="FFFF00"/>
              </a:solidFill>
            </c:spPr>
          </c:dPt>
          <c:dPt>
            <c:idx val="6"/>
            <c:spPr>
              <a:solidFill>
                <a:srgbClr val="FFFF00"/>
              </a:solidFill>
            </c:spPr>
          </c:dPt>
          <c:dPt>
            <c:idx val="7"/>
            <c:spPr>
              <a:solidFill>
                <a:srgbClr val="FFFF00"/>
              </a:solidFill>
            </c:spPr>
          </c:dPt>
          <c:dPt>
            <c:idx val="8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9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1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11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12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13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14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15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lt1">
                    <a:shade val="50000"/>
                  </a:schemeClr>
                </a:solidFill>
              </a:ln>
            </c:spPr>
          </c:dPt>
          <c:dLbls>
            <c:txPr>
              <a:bodyPr/>
              <a:lstStyle/>
              <a:p>
                <a:pPr>
                  <a:defRPr lang="es-CO"/>
                </a:pPr>
                <a:endParaRPr lang="en-US"/>
              </a:p>
            </c:txPr>
            <c:showVal val="1"/>
          </c:dLbls>
          <c:cat>
            <c:strRef>
              <c:f>Hoja2!$B$33:$B$48</c:f>
              <c:strCache>
                <c:ptCount val="16"/>
                <c:pt idx="0">
                  <c:v>Popular</c:v>
                </c:pt>
                <c:pt idx="1">
                  <c:v> Santa Cruz</c:v>
                </c:pt>
                <c:pt idx="2">
                  <c:v>Manrique</c:v>
                </c:pt>
                <c:pt idx="3">
                  <c:v>Villa Hermosa</c:v>
                </c:pt>
                <c:pt idx="4">
                  <c:v>San Javier</c:v>
                </c:pt>
                <c:pt idx="5">
                  <c:v>Doce de Octubre</c:v>
                </c:pt>
                <c:pt idx="6">
                  <c:v>Aranjuez</c:v>
                </c:pt>
                <c:pt idx="7">
                  <c:v>Robledo</c:v>
                </c:pt>
                <c:pt idx="8">
                  <c:v> Buenos Aires</c:v>
                </c:pt>
                <c:pt idx="9">
                  <c:v>Castilla</c:v>
                </c:pt>
                <c:pt idx="10">
                  <c:v>Guayabal</c:v>
                </c:pt>
                <c:pt idx="11">
                  <c:v>La Candelaria</c:v>
                </c:pt>
                <c:pt idx="12">
                  <c:v>Belén</c:v>
                </c:pt>
                <c:pt idx="13">
                  <c:v> La América</c:v>
                </c:pt>
                <c:pt idx="14">
                  <c:v>Laureles Estadio</c:v>
                </c:pt>
                <c:pt idx="15">
                  <c:v>El Poblado</c:v>
                </c:pt>
              </c:strCache>
            </c:strRef>
          </c:cat>
          <c:val>
            <c:numRef>
              <c:f>Hoja2!$D$33:$D$48</c:f>
              <c:numCache>
                <c:formatCode>0.0</c:formatCode>
                <c:ptCount val="16"/>
                <c:pt idx="0">
                  <c:v>11.733018000262765</c:v>
                </c:pt>
                <c:pt idx="1">
                  <c:v>7.4366049139403536</c:v>
                </c:pt>
                <c:pt idx="2">
                  <c:v>9.8016029431086675</c:v>
                </c:pt>
                <c:pt idx="3">
                  <c:v>8.8556037314413487</c:v>
                </c:pt>
                <c:pt idx="4">
                  <c:v>10.051241623965314</c:v>
                </c:pt>
                <c:pt idx="5">
                  <c:v>8.9212981211404419</c:v>
                </c:pt>
                <c:pt idx="6">
                  <c:v>9.7359085534095406</c:v>
                </c:pt>
                <c:pt idx="7">
                  <c:v>7.9490211535934892</c:v>
                </c:pt>
                <c:pt idx="8">
                  <c:v>6.9504664301668688</c:v>
                </c:pt>
                <c:pt idx="9">
                  <c:v>5.058468006832217</c:v>
                </c:pt>
                <c:pt idx="10">
                  <c:v>2.167914860070955</c:v>
                </c:pt>
                <c:pt idx="11">
                  <c:v>2.9168309026409145</c:v>
                </c:pt>
                <c:pt idx="12">
                  <c:v>5.0716068847720477</c:v>
                </c:pt>
                <c:pt idx="13">
                  <c:v>1.931415057154118</c:v>
                </c:pt>
                <c:pt idx="14">
                  <c:v>0.82774931020890896</c:v>
                </c:pt>
                <c:pt idx="15">
                  <c:v>0.5912495072920777</c:v>
                </c:pt>
              </c:numCache>
            </c:numRef>
          </c:val>
        </c:ser>
        <c:gapWidth val="112"/>
        <c:overlap val="6"/>
        <c:axId val="88062592"/>
        <c:axId val="88068480"/>
      </c:barChart>
      <c:catAx>
        <c:axId val="88062592"/>
        <c:scaling>
          <c:orientation val="minMax"/>
        </c:scaling>
        <c:axPos val="l"/>
        <c:tickLblPos val="nextTo"/>
        <c:txPr>
          <a:bodyPr/>
          <a:lstStyle/>
          <a:p>
            <a:pPr>
              <a:defRPr lang="es-CO"/>
            </a:pPr>
            <a:endParaRPr lang="en-US"/>
          </a:p>
        </c:txPr>
        <c:crossAx val="88068480"/>
        <c:crosses val="autoZero"/>
        <c:auto val="1"/>
        <c:lblAlgn val="ctr"/>
        <c:lblOffset val="100"/>
      </c:catAx>
      <c:valAx>
        <c:axId val="88068480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 lang="es-CO"/>
                </a:pPr>
                <a:r>
                  <a:rPr lang="en-US"/>
                  <a:t>Porcentaje</a:t>
                </a:r>
              </a:p>
            </c:rich>
          </c:tx>
          <c:layout/>
        </c:title>
        <c:numFmt formatCode="0.0" sourceLinked="1"/>
        <c:tickLblPos val="nextTo"/>
        <c:txPr>
          <a:bodyPr/>
          <a:lstStyle/>
          <a:p>
            <a:pPr>
              <a:defRPr lang="es-CO"/>
            </a:pPr>
            <a:endParaRPr lang="en-US"/>
          </a:p>
        </c:txPr>
        <c:crossAx val="88062592"/>
        <c:crosses val="autoZero"/>
        <c:crossBetween val="between"/>
      </c:valAx>
    </c:plotArea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2F3670-BCDC-4736-AFA7-4388FFDBB5D9}" type="doc">
      <dgm:prSet loTypeId="urn:microsoft.com/office/officeart/2005/8/layout/vList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FCE6C341-704D-4795-B68B-00043DA6D3A2}">
      <dgm:prSet custT="1"/>
      <dgm:spPr/>
      <dgm:t>
        <a:bodyPr/>
        <a:lstStyle/>
        <a:p>
          <a:pPr rtl="0"/>
          <a:r>
            <a:rPr lang="es-ES" sz="2000" dirty="0" smtClean="0">
              <a:latin typeface="Arial" pitchFamily="34" charset="0"/>
              <a:cs typeface="Arial" pitchFamily="34" charset="0"/>
            </a:rPr>
            <a:t>Línea 2: Bienestar y desarrollo para toda la población</a:t>
          </a:r>
          <a:endParaRPr lang="es-CO" sz="2000" dirty="0">
            <a:latin typeface="Arial" pitchFamily="34" charset="0"/>
            <a:cs typeface="Arial" pitchFamily="34" charset="0"/>
          </a:endParaRPr>
        </a:p>
      </dgm:t>
    </dgm:pt>
    <dgm:pt modelId="{B624B2A0-69E1-487C-81B6-0B120AA3C560}" type="parTrans" cxnId="{80DC4561-C739-4027-9DBB-7002A88C1258}">
      <dgm:prSet/>
      <dgm:spPr/>
      <dgm:t>
        <a:bodyPr/>
        <a:lstStyle/>
        <a:p>
          <a:endParaRPr lang="es-CO" sz="2000">
            <a:latin typeface="Arial" pitchFamily="34" charset="0"/>
            <a:cs typeface="Arial" pitchFamily="34" charset="0"/>
          </a:endParaRPr>
        </a:p>
      </dgm:t>
    </dgm:pt>
    <dgm:pt modelId="{4A7A1348-AAAE-47EB-806D-6160B4C0E310}" type="sibTrans" cxnId="{80DC4561-C739-4027-9DBB-7002A88C1258}">
      <dgm:prSet/>
      <dgm:spPr/>
      <dgm:t>
        <a:bodyPr/>
        <a:lstStyle/>
        <a:p>
          <a:endParaRPr lang="es-CO" sz="2000">
            <a:latin typeface="Arial" pitchFamily="34" charset="0"/>
            <a:cs typeface="Arial" pitchFamily="34" charset="0"/>
          </a:endParaRPr>
        </a:p>
      </dgm:t>
    </dgm:pt>
    <dgm:pt modelId="{33C423B6-9659-4B63-AF59-A2BC5E3FBF92}">
      <dgm:prSet custT="1"/>
      <dgm:spPr/>
      <dgm:t>
        <a:bodyPr/>
        <a:lstStyle/>
        <a:p>
          <a:pPr rtl="0"/>
          <a:r>
            <a:rPr lang="es-ES" sz="2000" dirty="0" smtClean="0">
              <a:latin typeface="Arial" pitchFamily="34" charset="0"/>
              <a:cs typeface="Arial" pitchFamily="34" charset="0"/>
            </a:rPr>
            <a:t>Componente: Salud</a:t>
          </a:r>
          <a:endParaRPr lang="es-CO" sz="2000" dirty="0">
            <a:latin typeface="Arial" pitchFamily="34" charset="0"/>
            <a:cs typeface="Arial" pitchFamily="34" charset="0"/>
          </a:endParaRPr>
        </a:p>
      </dgm:t>
    </dgm:pt>
    <dgm:pt modelId="{FA074589-215F-49B9-BE8E-F0AF89E6D5C2}" type="parTrans" cxnId="{C27F33E5-25D2-46FE-ABD6-D443E15121CF}">
      <dgm:prSet/>
      <dgm:spPr/>
      <dgm:t>
        <a:bodyPr/>
        <a:lstStyle/>
        <a:p>
          <a:endParaRPr lang="es-CO" sz="2000">
            <a:latin typeface="Arial" pitchFamily="34" charset="0"/>
            <a:cs typeface="Arial" pitchFamily="34" charset="0"/>
          </a:endParaRPr>
        </a:p>
      </dgm:t>
    </dgm:pt>
    <dgm:pt modelId="{02C5B21E-95D2-451C-B9A4-C246CEED098E}" type="sibTrans" cxnId="{C27F33E5-25D2-46FE-ABD6-D443E15121CF}">
      <dgm:prSet/>
      <dgm:spPr/>
      <dgm:t>
        <a:bodyPr/>
        <a:lstStyle/>
        <a:p>
          <a:endParaRPr lang="es-CO" sz="2000">
            <a:latin typeface="Arial" pitchFamily="34" charset="0"/>
            <a:cs typeface="Arial" pitchFamily="34" charset="0"/>
          </a:endParaRPr>
        </a:p>
      </dgm:t>
    </dgm:pt>
    <dgm:pt modelId="{EACC169D-4588-431E-9BC2-230A7DE08E83}">
      <dgm:prSet custT="1"/>
      <dgm:spPr/>
      <dgm:t>
        <a:bodyPr/>
        <a:lstStyle/>
        <a:p>
          <a:pPr rtl="0"/>
          <a:r>
            <a:rPr lang="es-ES" sz="2000" dirty="0" smtClean="0">
              <a:latin typeface="Arial" pitchFamily="34" charset="0"/>
              <a:cs typeface="Arial" pitchFamily="34" charset="0"/>
            </a:rPr>
            <a:t>Programa: Salud  Pública  y Promoción social</a:t>
          </a:r>
          <a:endParaRPr lang="es-CO" sz="2000" dirty="0">
            <a:latin typeface="Arial" pitchFamily="34" charset="0"/>
            <a:cs typeface="Arial" pitchFamily="34" charset="0"/>
          </a:endParaRPr>
        </a:p>
      </dgm:t>
    </dgm:pt>
    <dgm:pt modelId="{064D3280-5814-4A96-A482-2BDAD613B270}" type="parTrans" cxnId="{AE484E43-82D3-42D6-9B72-ECB31D9C91DD}">
      <dgm:prSet/>
      <dgm:spPr/>
      <dgm:t>
        <a:bodyPr/>
        <a:lstStyle/>
        <a:p>
          <a:endParaRPr lang="es-CO" sz="2000">
            <a:latin typeface="Arial" pitchFamily="34" charset="0"/>
            <a:cs typeface="Arial" pitchFamily="34" charset="0"/>
          </a:endParaRPr>
        </a:p>
      </dgm:t>
    </dgm:pt>
    <dgm:pt modelId="{22176136-94C5-44D2-B577-A2A319F29507}" type="sibTrans" cxnId="{AE484E43-82D3-42D6-9B72-ECB31D9C91DD}">
      <dgm:prSet/>
      <dgm:spPr/>
      <dgm:t>
        <a:bodyPr/>
        <a:lstStyle/>
        <a:p>
          <a:endParaRPr lang="es-CO" sz="2000">
            <a:latin typeface="Arial" pitchFamily="34" charset="0"/>
            <a:cs typeface="Arial" pitchFamily="34" charset="0"/>
          </a:endParaRPr>
        </a:p>
      </dgm:t>
    </dgm:pt>
    <dgm:pt modelId="{F3E9E7C2-6965-402D-8A1E-496DC067CCF4}" type="pres">
      <dgm:prSet presAssocID="{362F3670-BCDC-4736-AFA7-4388FFDBB5D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71D58047-C9A9-4A79-B652-7BDED4EB60BC}" type="pres">
      <dgm:prSet presAssocID="{FCE6C341-704D-4795-B68B-00043DA6D3A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B3AE048-1A08-4DE0-8847-E52CA23F3A3C}" type="pres">
      <dgm:prSet presAssocID="{4A7A1348-AAAE-47EB-806D-6160B4C0E310}" presName="spacer" presStyleCnt="0"/>
      <dgm:spPr/>
      <dgm:t>
        <a:bodyPr/>
        <a:lstStyle/>
        <a:p>
          <a:endParaRPr lang="es-CO"/>
        </a:p>
      </dgm:t>
    </dgm:pt>
    <dgm:pt modelId="{B1513336-0579-4A54-9562-77759A3B2F8C}" type="pres">
      <dgm:prSet presAssocID="{33C423B6-9659-4B63-AF59-A2BC5E3FBF9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C4FC15B-17C3-4062-B693-E95F718EDB8A}" type="pres">
      <dgm:prSet presAssocID="{02C5B21E-95D2-451C-B9A4-C246CEED098E}" presName="spacer" presStyleCnt="0"/>
      <dgm:spPr/>
      <dgm:t>
        <a:bodyPr/>
        <a:lstStyle/>
        <a:p>
          <a:endParaRPr lang="es-CO"/>
        </a:p>
      </dgm:t>
    </dgm:pt>
    <dgm:pt modelId="{4FB5DEE7-AB49-4C13-B1A5-8B655CBD96C4}" type="pres">
      <dgm:prSet presAssocID="{EACC169D-4588-431E-9BC2-230A7DE08E8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9419789D-A2B4-4D51-B103-E998A1C54156}" type="presOf" srcId="{EACC169D-4588-431E-9BC2-230A7DE08E83}" destId="{4FB5DEE7-AB49-4C13-B1A5-8B655CBD96C4}" srcOrd="0" destOrd="0" presId="urn:microsoft.com/office/officeart/2005/8/layout/vList2"/>
    <dgm:cxn modelId="{6C032BD9-5CD7-45DD-82E9-30DAD9D5DB25}" type="presOf" srcId="{FCE6C341-704D-4795-B68B-00043DA6D3A2}" destId="{71D58047-C9A9-4A79-B652-7BDED4EB60BC}" srcOrd="0" destOrd="0" presId="urn:microsoft.com/office/officeart/2005/8/layout/vList2"/>
    <dgm:cxn modelId="{C27F33E5-25D2-46FE-ABD6-D443E15121CF}" srcId="{362F3670-BCDC-4736-AFA7-4388FFDBB5D9}" destId="{33C423B6-9659-4B63-AF59-A2BC5E3FBF92}" srcOrd="1" destOrd="0" parTransId="{FA074589-215F-49B9-BE8E-F0AF89E6D5C2}" sibTransId="{02C5B21E-95D2-451C-B9A4-C246CEED098E}"/>
    <dgm:cxn modelId="{962E0DD9-E463-4ED9-A1D0-DCF79BDCE546}" type="presOf" srcId="{362F3670-BCDC-4736-AFA7-4388FFDBB5D9}" destId="{F3E9E7C2-6965-402D-8A1E-496DC067CCF4}" srcOrd="0" destOrd="0" presId="urn:microsoft.com/office/officeart/2005/8/layout/vList2"/>
    <dgm:cxn modelId="{AE484E43-82D3-42D6-9B72-ECB31D9C91DD}" srcId="{362F3670-BCDC-4736-AFA7-4388FFDBB5D9}" destId="{EACC169D-4588-431E-9BC2-230A7DE08E83}" srcOrd="2" destOrd="0" parTransId="{064D3280-5814-4A96-A482-2BDAD613B270}" sibTransId="{22176136-94C5-44D2-B577-A2A319F29507}"/>
    <dgm:cxn modelId="{80DC4561-C739-4027-9DBB-7002A88C1258}" srcId="{362F3670-BCDC-4736-AFA7-4388FFDBB5D9}" destId="{FCE6C341-704D-4795-B68B-00043DA6D3A2}" srcOrd="0" destOrd="0" parTransId="{B624B2A0-69E1-487C-81B6-0B120AA3C560}" sibTransId="{4A7A1348-AAAE-47EB-806D-6160B4C0E310}"/>
    <dgm:cxn modelId="{839A92DF-550B-4930-AB4A-235F6F4CAA89}" type="presOf" srcId="{33C423B6-9659-4B63-AF59-A2BC5E3FBF92}" destId="{B1513336-0579-4A54-9562-77759A3B2F8C}" srcOrd="0" destOrd="0" presId="urn:microsoft.com/office/officeart/2005/8/layout/vList2"/>
    <dgm:cxn modelId="{4131D923-DDFD-4D92-A6BA-DB540245A1E3}" type="presParOf" srcId="{F3E9E7C2-6965-402D-8A1E-496DC067CCF4}" destId="{71D58047-C9A9-4A79-B652-7BDED4EB60BC}" srcOrd="0" destOrd="0" presId="urn:microsoft.com/office/officeart/2005/8/layout/vList2"/>
    <dgm:cxn modelId="{27318966-0B95-4398-8602-A006CD09983F}" type="presParOf" srcId="{F3E9E7C2-6965-402D-8A1E-496DC067CCF4}" destId="{9B3AE048-1A08-4DE0-8847-E52CA23F3A3C}" srcOrd="1" destOrd="0" presId="urn:microsoft.com/office/officeart/2005/8/layout/vList2"/>
    <dgm:cxn modelId="{1F477961-A19C-4900-BB91-F6608B7C6D4D}" type="presParOf" srcId="{F3E9E7C2-6965-402D-8A1E-496DC067CCF4}" destId="{B1513336-0579-4A54-9562-77759A3B2F8C}" srcOrd="2" destOrd="0" presId="urn:microsoft.com/office/officeart/2005/8/layout/vList2"/>
    <dgm:cxn modelId="{8C93510F-6314-4439-86DC-B3313387C41D}" type="presParOf" srcId="{F3E9E7C2-6965-402D-8A1E-496DC067CCF4}" destId="{7C4FC15B-17C3-4062-B693-E95F718EDB8A}" srcOrd="3" destOrd="0" presId="urn:microsoft.com/office/officeart/2005/8/layout/vList2"/>
    <dgm:cxn modelId="{94616C02-69D4-4F4B-A98A-AA95113BDD6F}" type="presParOf" srcId="{F3E9E7C2-6965-402D-8A1E-496DC067CCF4}" destId="{4FB5DEE7-AB49-4C13-B1A5-8B655CBD96C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07F29C-0979-444B-A501-39888404D821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CO"/>
        </a:p>
      </dgm:t>
    </dgm:pt>
    <dgm:pt modelId="{CF430912-3585-4CB9-B469-7370A0A120CE}">
      <dgm:prSet phldrT="[Texto]" custT="1"/>
      <dgm:spPr/>
      <dgm:t>
        <a:bodyPr/>
        <a:lstStyle/>
        <a:p>
          <a:r>
            <a:rPr lang="es-CO" sz="2400" dirty="0" smtClean="0"/>
            <a:t>Mantener el tema en la agenda pública.</a:t>
          </a:r>
          <a:endParaRPr lang="es-CO" sz="2400" dirty="0"/>
        </a:p>
      </dgm:t>
    </dgm:pt>
    <dgm:pt modelId="{7EBB9791-2A4F-4D60-BC6D-8E934D49892E}" type="parTrans" cxnId="{14289B6B-64D3-4EDA-B336-0AD3829F9A19}">
      <dgm:prSet/>
      <dgm:spPr/>
      <dgm:t>
        <a:bodyPr/>
        <a:lstStyle/>
        <a:p>
          <a:endParaRPr lang="es-CO" sz="2400"/>
        </a:p>
      </dgm:t>
    </dgm:pt>
    <dgm:pt modelId="{A585B317-E575-45C7-AFF3-FA3149657E9D}" type="sibTrans" cxnId="{14289B6B-64D3-4EDA-B336-0AD3829F9A19}">
      <dgm:prSet/>
      <dgm:spPr/>
      <dgm:t>
        <a:bodyPr/>
        <a:lstStyle/>
        <a:p>
          <a:endParaRPr lang="es-CO" sz="2400"/>
        </a:p>
      </dgm:t>
    </dgm:pt>
    <dgm:pt modelId="{FC030FE5-B264-4C9D-95C5-C8451C1A0014}">
      <dgm:prSet phldrT="[Texto]" custT="1"/>
      <dgm:spPr/>
      <dgm:t>
        <a:bodyPr/>
        <a:lstStyle/>
        <a:p>
          <a:r>
            <a:rPr lang="es-CO" sz="2400" dirty="0" smtClean="0"/>
            <a:t>Fortalecer la participación social de los jóvenes en la temática.</a:t>
          </a:r>
        </a:p>
      </dgm:t>
    </dgm:pt>
    <dgm:pt modelId="{3CDFC40C-031E-47DC-875F-AB50CADC46C0}" type="parTrans" cxnId="{D147BAAF-0A95-4D9F-BD4A-87D2516E2E15}">
      <dgm:prSet/>
      <dgm:spPr/>
      <dgm:t>
        <a:bodyPr/>
        <a:lstStyle/>
        <a:p>
          <a:endParaRPr lang="es-CO" sz="2400"/>
        </a:p>
      </dgm:t>
    </dgm:pt>
    <dgm:pt modelId="{329F0517-DDFA-4F25-A12D-AD3181F9F8FE}" type="sibTrans" cxnId="{D147BAAF-0A95-4D9F-BD4A-87D2516E2E15}">
      <dgm:prSet/>
      <dgm:spPr/>
      <dgm:t>
        <a:bodyPr/>
        <a:lstStyle/>
        <a:p>
          <a:endParaRPr lang="es-CO" sz="2400"/>
        </a:p>
      </dgm:t>
    </dgm:pt>
    <dgm:pt modelId="{5B2E9706-A384-4733-82DC-C55BDA96A208}" type="pres">
      <dgm:prSet presAssocID="{8707F29C-0979-444B-A501-39888404D82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27B18C26-7892-4E52-AE35-A4210A121159}" type="pres">
      <dgm:prSet presAssocID="{CF430912-3585-4CB9-B469-7370A0A120CE}" presName="parentLin" presStyleCnt="0"/>
      <dgm:spPr/>
    </dgm:pt>
    <dgm:pt modelId="{DA7DC21A-CD2D-4D63-90FF-DF525C03CF9D}" type="pres">
      <dgm:prSet presAssocID="{CF430912-3585-4CB9-B469-7370A0A120CE}" presName="parentLeftMargin" presStyleLbl="node1" presStyleIdx="0" presStyleCnt="2"/>
      <dgm:spPr/>
      <dgm:t>
        <a:bodyPr/>
        <a:lstStyle/>
        <a:p>
          <a:endParaRPr lang="es-CO"/>
        </a:p>
      </dgm:t>
    </dgm:pt>
    <dgm:pt modelId="{0F3B3132-8084-4D5E-8F15-97D662B4C61E}" type="pres">
      <dgm:prSet presAssocID="{CF430912-3585-4CB9-B469-7370A0A120C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2072E2E-25E2-47C3-A5BB-FE12357B5621}" type="pres">
      <dgm:prSet presAssocID="{CF430912-3585-4CB9-B469-7370A0A120CE}" presName="negativeSpace" presStyleCnt="0"/>
      <dgm:spPr/>
    </dgm:pt>
    <dgm:pt modelId="{2C9F6DB5-8530-45C1-92FB-06FF68635BE1}" type="pres">
      <dgm:prSet presAssocID="{CF430912-3585-4CB9-B469-7370A0A120CE}" presName="childText" presStyleLbl="conFgAcc1" presStyleIdx="0" presStyleCnt="2">
        <dgm:presLayoutVars>
          <dgm:bulletEnabled val="1"/>
        </dgm:presLayoutVars>
      </dgm:prSet>
      <dgm:spPr/>
    </dgm:pt>
    <dgm:pt modelId="{ADFE30AB-CB49-47B5-8894-D7C2AD3F5865}" type="pres">
      <dgm:prSet presAssocID="{A585B317-E575-45C7-AFF3-FA3149657E9D}" presName="spaceBetweenRectangles" presStyleCnt="0"/>
      <dgm:spPr/>
    </dgm:pt>
    <dgm:pt modelId="{B16DDB1F-0AB1-4760-93D3-3639BFD12319}" type="pres">
      <dgm:prSet presAssocID="{FC030FE5-B264-4C9D-95C5-C8451C1A0014}" presName="parentLin" presStyleCnt="0"/>
      <dgm:spPr/>
    </dgm:pt>
    <dgm:pt modelId="{F05BC1E7-C7FD-4906-9B60-12258FE002C6}" type="pres">
      <dgm:prSet presAssocID="{FC030FE5-B264-4C9D-95C5-C8451C1A0014}" presName="parentLeftMargin" presStyleLbl="node1" presStyleIdx="0" presStyleCnt="2"/>
      <dgm:spPr/>
      <dgm:t>
        <a:bodyPr/>
        <a:lstStyle/>
        <a:p>
          <a:endParaRPr lang="es-CO"/>
        </a:p>
      </dgm:t>
    </dgm:pt>
    <dgm:pt modelId="{A9880668-76AE-42E9-9A08-72F068343A1D}" type="pres">
      <dgm:prSet presAssocID="{FC030FE5-B264-4C9D-95C5-C8451C1A001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F6899EA-B259-4C93-BC16-94799343E1F4}" type="pres">
      <dgm:prSet presAssocID="{FC030FE5-B264-4C9D-95C5-C8451C1A0014}" presName="negativeSpace" presStyleCnt="0"/>
      <dgm:spPr/>
    </dgm:pt>
    <dgm:pt modelId="{BF3EC01A-8DC5-4C9C-B2B8-0507D7283296}" type="pres">
      <dgm:prSet presAssocID="{FC030FE5-B264-4C9D-95C5-C8451C1A0014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14289B6B-64D3-4EDA-B336-0AD3829F9A19}" srcId="{8707F29C-0979-444B-A501-39888404D821}" destId="{CF430912-3585-4CB9-B469-7370A0A120CE}" srcOrd="0" destOrd="0" parTransId="{7EBB9791-2A4F-4D60-BC6D-8E934D49892E}" sibTransId="{A585B317-E575-45C7-AFF3-FA3149657E9D}"/>
    <dgm:cxn modelId="{D147BAAF-0A95-4D9F-BD4A-87D2516E2E15}" srcId="{8707F29C-0979-444B-A501-39888404D821}" destId="{FC030FE5-B264-4C9D-95C5-C8451C1A0014}" srcOrd="1" destOrd="0" parTransId="{3CDFC40C-031E-47DC-875F-AB50CADC46C0}" sibTransId="{329F0517-DDFA-4F25-A12D-AD3181F9F8FE}"/>
    <dgm:cxn modelId="{A582BDE3-0348-4081-9581-4CC243E3A7A5}" type="presOf" srcId="{FC030FE5-B264-4C9D-95C5-C8451C1A0014}" destId="{F05BC1E7-C7FD-4906-9B60-12258FE002C6}" srcOrd="0" destOrd="0" presId="urn:microsoft.com/office/officeart/2005/8/layout/list1"/>
    <dgm:cxn modelId="{69F46D1B-A505-4552-9C81-500B4D66FF75}" type="presOf" srcId="{CF430912-3585-4CB9-B469-7370A0A120CE}" destId="{0F3B3132-8084-4D5E-8F15-97D662B4C61E}" srcOrd="1" destOrd="0" presId="urn:microsoft.com/office/officeart/2005/8/layout/list1"/>
    <dgm:cxn modelId="{FF541396-D2BF-41E5-920B-EAC2E9D36A18}" type="presOf" srcId="{8707F29C-0979-444B-A501-39888404D821}" destId="{5B2E9706-A384-4733-82DC-C55BDA96A208}" srcOrd="0" destOrd="0" presId="urn:microsoft.com/office/officeart/2005/8/layout/list1"/>
    <dgm:cxn modelId="{C30E8514-1EAB-4CB2-ADEE-42BA4D60C143}" type="presOf" srcId="{FC030FE5-B264-4C9D-95C5-C8451C1A0014}" destId="{A9880668-76AE-42E9-9A08-72F068343A1D}" srcOrd="1" destOrd="0" presId="urn:microsoft.com/office/officeart/2005/8/layout/list1"/>
    <dgm:cxn modelId="{45EE4A44-7069-40DC-8C94-A7D3E60116AA}" type="presOf" srcId="{CF430912-3585-4CB9-B469-7370A0A120CE}" destId="{DA7DC21A-CD2D-4D63-90FF-DF525C03CF9D}" srcOrd="0" destOrd="0" presId="urn:microsoft.com/office/officeart/2005/8/layout/list1"/>
    <dgm:cxn modelId="{D19DB294-9433-4D8C-9B3E-3971851CCDC1}" type="presParOf" srcId="{5B2E9706-A384-4733-82DC-C55BDA96A208}" destId="{27B18C26-7892-4E52-AE35-A4210A121159}" srcOrd="0" destOrd="0" presId="urn:microsoft.com/office/officeart/2005/8/layout/list1"/>
    <dgm:cxn modelId="{DFE25AB8-F1C9-4837-B0CA-B47C225D19B8}" type="presParOf" srcId="{27B18C26-7892-4E52-AE35-A4210A121159}" destId="{DA7DC21A-CD2D-4D63-90FF-DF525C03CF9D}" srcOrd="0" destOrd="0" presId="urn:microsoft.com/office/officeart/2005/8/layout/list1"/>
    <dgm:cxn modelId="{04B310E9-689F-40B4-993D-AB642598DB30}" type="presParOf" srcId="{27B18C26-7892-4E52-AE35-A4210A121159}" destId="{0F3B3132-8084-4D5E-8F15-97D662B4C61E}" srcOrd="1" destOrd="0" presId="urn:microsoft.com/office/officeart/2005/8/layout/list1"/>
    <dgm:cxn modelId="{49D10B60-016D-44D1-83C3-F74D0174627F}" type="presParOf" srcId="{5B2E9706-A384-4733-82DC-C55BDA96A208}" destId="{A2072E2E-25E2-47C3-A5BB-FE12357B5621}" srcOrd="1" destOrd="0" presId="urn:microsoft.com/office/officeart/2005/8/layout/list1"/>
    <dgm:cxn modelId="{35925A20-AEA6-4A5E-AC9E-C4D025AD237B}" type="presParOf" srcId="{5B2E9706-A384-4733-82DC-C55BDA96A208}" destId="{2C9F6DB5-8530-45C1-92FB-06FF68635BE1}" srcOrd="2" destOrd="0" presId="urn:microsoft.com/office/officeart/2005/8/layout/list1"/>
    <dgm:cxn modelId="{6E8F64EB-2FC4-4FB2-8E62-F2DD62ADD79E}" type="presParOf" srcId="{5B2E9706-A384-4733-82DC-C55BDA96A208}" destId="{ADFE30AB-CB49-47B5-8894-D7C2AD3F5865}" srcOrd="3" destOrd="0" presId="urn:microsoft.com/office/officeart/2005/8/layout/list1"/>
    <dgm:cxn modelId="{D7BDCC3C-291F-4576-B96A-B2DE09BE9B5F}" type="presParOf" srcId="{5B2E9706-A384-4733-82DC-C55BDA96A208}" destId="{B16DDB1F-0AB1-4760-93D3-3639BFD12319}" srcOrd="4" destOrd="0" presId="urn:microsoft.com/office/officeart/2005/8/layout/list1"/>
    <dgm:cxn modelId="{22870755-07BD-4971-A0EE-867FED5A17A8}" type="presParOf" srcId="{B16DDB1F-0AB1-4760-93D3-3639BFD12319}" destId="{F05BC1E7-C7FD-4906-9B60-12258FE002C6}" srcOrd="0" destOrd="0" presId="urn:microsoft.com/office/officeart/2005/8/layout/list1"/>
    <dgm:cxn modelId="{D29B059F-0F69-46FA-9D96-9792C28BFA99}" type="presParOf" srcId="{B16DDB1F-0AB1-4760-93D3-3639BFD12319}" destId="{A9880668-76AE-42E9-9A08-72F068343A1D}" srcOrd="1" destOrd="0" presId="urn:microsoft.com/office/officeart/2005/8/layout/list1"/>
    <dgm:cxn modelId="{0977FBA7-5DEE-4609-9AD2-80AC36D504A1}" type="presParOf" srcId="{5B2E9706-A384-4733-82DC-C55BDA96A208}" destId="{7F6899EA-B259-4C93-BC16-94799343E1F4}" srcOrd="5" destOrd="0" presId="urn:microsoft.com/office/officeart/2005/8/layout/list1"/>
    <dgm:cxn modelId="{4069CEAF-238F-4A44-ABEE-EC3F455CE4C7}" type="presParOf" srcId="{5B2E9706-A384-4733-82DC-C55BDA96A208}" destId="{BF3EC01A-8DC5-4C9C-B2B8-0507D728329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707F29C-0979-444B-A501-39888404D821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CO"/>
        </a:p>
      </dgm:t>
    </dgm:pt>
    <dgm:pt modelId="{CF430912-3585-4CB9-B469-7370A0A120CE}">
      <dgm:prSet phldrT="[Texto]" custT="1"/>
      <dgm:spPr/>
      <dgm:t>
        <a:bodyPr/>
        <a:lstStyle/>
        <a:p>
          <a:r>
            <a:rPr lang="es-ES" sz="2400" dirty="0" smtClean="0"/>
            <a:t>Continuar con las acciones de investigación, construyendo un observatorio sobre salud sexual y reproductiva de la población de Medellín</a:t>
          </a:r>
          <a:r>
            <a:rPr lang="es-ES" sz="2400" dirty="0" smtClean="0">
              <a:latin typeface="Arial" charset="0"/>
              <a:cs typeface="Arial" charset="0"/>
            </a:rPr>
            <a:t>.</a:t>
          </a:r>
          <a:endParaRPr lang="es-CO" sz="2400" dirty="0"/>
        </a:p>
      </dgm:t>
    </dgm:pt>
    <dgm:pt modelId="{7EBB9791-2A4F-4D60-BC6D-8E934D49892E}" type="parTrans" cxnId="{14289B6B-64D3-4EDA-B336-0AD3829F9A19}">
      <dgm:prSet/>
      <dgm:spPr/>
      <dgm:t>
        <a:bodyPr/>
        <a:lstStyle/>
        <a:p>
          <a:endParaRPr lang="es-CO" sz="2400"/>
        </a:p>
      </dgm:t>
    </dgm:pt>
    <dgm:pt modelId="{A585B317-E575-45C7-AFF3-FA3149657E9D}" type="sibTrans" cxnId="{14289B6B-64D3-4EDA-B336-0AD3829F9A19}">
      <dgm:prSet/>
      <dgm:spPr/>
      <dgm:t>
        <a:bodyPr/>
        <a:lstStyle/>
        <a:p>
          <a:endParaRPr lang="es-CO" sz="2400"/>
        </a:p>
      </dgm:t>
    </dgm:pt>
    <dgm:pt modelId="{5B2E9706-A384-4733-82DC-C55BDA96A208}" type="pres">
      <dgm:prSet presAssocID="{8707F29C-0979-444B-A501-39888404D82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27B18C26-7892-4E52-AE35-A4210A121159}" type="pres">
      <dgm:prSet presAssocID="{CF430912-3585-4CB9-B469-7370A0A120CE}" presName="parentLin" presStyleCnt="0"/>
      <dgm:spPr/>
    </dgm:pt>
    <dgm:pt modelId="{DA7DC21A-CD2D-4D63-90FF-DF525C03CF9D}" type="pres">
      <dgm:prSet presAssocID="{CF430912-3585-4CB9-B469-7370A0A120CE}" presName="parentLeftMargin" presStyleLbl="node1" presStyleIdx="0" presStyleCnt="1"/>
      <dgm:spPr/>
      <dgm:t>
        <a:bodyPr/>
        <a:lstStyle/>
        <a:p>
          <a:endParaRPr lang="es-CO"/>
        </a:p>
      </dgm:t>
    </dgm:pt>
    <dgm:pt modelId="{0F3B3132-8084-4D5E-8F15-97D662B4C61E}" type="pres">
      <dgm:prSet presAssocID="{CF430912-3585-4CB9-B469-7370A0A120CE}" presName="parentText" presStyleLbl="node1" presStyleIdx="0" presStyleCnt="1" custScaleX="133083" custLinFactX="-4511" custLinFactNeighborX="-100000" custLinFactNeighborY="-169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2072E2E-25E2-47C3-A5BB-FE12357B5621}" type="pres">
      <dgm:prSet presAssocID="{CF430912-3585-4CB9-B469-7370A0A120CE}" presName="negativeSpace" presStyleCnt="0"/>
      <dgm:spPr/>
    </dgm:pt>
    <dgm:pt modelId="{2C9F6DB5-8530-45C1-92FB-06FF68635BE1}" type="pres">
      <dgm:prSet presAssocID="{CF430912-3585-4CB9-B469-7370A0A120CE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14289B6B-64D3-4EDA-B336-0AD3829F9A19}" srcId="{8707F29C-0979-444B-A501-39888404D821}" destId="{CF430912-3585-4CB9-B469-7370A0A120CE}" srcOrd="0" destOrd="0" parTransId="{7EBB9791-2A4F-4D60-BC6D-8E934D49892E}" sibTransId="{A585B317-E575-45C7-AFF3-FA3149657E9D}"/>
    <dgm:cxn modelId="{C10769EB-FC01-4A6C-A578-7C22A6A84871}" type="presOf" srcId="{CF430912-3585-4CB9-B469-7370A0A120CE}" destId="{0F3B3132-8084-4D5E-8F15-97D662B4C61E}" srcOrd="1" destOrd="0" presId="urn:microsoft.com/office/officeart/2005/8/layout/list1"/>
    <dgm:cxn modelId="{EB14F358-FAA9-4FE1-9A9E-4F260F687B99}" type="presOf" srcId="{CF430912-3585-4CB9-B469-7370A0A120CE}" destId="{DA7DC21A-CD2D-4D63-90FF-DF525C03CF9D}" srcOrd="0" destOrd="0" presId="urn:microsoft.com/office/officeart/2005/8/layout/list1"/>
    <dgm:cxn modelId="{EE8A1AAC-CC27-4BA9-A288-927936DF62F9}" type="presOf" srcId="{8707F29C-0979-444B-A501-39888404D821}" destId="{5B2E9706-A384-4733-82DC-C55BDA96A208}" srcOrd="0" destOrd="0" presId="urn:microsoft.com/office/officeart/2005/8/layout/list1"/>
    <dgm:cxn modelId="{18185001-AFE8-4D0B-8D11-4736A369FF85}" type="presParOf" srcId="{5B2E9706-A384-4733-82DC-C55BDA96A208}" destId="{27B18C26-7892-4E52-AE35-A4210A121159}" srcOrd="0" destOrd="0" presId="urn:microsoft.com/office/officeart/2005/8/layout/list1"/>
    <dgm:cxn modelId="{1FBE9CF7-5343-4B3E-84DA-F54885FBC440}" type="presParOf" srcId="{27B18C26-7892-4E52-AE35-A4210A121159}" destId="{DA7DC21A-CD2D-4D63-90FF-DF525C03CF9D}" srcOrd="0" destOrd="0" presId="urn:microsoft.com/office/officeart/2005/8/layout/list1"/>
    <dgm:cxn modelId="{8827B7F6-1DD0-4471-AEC0-349A4520754F}" type="presParOf" srcId="{27B18C26-7892-4E52-AE35-A4210A121159}" destId="{0F3B3132-8084-4D5E-8F15-97D662B4C61E}" srcOrd="1" destOrd="0" presId="urn:microsoft.com/office/officeart/2005/8/layout/list1"/>
    <dgm:cxn modelId="{CC2E3E9F-A137-4942-81CC-54A99BB2F4F5}" type="presParOf" srcId="{5B2E9706-A384-4733-82DC-C55BDA96A208}" destId="{A2072E2E-25E2-47C3-A5BB-FE12357B5621}" srcOrd="1" destOrd="0" presId="urn:microsoft.com/office/officeart/2005/8/layout/list1"/>
    <dgm:cxn modelId="{973A92A9-E4FF-4CDF-ADB4-122D7FE31E97}" type="presParOf" srcId="{5B2E9706-A384-4733-82DC-C55BDA96A208}" destId="{2C9F6DB5-8530-45C1-92FB-06FF68635BE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707F29C-0979-444B-A501-39888404D821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CO"/>
        </a:p>
      </dgm:t>
    </dgm:pt>
    <dgm:pt modelId="{CF430912-3585-4CB9-B469-7370A0A120CE}">
      <dgm:prSet phldrT="[Texto]" custT="1"/>
      <dgm:spPr/>
      <dgm:t>
        <a:bodyPr/>
        <a:lstStyle/>
        <a:p>
          <a:r>
            <a:rPr lang="es-ES" sz="2400" dirty="0" smtClean="0"/>
            <a:t>Potenciar las redes sociales de apoyo de adolescentes.</a:t>
          </a:r>
          <a:endParaRPr lang="es-CO" sz="2400" dirty="0"/>
        </a:p>
      </dgm:t>
    </dgm:pt>
    <dgm:pt modelId="{7EBB9791-2A4F-4D60-BC6D-8E934D49892E}" type="parTrans" cxnId="{14289B6B-64D3-4EDA-B336-0AD3829F9A19}">
      <dgm:prSet/>
      <dgm:spPr/>
      <dgm:t>
        <a:bodyPr/>
        <a:lstStyle/>
        <a:p>
          <a:endParaRPr lang="es-CO" sz="2400"/>
        </a:p>
      </dgm:t>
    </dgm:pt>
    <dgm:pt modelId="{A585B317-E575-45C7-AFF3-FA3149657E9D}" type="sibTrans" cxnId="{14289B6B-64D3-4EDA-B336-0AD3829F9A19}">
      <dgm:prSet/>
      <dgm:spPr/>
      <dgm:t>
        <a:bodyPr/>
        <a:lstStyle/>
        <a:p>
          <a:endParaRPr lang="es-CO" sz="2400"/>
        </a:p>
      </dgm:t>
    </dgm:pt>
    <dgm:pt modelId="{3612DCDB-249F-4527-89DC-37E80DE85086}">
      <dgm:prSet phldrT="[Texto]" custT="1"/>
      <dgm:spPr/>
      <dgm:t>
        <a:bodyPr/>
        <a:lstStyle/>
        <a:p>
          <a:endParaRPr lang="es-ES" sz="2400" dirty="0" smtClean="0"/>
        </a:p>
        <a:p>
          <a:r>
            <a:rPr lang="es-ES" sz="2400" dirty="0" smtClean="0"/>
            <a:t>Implementar la estrategia de consultorios amigables para adolescentes.</a:t>
          </a:r>
        </a:p>
        <a:p>
          <a:endParaRPr lang="es-CO" sz="2400" dirty="0"/>
        </a:p>
      </dgm:t>
    </dgm:pt>
    <dgm:pt modelId="{A21B1887-E47A-4135-A5BA-58F947D2A4A2}" type="parTrans" cxnId="{9592B90E-82FD-4A43-83F5-FD77FA38E4C4}">
      <dgm:prSet/>
      <dgm:spPr/>
      <dgm:t>
        <a:bodyPr/>
        <a:lstStyle/>
        <a:p>
          <a:endParaRPr lang="es-CO"/>
        </a:p>
      </dgm:t>
    </dgm:pt>
    <dgm:pt modelId="{B473E70D-B50D-4044-90E2-8945A8206E54}" type="sibTrans" cxnId="{9592B90E-82FD-4A43-83F5-FD77FA38E4C4}">
      <dgm:prSet/>
      <dgm:spPr/>
      <dgm:t>
        <a:bodyPr/>
        <a:lstStyle/>
        <a:p>
          <a:endParaRPr lang="es-CO"/>
        </a:p>
      </dgm:t>
    </dgm:pt>
    <dgm:pt modelId="{5B2E9706-A384-4733-82DC-C55BDA96A208}" type="pres">
      <dgm:prSet presAssocID="{8707F29C-0979-444B-A501-39888404D82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27B18C26-7892-4E52-AE35-A4210A121159}" type="pres">
      <dgm:prSet presAssocID="{CF430912-3585-4CB9-B469-7370A0A120CE}" presName="parentLin" presStyleCnt="0"/>
      <dgm:spPr/>
    </dgm:pt>
    <dgm:pt modelId="{DA7DC21A-CD2D-4D63-90FF-DF525C03CF9D}" type="pres">
      <dgm:prSet presAssocID="{CF430912-3585-4CB9-B469-7370A0A120CE}" presName="parentLeftMargin" presStyleLbl="node1" presStyleIdx="0" presStyleCnt="2"/>
      <dgm:spPr/>
      <dgm:t>
        <a:bodyPr/>
        <a:lstStyle/>
        <a:p>
          <a:endParaRPr lang="es-CO"/>
        </a:p>
      </dgm:t>
    </dgm:pt>
    <dgm:pt modelId="{0F3B3132-8084-4D5E-8F15-97D662B4C61E}" type="pres">
      <dgm:prSet presAssocID="{CF430912-3585-4CB9-B469-7370A0A120CE}" presName="parentText" presStyleLbl="node1" presStyleIdx="0" presStyleCnt="2" custScaleX="101602" custScaleY="93689" custLinFactNeighborX="-17479" custLinFactNeighborY="-169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2072E2E-25E2-47C3-A5BB-FE12357B5621}" type="pres">
      <dgm:prSet presAssocID="{CF430912-3585-4CB9-B469-7370A0A120CE}" presName="negativeSpace" presStyleCnt="0"/>
      <dgm:spPr/>
    </dgm:pt>
    <dgm:pt modelId="{2C9F6DB5-8530-45C1-92FB-06FF68635BE1}" type="pres">
      <dgm:prSet presAssocID="{CF430912-3585-4CB9-B469-7370A0A120CE}" presName="childText" presStyleLbl="conFgAcc1" presStyleIdx="0" presStyleCnt="2">
        <dgm:presLayoutVars>
          <dgm:bulletEnabled val="1"/>
        </dgm:presLayoutVars>
      </dgm:prSet>
      <dgm:spPr/>
    </dgm:pt>
    <dgm:pt modelId="{ADFE30AB-CB49-47B5-8894-D7C2AD3F5865}" type="pres">
      <dgm:prSet presAssocID="{A585B317-E575-45C7-AFF3-FA3149657E9D}" presName="spaceBetweenRectangles" presStyleCnt="0"/>
      <dgm:spPr/>
    </dgm:pt>
    <dgm:pt modelId="{C40329B2-4E13-4688-8C4C-E996E02181AC}" type="pres">
      <dgm:prSet presAssocID="{3612DCDB-249F-4527-89DC-37E80DE85086}" presName="parentLin" presStyleCnt="0"/>
      <dgm:spPr/>
    </dgm:pt>
    <dgm:pt modelId="{36B09D52-0373-44BC-8710-F5929E6A2043}" type="pres">
      <dgm:prSet presAssocID="{3612DCDB-249F-4527-89DC-37E80DE85086}" presName="parentLeftMargin" presStyleLbl="node1" presStyleIdx="0" presStyleCnt="2"/>
      <dgm:spPr/>
      <dgm:t>
        <a:bodyPr/>
        <a:lstStyle/>
        <a:p>
          <a:endParaRPr lang="es-CO"/>
        </a:p>
      </dgm:t>
    </dgm:pt>
    <dgm:pt modelId="{BF51B169-D7D2-4697-935F-BC286719FC93}" type="pres">
      <dgm:prSet presAssocID="{3612DCDB-249F-4527-89DC-37E80DE8508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AEBE280-B426-4999-89B5-C6DF3085F062}" type="pres">
      <dgm:prSet presAssocID="{3612DCDB-249F-4527-89DC-37E80DE85086}" presName="negativeSpace" presStyleCnt="0"/>
      <dgm:spPr/>
    </dgm:pt>
    <dgm:pt modelId="{BCA5781F-C89E-46E1-B4E6-6F115B7330DE}" type="pres">
      <dgm:prSet presAssocID="{3612DCDB-249F-4527-89DC-37E80DE85086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14289B6B-64D3-4EDA-B336-0AD3829F9A19}" srcId="{8707F29C-0979-444B-A501-39888404D821}" destId="{CF430912-3585-4CB9-B469-7370A0A120CE}" srcOrd="0" destOrd="0" parTransId="{7EBB9791-2A4F-4D60-BC6D-8E934D49892E}" sibTransId="{A585B317-E575-45C7-AFF3-FA3149657E9D}"/>
    <dgm:cxn modelId="{695EB453-72A5-4621-AD06-368FF68E8F05}" type="presOf" srcId="{CF430912-3585-4CB9-B469-7370A0A120CE}" destId="{DA7DC21A-CD2D-4D63-90FF-DF525C03CF9D}" srcOrd="0" destOrd="0" presId="urn:microsoft.com/office/officeart/2005/8/layout/list1"/>
    <dgm:cxn modelId="{7A71FF0A-314A-4B5A-82D1-4F4FFB858068}" type="presOf" srcId="{3612DCDB-249F-4527-89DC-37E80DE85086}" destId="{36B09D52-0373-44BC-8710-F5929E6A2043}" srcOrd="0" destOrd="0" presId="urn:microsoft.com/office/officeart/2005/8/layout/list1"/>
    <dgm:cxn modelId="{9ACF4706-524B-46B2-AAAE-71DBCA14D6BF}" type="presOf" srcId="{CF430912-3585-4CB9-B469-7370A0A120CE}" destId="{0F3B3132-8084-4D5E-8F15-97D662B4C61E}" srcOrd="1" destOrd="0" presId="urn:microsoft.com/office/officeart/2005/8/layout/list1"/>
    <dgm:cxn modelId="{6D19E767-6C03-47A9-9A86-6327FD27D194}" type="presOf" srcId="{3612DCDB-249F-4527-89DC-37E80DE85086}" destId="{BF51B169-D7D2-4697-935F-BC286719FC93}" srcOrd="1" destOrd="0" presId="urn:microsoft.com/office/officeart/2005/8/layout/list1"/>
    <dgm:cxn modelId="{3827CC2B-2002-4507-9E62-22136A7855CF}" type="presOf" srcId="{8707F29C-0979-444B-A501-39888404D821}" destId="{5B2E9706-A384-4733-82DC-C55BDA96A208}" srcOrd="0" destOrd="0" presId="urn:microsoft.com/office/officeart/2005/8/layout/list1"/>
    <dgm:cxn modelId="{9592B90E-82FD-4A43-83F5-FD77FA38E4C4}" srcId="{8707F29C-0979-444B-A501-39888404D821}" destId="{3612DCDB-249F-4527-89DC-37E80DE85086}" srcOrd="1" destOrd="0" parTransId="{A21B1887-E47A-4135-A5BA-58F947D2A4A2}" sibTransId="{B473E70D-B50D-4044-90E2-8945A8206E54}"/>
    <dgm:cxn modelId="{92A71F0E-6DE7-45BA-8A2A-992B8A211734}" type="presParOf" srcId="{5B2E9706-A384-4733-82DC-C55BDA96A208}" destId="{27B18C26-7892-4E52-AE35-A4210A121159}" srcOrd="0" destOrd="0" presId="urn:microsoft.com/office/officeart/2005/8/layout/list1"/>
    <dgm:cxn modelId="{BA3C8D83-4BFC-48D4-9D65-13CD173DB2DF}" type="presParOf" srcId="{27B18C26-7892-4E52-AE35-A4210A121159}" destId="{DA7DC21A-CD2D-4D63-90FF-DF525C03CF9D}" srcOrd="0" destOrd="0" presId="urn:microsoft.com/office/officeart/2005/8/layout/list1"/>
    <dgm:cxn modelId="{2FE3F7B8-BF22-4E83-8662-E4F9627996BF}" type="presParOf" srcId="{27B18C26-7892-4E52-AE35-A4210A121159}" destId="{0F3B3132-8084-4D5E-8F15-97D662B4C61E}" srcOrd="1" destOrd="0" presId="urn:microsoft.com/office/officeart/2005/8/layout/list1"/>
    <dgm:cxn modelId="{ECE384B5-499C-4BF6-BC65-5B9A85598B62}" type="presParOf" srcId="{5B2E9706-A384-4733-82DC-C55BDA96A208}" destId="{A2072E2E-25E2-47C3-A5BB-FE12357B5621}" srcOrd="1" destOrd="0" presId="urn:microsoft.com/office/officeart/2005/8/layout/list1"/>
    <dgm:cxn modelId="{C6ECF4E9-FB2C-4A83-8C46-131B62FD1380}" type="presParOf" srcId="{5B2E9706-A384-4733-82DC-C55BDA96A208}" destId="{2C9F6DB5-8530-45C1-92FB-06FF68635BE1}" srcOrd="2" destOrd="0" presId="urn:microsoft.com/office/officeart/2005/8/layout/list1"/>
    <dgm:cxn modelId="{7F3A054E-C10F-4115-A900-91EE17FE56C6}" type="presParOf" srcId="{5B2E9706-A384-4733-82DC-C55BDA96A208}" destId="{ADFE30AB-CB49-47B5-8894-D7C2AD3F5865}" srcOrd="3" destOrd="0" presId="urn:microsoft.com/office/officeart/2005/8/layout/list1"/>
    <dgm:cxn modelId="{71F193B9-F9E0-4E7B-AA71-0EED3BC55054}" type="presParOf" srcId="{5B2E9706-A384-4733-82DC-C55BDA96A208}" destId="{C40329B2-4E13-4688-8C4C-E996E02181AC}" srcOrd="4" destOrd="0" presId="urn:microsoft.com/office/officeart/2005/8/layout/list1"/>
    <dgm:cxn modelId="{7EF8D67C-93D2-45D1-A68F-EF066F64F734}" type="presParOf" srcId="{C40329B2-4E13-4688-8C4C-E996E02181AC}" destId="{36B09D52-0373-44BC-8710-F5929E6A2043}" srcOrd="0" destOrd="0" presId="urn:microsoft.com/office/officeart/2005/8/layout/list1"/>
    <dgm:cxn modelId="{70935695-2026-4D86-A802-620C1094B61F}" type="presParOf" srcId="{C40329B2-4E13-4688-8C4C-E996E02181AC}" destId="{BF51B169-D7D2-4697-935F-BC286719FC93}" srcOrd="1" destOrd="0" presId="urn:microsoft.com/office/officeart/2005/8/layout/list1"/>
    <dgm:cxn modelId="{3446A943-0221-4007-BB7D-C269A864B4A4}" type="presParOf" srcId="{5B2E9706-A384-4733-82DC-C55BDA96A208}" destId="{4AEBE280-B426-4999-89B5-C6DF3085F062}" srcOrd="5" destOrd="0" presId="urn:microsoft.com/office/officeart/2005/8/layout/list1"/>
    <dgm:cxn modelId="{67661A6C-D7D7-432E-8B40-1BBA929C1B48}" type="presParOf" srcId="{5B2E9706-A384-4733-82DC-C55BDA96A208}" destId="{BCA5781F-C89E-46E1-B4E6-6F115B7330D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1D58047-C9A9-4A79-B652-7BDED4EB60BC}">
      <dsp:nvSpPr>
        <dsp:cNvPr id="0" name=""/>
        <dsp:cNvSpPr/>
      </dsp:nvSpPr>
      <dsp:spPr>
        <a:xfrm>
          <a:off x="0" y="23636"/>
          <a:ext cx="6572295" cy="9360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Arial" pitchFamily="34" charset="0"/>
              <a:cs typeface="Arial" pitchFamily="34" charset="0"/>
            </a:rPr>
            <a:t>Línea 2: Bienestar y desarrollo para toda la población</a:t>
          </a:r>
          <a:endParaRPr lang="es-CO" sz="2000" kern="1200" dirty="0">
            <a:latin typeface="Arial" pitchFamily="34" charset="0"/>
            <a:cs typeface="Arial" pitchFamily="34" charset="0"/>
          </a:endParaRPr>
        </a:p>
      </dsp:txBody>
      <dsp:txXfrm>
        <a:off x="0" y="23636"/>
        <a:ext cx="6572295" cy="936000"/>
      </dsp:txXfrm>
    </dsp:sp>
    <dsp:sp modelId="{B1513336-0579-4A54-9562-77759A3B2F8C}">
      <dsp:nvSpPr>
        <dsp:cNvPr id="0" name=""/>
        <dsp:cNvSpPr/>
      </dsp:nvSpPr>
      <dsp:spPr>
        <a:xfrm>
          <a:off x="0" y="1103636"/>
          <a:ext cx="6572295" cy="9360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Arial" pitchFamily="34" charset="0"/>
              <a:cs typeface="Arial" pitchFamily="34" charset="0"/>
            </a:rPr>
            <a:t>Componente: Salud</a:t>
          </a:r>
          <a:endParaRPr lang="es-CO" sz="2000" kern="1200" dirty="0">
            <a:latin typeface="Arial" pitchFamily="34" charset="0"/>
            <a:cs typeface="Arial" pitchFamily="34" charset="0"/>
          </a:endParaRPr>
        </a:p>
      </dsp:txBody>
      <dsp:txXfrm>
        <a:off x="0" y="1103636"/>
        <a:ext cx="6572295" cy="936000"/>
      </dsp:txXfrm>
    </dsp:sp>
    <dsp:sp modelId="{4FB5DEE7-AB49-4C13-B1A5-8B655CBD96C4}">
      <dsp:nvSpPr>
        <dsp:cNvPr id="0" name=""/>
        <dsp:cNvSpPr/>
      </dsp:nvSpPr>
      <dsp:spPr>
        <a:xfrm>
          <a:off x="0" y="2183636"/>
          <a:ext cx="6572295" cy="9360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Arial" pitchFamily="34" charset="0"/>
              <a:cs typeface="Arial" pitchFamily="34" charset="0"/>
            </a:rPr>
            <a:t>Programa: Salud  Pública  y Promoción social</a:t>
          </a:r>
          <a:endParaRPr lang="es-CO" sz="2000" kern="1200" dirty="0">
            <a:latin typeface="Arial" pitchFamily="34" charset="0"/>
            <a:cs typeface="Arial" pitchFamily="34" charset="0"/>
          </a:endParaRPr>
        </a:p>
      </dsp:txBody>
      <dsp:txXfrm>
        <a:off x="0" y="2183636"/>
        <a:ext cx="6572295" cy="9360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32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l" defTabSz="92868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122" y="0"/>
            <a:ext cx="297232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defTabSz="92868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8F55E712-DD4C-4F81-AC9A-E706E632D02A}" type="datetimeFigureOut">
              <a:rPr lang="es-ES"/>
              <a:pPr>
                <a:defRPr/>
              </a:pPr>
              <a:t>03/11/2009</a:t>
            </a:fld>
            <a:endParaRPr lang="es-E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9989"/>
            <a:ext cx="297232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l" defTabSz="92868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122" y="8829989"/>
            <a:ext cx="297232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defTabSz="92868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DAD6A9A7-53BC-4411-8C48-8164D22469A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32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l" defTabSz="92868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122" y="0"/>
            <a:ext cx="297232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defTabSz="92868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B827A44C-C60D-4116-AC50-3D29CE1D263D}" type="datetimeFigureOut">
              <a:rPr lang="es-ES"/>
              <a:pPr>
                <a:defRPr/>
              </a:pPr>
              <a:t>03/11/2009</a:t>
            </a:fld>
            <a:endParaRPr lang="es-E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5790"/>
            <a:ext cx="548640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989"/>
            <a:ext cx="297232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l" defTabSz="92868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122" y="8829989"/>
            <a:ext cx="297232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defTabSz="92868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DDFF636-2CEC-4250-8B9E-A97B80DC386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BDB2A-5D4A-4BF0-BAF4-09BEEA3AFA76}" type="datetimeFigureOut">
              <a:rPr lang="es-CO"/>
              <a:pPr>
                <a:defRPr/>
              </a:pPr>
              <a:t>03/11/2009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C4885-906C-468D-A488-5CC9F2AFF06D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14CB7-860D-4109-AF48-6EA4A89217A1}" type="datetimeFigureOut">
              <a:rPr lang="es-CO"/>
              <a:pPr>
                <a:defRPr/>
              </a:pPr>
              <a:t>03/11/2009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7C874-2660-4F73-9729-2268C4DEF44A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6612D-0B14-4E89-84AD-9D34DACC2400}" type="datetimeFigureOut">
              <a:rPr lang="es-CO"/>
              <a:pPr>
                <a:defRPr/>
              </a:pPr>
              <a:t>03/11/2009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5F1AC-858E-4611-9E12-4C53945A700D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674F8-9086-4070-9325-80C94D3F9B9E}" type="datetimeFigureOut">
              <a:rPr lang="es-CO"/>
              <a:pPr>
                <a:defRPr/>
              </a:pPr>
              <a:t>03/11/2009</a:t>
            </a:fld>
            <a:endParaRPr lang="es-CO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3CFBC-32EC-4326-85C5-B142ECE9E402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s-CO" noProof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FCDE6-DC63-4F03-8E7E-517241ED82EB}" type="datetimeFigureOut">
              <a:rPr lang="es-CO"/>
              <a:pPr>
                <a:defRPr/>
              </a:pPr>
              <a:t>03/11/2009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4BF60-CC7C-4045-9CA4-362558F884DB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28CA5-5B55-42B4-B2A2-C99AF92E4EFF}" type="datetimeFigureOut">
              <a:rPr lang="es-CO"/>
              <a:pPr>
                <a:defRPr/>
              </a:pPr>
              <a:t>03/11/2009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8ABE5-6CE6-4039-8253-059534A3A818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91038-917A-4EE4-AC02-A4EA6CADE50D}" type="datetimeFigureOut">
              <a:rPr lang="es-CO"/>
              <a:pPr>
                <a:defRPr/>
              </a:pPr>
              <a:t>03/11/2009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4813C-3592-4764-A549-58D6D9C0116E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25ECA-3482-4CE8-A6E0-08B6FB00D000}" type="datetimeFigureOut">
              <a:rPr lang="es-CO"/>
              <a:pPr>
                <a:defRPr/>
              </a:pPr>
              <a:t>03/11/2009</a:t>
            </a:fld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55DDA-5422-416E-8752-D6C8138371DD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33A18-42C5-45EE-9DC4-24B9553B4732}" type="datetimeFigureOut">
              <a:rPr lang="es-CO"/>
              <a:pPr>
                <a:defRPr/>
              </a:pPr>
              <a:t>03/11/2009</a:t>
            </a:fld>
            <a:endParaRPr lang="es-CO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60571-BD63-467D-A254-82DB9BF48D93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F899A-6CE1-49B9-899F-35F575534070}" type="datetimeFigureOut">
              <a:rPr lang="es-CO"/>
              <a:pPr>
                <a:defRPr/>
              </a:pPr>
              <a:t>03/11/2009</a:t>
            </a:fld>
            <a:endParaRPr lang="es-CO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41301-2F5C-4C95-B2D9-44DD0AEFA70B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599D1-2C85-431C-9A9F-65BFCB6B9BCE}" type="datetimeFigureOut">
              <a:rPr lang="es-CO"/>
              <a:pPr>
                <a:defRPr/>
              </a:pPr>
              <a:t>03/11/2009</a:t>
            </a:fld>
            <a:endParaRPr lang="es-CO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01683-2D45-418A-8427-96B5E5FB2495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8F565-D560-4C05-B853-737C7A0498F9}" type="datetimeFigureOut">
              <a:rPr lang="es-CO"/>
              <a:pPr>
                <a:defRPr/>
              </a:pPr>
              <a:t>03/11/2009</a:t>
            </a:fld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351A3-6954-45FA-ABF8-6685AA9DC433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4816C-68C5-410D-A6E3-78685E25B188}" type="datetimeFigureOut">
              <a:rPr lang="es-CO"/>
              <a:pPr>
                <a:defRPr/>
              </a:pPr>
              <a:t>03/11/2009</a:t>
            </a:fld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A6504-06DF-4138-BAFD-84F1C9FDF159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CO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9661824-EE9D-4715-8F5F-9B5943E2A9BC}" type="datetimeFigureOut">
              <a:rPr lang="es-CO"/>
              <a:pPr>
                <a:defRPr/>
              </a:pPr>
              <a:t>03/11/2009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0053148-10D6-49E1-B351-A36B917449DE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3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35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texto"/>
          <p:cNvSpPr txBox="1">
            <a:spLocks/>
          </p:cNvSpPr>
          <p:nvPr/>
        </p:nvSpPr>
        <p:spPr bwMode="auto">
          <a:xfrm>
            <a:off x="857224" y="2071678"/>
            <a:ext cx="75723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s-ES" sz="2800" b="1" dirty="0">
                <a:solidFill>
                  <a:schemeClr val="bg1"/>
                </a:solidFill>
                <a:latin typeface="+mn-lt"/>
              </a:rPr>
              <a:t>Política Municipal de salud  sexual y reproductiva de los adolescentes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s-ES" sz="2800" b="1" dirty="0">
                <a:solidFill>
                  <a:schemeClr val="bg1"/>
                </a:solidFill>
                <a:latin typeface="+mn-lt"/>
              </a:rPr>
              <a:t>Secretaria de Salud de Medellín</a:t>
            </a:r>
            <a:endParaRPr lang="es-CO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Picture 4" descr="L 03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5984" y="285728"/>
            <a:ext cx="1785950" cy="12841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5" descr="Entregando condon 0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285728"/>
            <a:ext cx="1773847" cy="1281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857224" y="4214818"/>
            <a:ext cx="7772400" cy="1911350"/>
          </a:xfrm>
        </p:spPr>
        <p:txBody>
          <a:bodyPr/>
          <a:lstStyle/>
          <a:p>
            <a:pPr algn="ctr">
              <a:defRPr/>
            </a:pPr>
            <a:r>
              <a:rPr lang="es-CO" i="1" dirty="0" smtClean="0"/>
              <a:t> </a:t>
            </a:r>
            <a:r>
              <a:rPr lang="es-CO" sz="2000" i="1" dirty="0" smtClean="0"/>
              <a:t>“</a:t>
            </a:r>
            <a:r>
              <a:rPr lang="es-ES" sz="2000" i="1" dirty="0" smtClean="0"/>
              <a:t>Hacia un ejercicio responsable del más humano </a:t>
            </a:r>
            <a:br>
              <a:rPr lang="es-ES" sz="2000" i="1" dirty="0" smtClean="0"/>
            </a:br>
            <a:r>
              <a:rPr lang="es-ES" sz="2000" i="1" dirty="0" smtClean="0"/>
              <a:t>de todos los derechos”</a:t>
            </a:r>
            <a:endParaRPr lang="es-CO" sz="2400" i="1" dirty="0" smtClean="0"/>
          </a:p>
        </p:txBody>
      </p:sp>
      <p:pic>
        <p:nvPicPr>
          <p:cNvPr id="6" name="5 Imagen" descr="DSC0965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43372" y="285728"/>
            <a:ext cx="1714512" cy="1285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928662" y="785794"/>
            <a:ext cx="73802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O" sz="2800" b="1" dirty="0">
                <a:solidFill>
                  <a:srgbClr val="006666"/>
                </a:solidFill>
              </a:rPr>
              <a:t>Determinantes del embarazo adolescente.</a:t>
            </a:r>
            <a:endParaRPr lang="es-ES" sz="2800" b="1" dirty="0">
              <a:solidFill>
                <a:srgbClr val="006666"/>
              </a:solidFill>
            </a:endParaRPr>
          </a:p>
        </p:txBody>
      </p:sp>
      <p:sp>
        <p:nvSpPr>
          <p:cNvPr id="24579" name="Rectangle 5"/>
          <p:cNvSpPr>
            <a:spLocks noChangeArrowheads="1"/>
          </p:cNvSpPr>
          <p:nvPr/>
        </p:nvSpPr>
        <p:spPr bwMode="auto">
          <a:xfrm>
            <a:off x="928662" y="2000240"/>
            <a:ext cx="710882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rgbClr val="006666"/>
                </a:solidFill>
                <a:cs typeface="Arial" charset="0"/>
              </a:rPr>
              <a:t>Causas estructurales</a:t>
            </a:r>
            <a:r>
              <a:rPr lang="es-CO" dirty="0">
                <a:cs typeface="Arial" charset="0"/>
              </a:rPr>
              <a:t> (socioeconómicas, Marginalidad, Conflicto armado, desplazamiento).</a:t>
            </a:r>
          </a:p>
          <a:p>
            <a:endParaRPr lang="es-CO" dirty="0">
              <a:cs typeface="Arial" charset="0"/>
            </a:endParaRPr>
          </a:p>
          <a:p>
            <a:r>
              <a:rPr lang="es-CO" b="1" dirty="0">
                <a:solidFill>
                  <a:srgbClr val="006666"/>
                </a:solidFill>
                <a:cs typeface="Arial" charset="0"/>
              </a:rPr>
              <a:t>Individuales</a:t>
            </a:r>
            <a:r>
              <a:rPr lang="es-CO" dirty="0">
                <a:cs typeface="Arial" charset="0"/>
              </a:rPr>
              <a:t> (búsqueda de reconocimiento, creencias y prácticas asociadas a la</a:t>
            </a:r>
          </a:p>
          <a:p>
            <a:r>
              <a:rPr lang="es-CO" dirty="0">
                <a:cs typeface="Arial" charset="0"/>
              </a:rPr>
              <a:t>Maternidad y la paternidad). </a:t>
            </a:r>
          </a:p>
          <a:p>
            <a:endParaRPr lang="es-CO" dirty="0">
              <a:cs typeface="Arial" charset="0"/>
            </a:endParaRPr>
          </a:p>
          <a:p>
            <a:r>
              <a:rPr lang="es-CO" b="1" dirty="0">
                <a:solidFill>
                  <a:srgbClr val="006666"/>
                </a:solidFill>
                <a:cs typeface="Arial" charset="0"/>
              </a:rPr>
              <a:t>Institucionales</a:t>
            </a:r>
            <a:r>
              <a:rPr lang="es-CO" b="1" dirty="0">
                <a:cs typeface="Arial" charset="0"/>
              </a:rPr>
              <a:t> </a:t>
            </a:r>
            <a:r>
              <a:rPr lang="es-CO" dirty="0">
                <a:cs typeface="Arial" charset="0"/>
              </a:rPr>
              <a:t>(violencia Intrafamiliar y abuso sexual, déficit de servicios de consejerías).</a:t>
            </a:r>
            <a:endParaRPr lang="es-ES" dirty="0">
              <a:cs typeface="Arial" charset="0"/>
            </a:endParaRPr>
          </a:p>
        </p:txBody>
      </p:sp>
      <p:sp>
        <p:nvSpPr>
          <p:cNvPr id="24581" name="4 CuadroTexto"/>
          <p:cNvSpPr txBox="1">
            <a:spLocks noChangeArrowheads="1"/>
          </p:cNvSpPr>
          <p:nvPr/>
        </p:nvSpPr>
        <p:spPr bwMode="auto">
          <a:xfrm>
            <a:off x="500034" y="5643578"/>
            <a:ext cx="48577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s-CO" sz="1200" dirty="0"/>
              <a:t>Fuente</a:t>
            </a:r>
            <a:r>
              <a:rPr lang="es-CO" sz="1200" dirty="0" smtClean="0"/>
              <a:t>:¿Quién pidió pañales? – Red de prevención del Embarazo Adolescente – Alcaldía de Medellín (2006)</a:t>
            </a:r>
            <a:endParaRPr lang="es-CO" sz="12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/>
        </p:nvGraphicFramePr>
        <p:xfrm>
          <a:off x="1285852" y="2000240"/>
          <a:ext cx="6572296" cy="3143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75" name="5 Rectángulo"/>
          <p:cNvSpPr>
            <a:spLocks noChangeArrowheads="1"/>
          </p:cNvSpPr>
          <p:nvPr/>
        </p:nvSpPr>
        <p:spPr bwMode="auto">
          <a:xfrm>
            <a:off x="1142976" y="500042"/>
            <a:ext cx="67865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400" b="1" dirty="0">
                <a:solidFill>
                  <a:srgbClr val="006666"/>
                </a:solidFill>
              </a:rPr>
              <a:t>Plan de Desarrollo:   2008 </a:t>
            </a:r>
            <a:r>
              <a:rPr lang="es-ES" sz="2400" b="1" dirty="0" smtClean="0">
                <a:solidFill>
                  <a:srgbClr val="006666"/>
                </a:solidFill>
              </a:rPr>
              <a:t>– 2011</a:t>
            </a:r>
          </a:p>
          <a:p>
            <a:pPr algn="ctr"/>
            <a:r>
              <a:rPr lang="es-ES_tradnl" sz="2400" b="1" dirty="0" smtClean="0">
                <a:solidFill>
                  <a:srgbClr val="006666"/>
                </a:solidFill>
              </a:rPr>
              <a:t>“Medellín es Solidaria y Competitiva”</a:t>
            </a:r>
            <a:endParaRPr lang="es-CO" sz="2400" dirty="0">
              <a:solidFill>
                <a:srgbClr val="006666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2 Rectángulo"/>
          <p:cNvSpPr>
            <a:spLocks noChangeArrowheads="1"/>
          </p:cNvSpPr>
          <p:nvPr/>
        </p:nvSpPr>
        <p:spPr bwMode="auto">
          <a:xfrm>
            <a:off x="4286248" y="3857628"/>
            <a:ext cx="378618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600" i="1" dirty="0"/>
              <a:t>Los jóvenes y adolescentes, son fuerza política y estratégica para un </a:t>
            </a:r>
            <a:r>
              <a:rPr lang="es-ES" sz="1600" i="1" dirty="0" smtClean="0"/>
              <a:t>país.</a:t>
            </a:r>
            <a:endParaRPr lang="es-CO" sz="1600" i="1" dirty="0"/>
          </a:p>
        </p:txBody>
      </p:sp>
      <p:pic>
        <p:nvPicPr>
          <p:cNvPr id="13316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428736"/>
            <a:ext cx="2085081" cy="37068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5 CuadroTexto"/>
          <p:cNvSpPr txBox="1"/>
          <p:nvPr/>
        </p:nvSpPr>
        <p:spPr>
          <a:xfrm>
            <a:off x="1571604" y="428604"/>
            <a:ext cx="6335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s-CO" sz="2400" b="1" dirty="0" smtClean="0">
                <a:solidFill>
                  <a:srgbClr val="006666"/>
                </a:solidFill>
              </a:rPr>
              <a:t>Enfoques de desarrollo humano e integral</a:t>
            </a:r>
            <a:endParaRPr lang="es-CO" sz="2400" b="1" dirty="0">
              <a:solidFill>
                <a:srgbClr val="006666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572000" y="2071678"/>
            <a:ext cx="304282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Font typeface="Wingdings" pitchFamily="2" charset="2"/>
              <a:buChar char="§"/>
            </a:pPr>
            <a:r>
              <a:rPr lang="es-CO" dirty="0" smtClean="0">
                <a:latin typeface="Arial" pitchFamily="34" charset="0"/>
                <a:cs typeface="Arial" pitchFamily="34" charset="0"/>
              </a:rPr>
              <a:t>Derechos</a:t>
            </a:r>
          </a:p>
          <a:p>
            <a:pPr lvl="0">
              <a:buFont typeface="Wingdings" pitchFamily="2" charset="2"/>
              <a:buChar char="§"/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Poblacional y diferencial</a:t>
            </a:r>
          </a:p>
          <a:p>
            <a:pPr lvl="0">
              <a:buFont typeface="Wingdings" pitchFamily="2" charset="2"/>
              <a:buChar char="§"/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Equidad de género</a:t>
            </a:r>
            <a:endParaRPr lang="es-CO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285852" y="714356"/>
            <a:ext cx="6858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s-ES" sz="2400" b="1" dirty="0">
                <a:solidFill>
                  <a:srgbClr val="006666"/>
                </a:solidFill>
                <a:latin typeface="Arial" pitchFamily="34" charset="0"/>
                <a:ea typeface="+mj-ea"/>
                <a:cs typeface="Arial" pitchFamily="34" charset="0"/>
              </a:rPr>
              <a:t>Ley 1098 de 2006</a:t>
            </a:r>
            <a:r>
              <a:rPr lang="es-ES" sz="2400" dirty="0">
                <a:solidFill>
                  <a:srgbClr val="006666"/>
                </a:solidFill>
                <a:latin typeface="Arial" pitchFamily="34" charset="0"/>
                <a:ea typeface="+mj-ea"/>
                <a:cs typeface="Arial" pitchFamily="34" charset="0"/>
              </a:rPr>
              <a:t>:   </a:t>
            </a:r>
            <a:r>
              <a:rPr lang="es-ES" sz="2400" b="1" dirty="0">
                <a:solidFill>
                  <a:srgbClr val="006666"/>
                </a:solidFill>
                <a:latin typeface="Arial" pitchFamily="34" charset="0"/>
                <a:ea typeface="+mj-ea"/>
                <a:cs typeface="Arial" pitchFamily="34" charset="0"/>
              </a:rPr>
              <a:t>Infancia y adolescencia </a:t>
            </a:r>
            <a:endParaRPr lang="es-CO" sz="2400" dirty="0">
              <a:solidFill>
                <a:srgbClr val="006666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429124" y="2357430"/>
            <a:ext cx="4214810" cy="1881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50000"/>
              </a:lnSpc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La finalidad es garantizar a los niños, a las niñas y </a:t>
            </a:r>
            <a:r>
              <a:rPr lang="es-ES" b="1" u="sng" dirty="0" smtClean="0">
                <a:latin typeface="Arial" pitchFamily="34" charset="0"/>
                <a:cs typeface="Arial" pitchFamily="34" charset="0"/>
              </a:rPr>
              <a:t>adolescentes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su pleno y armonioso desarrollo. Articulo 27 derecho a la salud.</a:t>
            </a:r>
            <a:endParaRPr lang="es-CO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6 Imagen" descr="Sol y Luna 03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596" y="1643050"/>
            <a:ext cx="2258361" cy="16310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7 Imagen" descr="SSC C-4 11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14480" y="3429000"/>
            <a:ext cx="2333641" cy="175023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1357290" y="642918"/>
            <a:ext cx="6691313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CO" sz="2800" b="1" dirty="0" smtClean="0">
                <a:solidFill>
                  <a:srgbClr val="006666"/>
                </a:solidFill>
                <a:latin typeface="Arial" pitchFamily="34" charset="0"/>
                <a:ea typeface="+mj-ea"/>
                <a:cs typeface="Arial" pitchFamily="34" charset="0"/>
              </a:rPr>
              <a:t>Salud Sexual y Reproductiva de los/as Adolescentes</a:t>
            </a:r>
            <a:endParaRPr lang="es-CO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286512" y="2357430"/>
            <a:ext cx="2500298" cy="132343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_tradnl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Una de las 10 prioridades </a:t>
            </a:r>
            <a:r>
              <a:rPr lang="es-ES_tradnl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Nacionales </a:t>
            </a:r>
            <a:r>
              <a:rPr lang="es-ES_tradnl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 </a:t>
            </a:r>
            <a:r>
              <a:rPr lang="es-ES_tradnl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Salud 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4" name="3 Imagen" descr="DSC096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857364"/>
            <a:ext cx="5238744" cy="39290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ortar rectángulo de esquina diagonal"/>
          <p:cNvSpPr/>
          <p:nvPr/>
        </p:nvSpPr>
        <p:spPr>
          <a:xfrm>
            <a:off x="642910" y="4500570"/>
            <a:ext cx="5000660" cy="1643074"/>
          </a:xfrm>
          <a:prstGeom prst="snip2DiagRect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CO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85813" y="500063"/>
            <a:ext cx="75723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s-CO" sz="2400" b="1" dirty="0">
                <a:solidFill>
                  <a:srgbClr val="006666"/>
                </a:solidFill>
              </a:rPr>
              <a:t>Objetivos del Milenio: mejorar la salud sexual y reproductiva</a:t>
            </a:r>
            <a:endParaRPr lang="es-ES" sz="2400" b="1" dirty="0">
              <a:solidFill>
                <a:srgbClr val="006666"/>
              </a:solidFill>
            </a:endParaRPr>
          </a:p>
        </p:txBody>
      </p:sp>
      <p:sp>
        <p:nvSpPr>
          <p:cNvPr id="6148" name="7 CuadroTexto"/>
          <p:cNvSpPr txBox="1">
            <a:spLocks noChangeArrowheads="1"/>
          </p:cNvSpPr>
          <p:nvPr/>
        </p:nvSpPr>
        <p:spPr bwMode="auto">
          <a:xfrm>
            <a:off x="785786" y="1500174"/>
            <a:ext cx="67865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s-CO" b="1" i="1" dirty="0"/>
              <a:t>Meta universal:  </a:t>
            </a:r>
            <a:r>
              <a:rPr lang="es-CO" i="1" dirty="0" smtClean="0"/>
              <a:t>R</a:t>
            </a:r>
            <a:r>
              <a:rPr lang="es-MX" i="1" dirty="0" err="1" smtClean="0">
                <a:solidFill>
                  <a:srgbClr val="000000"/>
                </a:solidFill>
                <a:cs typeface="Arial" charset="0"/>
              </a:rPr>
              <a:t>educir</a:t>
            </a:r>
            <a:r>
              <a:rPr lang="es-MX" i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s-MX" i="1" dirty="0">
                <a:solidFill>
                  <a:srgbClr val="000000"/>
                </a:solidFill>
                <a:cs typeface="Arial" charset="0"/>
              </a:rPr>
              <a:t>entre 1990 y 2015 la mortalidad materna en  ¾ </a:t>
            </a:r>
            <a:r>
              <a:rPr lang="es-MX" i="1" dirty="0" smtClean="0">
                <a:solidFill>
                  <a:srgbClr val="000000"/>
                </a:solidFill>
                <a:cs typeface="Arial" charset="0"/>
              </a:rPr>
              <a:t>partes.</a:t>
            </a:r>
            <a:endParaRPr lang="es-CO" i="1" dirty="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  <a:p>
            <a:pPr algn="l"/>
            <a:endParaRPr lang="es-CO" i="1" dirty="0"/>
          </a:p>
        </p:txBody>
      </p:sp>
      <p:sp>
        <p:nvSpPr>
          <p:cNvPr id="6149" name="10 CuadroTexto"/>
          <p:cNvSpPr txBox="1">
            <a:spLocks noChangeArrowheads="1"/>
          </p:cNvSpPr>
          <p:nvPr/>
        </p:nvSpPr>
        <p:spPr bwMode="auto">
          <a:xfrm>
            <a:off x="785786" y="2357430"/>
            <a:ext cx="6786562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s-CO" b="1" i="1" dirty="0"/>
              <a:t>Metas  nacionales:</a:t>
            </a:r>
          </a:p>
          <a:p>
            <a:pPr algn="l">
              <a:buFontTx/>
              <a:buChar char="-"/>
            </a:pPr>
            <a:r>
              <a:rPr lang="es-CO" i="1" dirty="0"/>
              <a:t>-Reducir la mortalidad materna</a:t>
            </a:r>
          </a:p>
          <a:p>
            <a:pPr algn="l">
              <a:buFontTx/>
              <a:buChar char="-"/>
            </a:pPr>
            <a:r>
              <a:rPr lang="es-CO" i="1" dirty="0"/>
              <a:t>-Incrementar la atención institucional del parto</a:t>
            </a:r>
          </a:p>
          <a:p>
            <a:pPr algn="l">
              <a:buFontTx/>
              <a:buChar char="-"/>
            </a:pPr>
            <a:r>
              <a:rPr lang="es-CO" i="1" dirty="0"/>
              <a:t>- Incrementar la prevalencia de anticoncepción</a:t>
            </a:r>
          </a:p>
          <a:p>
            <a:pPr algn="l">
              <a:buFontTx/>
              <a:buChar char="-"/>
            </a:pPr>
            <a:r>
              <a:rPr lang="es-CO" i="1" dirty="0"/>
              <a:t>- Reducir la mortalidad por cáncer de cuello uterino</a:t>
            </a:r>
          </a:p>
          <a:p>
            <a:pPr algn="l">
              <a:buFontTx/>
              <a:buChar char="-"/>
            </a:pPr>
            <a:endParaRPr lang="es-CO" i="1" dirty="0"/>
          </a:p>
        </p:txBody>
      </p:sp>
      <p:sp>
        <p:nvSpPr>
          <p:cNvPr id="6150" name="13 Rectángulo"/>
          <p:cNvSpPr>
            <a:spLocks noChangeArrowheads="1"/>
          </p:cNvSpPr>
          <p:nvPr/>
        </p:nvSpPr>
        <p:spPr bwMode="auto">
          <a:xfrm>
            <a:off x="642910" y="4643446"/>
            <a:ext cx="50720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CO" sz="1800" b="1" i="1" dirty="0"/>
              <a:t>“Detener el crecimiento del porcentaje de adolescentes que han sido madres o están en embarazo, manteniendo esta cifra por debajo de 15%. Línea de base 1990: 12.8%.”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3857620" y="1643050"/>
            <a:ext cx="4598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es-CO" sz="2400" b="1" dirty="0"/>
              <a:t>Embarazo en adolescentes</a:t>
            </a:r>
            <a:endParaRPr lang="es-ES" sz="2400" b="1" dirty="0"/>
          </a:p>
        </p:txBody>
      </p:sp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4071934" y="2214554"/>
            <a:ext cx="4500594" cy="300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CO" sz="1800" b="1" i="1" dirty="0"/>
              <a:t>Disminuir la proporción de embarazos en adolescentes entre 10 y 19 años</a:t>
            </a:r>
          </a:p>
          <a:p>
            <a:pPr algn="l">
              <a:spcBef>
                <a:spcPct val="50000"/>
              </a:spcBef>
            </a:pPr>
            <a:r>
              <a:rPr lang="es-CO" sz="1800" dirty="0"/>
              <a:t> LB: 23.6 %      Meta: 15%</a:t>
            </a:r>
          </a:p>
          <a:p>
            <a:pPr algn="l">
              <a:spcBef>
                <a:spcPct val="50000"/>
              </a:spcBef>
            </a:pPr>
            <a:endParaRPr lang="es-CO" sz="1800" dirty="0"/>
          </a:p>
          <a:p>
            <a:pPr algn="l">
              <a:spcBef>
                <a:spcPct val="50000"/>
              </a:spcBef>
            </a:pPr>
            <a:r>
              <a:rPr lang="es-CO" sz="1800" b="1" i="1" dirty="0"/>
              <a:t>Disminuir la fecundidad específica de adolescentes </a:t>
            </a:r>
          </a:p>
          <a:p>
            <a:pPr algn="l">
              <a:spcBef>
                <a:spcPct val="50000"/>
              </a:spcBef>
            </a:pPr>
            <a:r>
              <a:rPr lang="es-CO" sz="1800" dirty="0"/>
              <a:t>LB: 42 por mil mujeres 10 a 19 años</a:t>
            </a:r>
          </a:p>
          <a:p>
            <a:pPr algn="l">
              <a:spcBef>
                <a:spcPct val="50000"/>
              </a:spcBef>
            </a:pPr>
            <a:r>
              <a:rPr lang="es-CO" sz="1800" dirty="0"/>
              <a:t>Meta: 39 por mil mujeres 10 a 19 </a:t>
            </a:r>
            <a:r>
              <a:rPr lang="es-CO" sz="1800" dirty="0" smtClean="0"/>
              <a:t>años.</a:t>
            </a:r>
            <a:endParaRPr lang="es-ES" sz="1800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85786" y="500042"/>
            <a:ext cx="72151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2400" b="1" dirty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Plan </a:t>
            </a:r>
            <a:r>
              <a:rPr lang="es-MX" sz="2400" b="1" dirty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Local de Salud</a:t>
            </a:r>
          </a:p>
          <a:p>
            <a:pPr algn="ctr">
              <a:defRPr/>
            </a:pPr>
            <a:r>
              <a:rPr lang="es-MX" sz="2400" b="1" dirty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“Medellín es Salud </a:t>
            </a:r>
            <a:r>
              <a:rPr lang="es-MX" sz="2400" b="1" dirty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para la </a:t>
            </a:r>
            <a:r>
              <a:rPr lang="es-MX" sz="2400" b="1" dirty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Vida”</a:t>
            </a:r>
            <a:endParaRPr lang="es-MX" sz="2400" b="1" dirty="0">
              <a:solidFill>
                <a:srgbClr val="0066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7 Imagen" descr="Image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596" y="2357430"/>
            <a:ext cx="3477455" cy="24426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Título"/>
          <p:cNvSpPr>
            <a:spLocks noGrp="1"/>
          </p:cNvSpPr>
          <p:nvPr>
            <p:ph type="title"/>
          </p:nvPr>
        </p:nvSpPr>
        <p:spPr>
          <a:xfrm>
            <a:off x="500063" y="357188"/>
            <a:ext cx="8229600" cy="1143000"/>
          </a:xfrm>
        </p:spPr>
        <p:txBody>
          <a:bodyPr/>
          <a:lstStyle/>
          <a:p>
            <a:r>
              <a:rPr lang="es-CO" sz="2400" b="1" dirty="0" smtClean="0">
                <a:solidFill>
                  <a:srgbClr val="006666"/>
                </a:solidFill>
                <a:latin typeface="Arial" charset="0"/>
                <a:cs typeface="Arial" charset="0"/>
              </a:rPr>
              <a:t>Plan Local de Salud en salud sexual y reproductiva jóvenes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500034" y="1714488"/>
            <a:ext cx="614366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400" b="1" dirty="0" smtClean="0"/>
              <a:t>Programa: </a:t>
            </a:r>
          </a:p>
          <a:p>
            <a:pPr algn="just"/>
            <a:r>
              <a:rPr lang="es-CO" sz="1400" dirty="0"/>
              <a:t>Salud pública y Promoción Social</a:t>
            </a:r>
          </a:p>
          <a:p>
            <a:pPr algn="just"/>
            <a:endParaRPr lang="es-ES_tradnl" sz="1400" dirty="0" smtClean="0"/>
          </a:p>
          <a:p>
            <a:pPr algn="just"/>
            <a:r>
              <a:rPr lang="es-ES_tradnl" sz="1400" b="1" dirty="0" smtClean="0"/>
              <a:t>Proyectos:</a:t>
            </a:r>
          </a:p>
          <a:p>
            <a:pPr algn="just"/>
            <a:r>
              <a:rPr lang="es-ES_tradnl" sz="1400" dirty="0" smtClean="0"/>
              <a:t>Promoción y Educación en Salud, Prevención de la Enfermedad y Asistencia Social en Salud, Intervención de los Factores de Riesgo que Atentan contra la Salud y Vigilancia Epidemiológica para la Salud.</a:t>
            </a:r>
          </a:p>
          <a:p>
            <a:pPr algn="just"/>
            <a:endParaRPr lang="es-ES_tradnl" sz="1400" dirty="0"/>
          </a:p>
          <a:p>
            <a:pPr algn="just"/>
            <a:r>
              <a:rPr lang="es-ES_tradnl" sz="1400" b="1" dirty="0" smtClean="0"/>
              <a:t>Actividades:</a:t>
            </a:r>
          </a:p>
          <a:p>
            <a:pPr algn="just">
              <a:buFontTx/>
              <a:buChar char="-"/>
            </a:pPr>
            <a:r>
              <a:rPr lang="es-CO" sz="1400" dirty="0" smtClean="0"/>
              <a:t>  Habilidades </a:t>
            </a:r>
            <a:r>
              <a:rPr lang="es-CO" sz="1400" dirty="0"/>
              <a:t>para la vida </a:t>
            </a:r>
            <a:r>
              <a:rPr lang="es-CO" sz="1400" dirty="0" smtClean="0"/>
              <a:t>de </a:t>
            </a:r>
            <a:r>
              <a:rPr lang="es-CO" sz="1400" dirty="0"/>
              <a:t>acuerdo con la política nacional de salud sexual y reproductiva, para prevenir el embarazo en adolescentes, los abortos y la infecciones de transmisión </a:t>
            </a:r>
            <a:r>
              <a:rPr lang="es-CO" sz="1400" dirty="0" smtClean="0"/>
              <a:t>sexual.</a:t>
            </a:r>
          </a:p>
          <a:p>
            <a:pPr algn="just">
              <a:buFontTx/>
              <a:buChar char="-"/>
            </a:pPr>
            <a:endParaRPr lang="es-MX" sz="1400" dirty="0" smtClean="0"/>
          </a:p>
          <a:p>
            <a:pPr algn="just">
              <a:buFontTx/>
              <a:buChar char="-"/>
            </a:pPr>
            <a:r>
              <a:rPr lang="es-MX" sz="1400" dirty="0" smtClean="0"/>
              <a:t>  Promoción de la salud sexual a través de estrategias lúdicas.</a:t>
            </a:r>
          </a:p>
          <a:p>
            <a:pPr algn="just">
              <a:buFontTx/>
              <a:buChar char="-"/>
            </a:pPr>
            <a:endParaRPr lang="es-MX" sz="1400" dirty="0" smtClean="0"/>
          </a:p>
          <a:p>
            <a:pPr algn="just">
              <a:buFontTx/>
              <a:buChar char="-"/>
            </a:pPr>
            <a:r>
              <a:rPr lang="es-MX" sz="1400" dirty="0" smtClean="0"/>
              <a:t>  Dispensadores de condones.</a:t>
            </a:r>
            <a:endParaRPr lang="es-CO" sz="1400" dirty="0" smtClean="0"/>
          </a:p>
          <a:p>
            <a:pPr algn="just"/>
            <a:endParaRPr lang="es-CO" sz="1400" dirty="0" smtClean="0"/>
          </a:p>
          <a:p>
            <a:pPr algn="just">
              <a:buFontTx/>
              <a:buChar char="-"/>
            </a:pPr>
            <a:r>
              <a:rPr lang="es-MX" sz="1400" dirty="0" smtClean="0"/>
              <a:t>  Vigilancia epidemiológica de la mortalidad materna, VIH SIDA, </a:t>
            </a:r>
          </a:p>
          <a:p>
            <a:pPr algn="just"/>
            <a:r>
              <a:rPr lang="es-MX" sz="1400" dirty="0" smtClean="0"/>
              <a:t>    y otras ITS.</a:t>
            </a:r>
            <a:endParaRPr lang="es-ES" sz="1400" dirty="0"/>
          </a:p>
        </p:txBody>
      </p:sp>
      <p:pic>
        <p:nvPicPr>
          <p:cNvPr id="7" name="6 Imagen" descr="DSC0436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786578" y="1714488"/>
            <a:ext cx="1785918" cy="133943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7 Imagen" descr="S4.jpg"/>
          <p:cNvPicPr>
            <a:picLocks noChangeAspect="1"/>
          </p:cNvPicPr>
          <p:nvPr/>
        </p:nvPicPr>
        <p:blipFill>
          <a:blip r:embed="rId3" cstate="email">
            <a:lum bright="20000"/>
          </a:blip>
          <a:stretch>
            <a:fillRect/>
          </a:stretch>
        </p:blipFill>
        <p:spPr>
          <a:xfrm>
            <a:off x="6786578" y="3571876"/>
            <a:ext cx="1878639" cy="12457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Título"/>
          <p:cNvSpPr>
            <a:spLocks noGrp="1"/>
          </p:cNvSpPr>
          <p:nvPr>
            <p:ph type="title"/>
          </p:nvPr>
        </p:nvSpPr>
        <p:spPr>
          <a:xfrm>
            <a:off x="500063" y="357188"/>
            <a:ext cx="8229600" cy="1143000"/>
          </a:xfrm>
        </p:spPr>
        <p:txBody>
          <a:bodyPr/>
          <a:lstStyle/>
          <a:p>
            <a:r>
              <a:rPr lang="es-CO" sz="2400" b="1" dirty="0" smtClean="0">
                <a:solidFill>
                  <a:srgbClr val="006666"/>
                </a:solidFill>
                <a:latin typeface="Arial" charset="0"/>
                <a:cs typeface="Arial" charset="0"/>
              </a:rPr>
              <a:t>Plan Local de Salud en salud sexual y reproductiva jóvenes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500034" y="1714488"/>
            <a:ext cx="7143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_tradnl" sz="1600" b="1" dirty="0" smtClean="0"/>
              <a:t>Programa: </a:t>
            </a:r>
          </a:p>
          <a:p>
            <a:pPr algn="l"/>
            <a:r>
              <a:rPr lang="es-CO" sz="1600" dirty="0" smtClean="0"/>
              <a:t>Acceso a los servicios de salud</a:t>
            </a:r>
            <a:endParaRPr lang="es-CO" sz="1600" dirty="0"/>
          </a:p>
          <a:p>
            <a:pPr algn="l"/>
            <a:endParaRPr lang="es-ES_tradnl" sz="1600" dirty="0" smtClean="0"/>
          </a:p>
          <a:p>
            <a:pPr algn="l"/>
            <a:r>
              <a:rPr lang="es-ES_tradnl" sz="1600" b="1" dirty="0" smtClean="0"/>
              <a:t>Proyectos:</a:t>
            </a:r>
          </a:p>
          <a:p>
            <a:pPr algn="l"/>
            <a:r>
              <a:rPr lang="es-ES_tradnl" sz="1600" dirty="0" smtClean="0"/>
              <a:t>Aseguramiento en el régimen subsidiado a población vulnerable, calidad de la atención de los servicios de salud y acceso a los servicios de la población no asegurada.</a:t>
            </a:r>
          </a:p>
          <a:p>
            <a:pPr algn="l"/>
            <a:endParaRPr lang="es-ES_tradnl" sz="1600" dirty="0"/>
          </a:p>
          <a:p>
            <a:pPr algn="l"/>
            <a:r>
              <a:rPr lang="es-ES_tradnl" sz="1600" b="1" dirty="0" smtClean="0"/>
              <a:t>Situación actual:</a:t>
            </a:r>
          </a:p>
          <a:p>
            <a:pPr algn="l"/>
            <a:endParaRPr lang="es-ES_tradnl" sz="1600" b="1" dirty="0" smtClean="0"/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dirty="0" smtClean="0">
                <a:latin typeface="Arial" pitchFamily="34" charset="0"/>
                <a:cs typeface="Arial" pitchFamily="34" charset="0"/>
              </a:rPr>
              <a:t>* 76.087 mujeres adolescentes y 75.741 hombres adolescentes (10 a19 años afiliadas y afiliados al régimen subsidiado).</a:t>
            </a:r>
          </a:p>
        </p:txBody>
      </p:sp>
      <p:sp>
        <p:nvSpPr>
          <p:cNvPr id="6" name="4 Rectángulo"/>
          <p:cNvSpPr>
            <a:spLocks noChangeArrowheads="1"/>
          </p:cNvSpPr>
          <p:nvPr/>
        </p:nvSpPr>
        <p:spPr bwMode="auto">
          <a:xfrm>
            <a:off x="571472" y="5715016"/>
            <a:ext cx="5572125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s-CO" sz="1100" i="1" dirty="0">
                <a:cs typeface="Arial" charset="0"/>
              </a:rPr>
              <a:t>Fuente  aseguramiento : SAS   Sistema de información de la Secretaria de salud a septiembre 2009  Plan local de  salud red pública inversión proyectada para el cuatrienio de $ 80.765 millones.</a:t>
            </a:r>
          </a:p>
          <a:p>
            <a:pPr algn="l"/>
            <a:endParaRPr lang="es-CO" sz="1400" dirty="0">
              <a:cs typeface="Arial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Título"/>
          <p:cNvSpPr>
            <a:spLocks noGrp="1"/>
          </p:cNvSpPr>
          <p:nvPr>
            <p:ph type="title"/>
          </p:nvPr>
        </p:nvSpPr>
        <p:spPr>
          <a:xfrm>
            <a:off x="500063" y="357188"/>
            <a:ext cx="8229600" cy="1143000"/>
          </a:xfrm>
        </p:spPr>
        <p:txBody>
          <a:bodyPr/>
          <a:lstStyle/>
          <a:p>
            <a:r>
              <a:rPr lang="es-CO" sz="2400" b="1" dirty="0" smtClean="0">
                <a:solidFill>
                  <a:srgbClr val="006666"/>
                </a:solidFill>
                <a:latin typeface="Arial" charset="0"/>
                <a:cs typeface="Arial" charset="0"/>
              </a:rPr>
              <a:t>Plan Local de Salud en salud sexual y reproductiva jóvenes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500034" y="1714488"/>
            <a:ext cx="61436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_tradnl" sz="1800" b="1" dirty="0" smtClean="0"/>
              <a:t>Programa: </a:t>
            </a:r>
          </a:p>
          <a:p>
            <a:pPr algn="l"/>
            <a:r>
              <a:rPr lang="es-CO" sz="1800" dirty="0" smtClean="0"/>
              <a:t>Red pública para la salud</a:t>
            </a:r>
            <a:endParaRPr lang="es-CO" sz="1800" dirty="0"/>
          </a:p>
          <a:p>
            <a:pPr algn="l"/>
            <a:endParaRPr lang="es-ES_tradnl" sz="1800" dirty="0" smtClean="0"/>
          </a:p>
          <a:p>
            <a:pPr algn="l"/>
            <a:r>
              <a:rPr lang="es-ES_tradnl" sz="1800" b="1" dirty="0" smtClean="0"/>
              <a:t>Proyecto:</a:t>
            </a:r>
          </a:p>
          <a:p>
            <a:pPr algn="l"/>
            <a:r>
              <a:rPr lang="es-ES_tradnl" sz="1800" dirty="0" smtClean="0"/>
              <a:t>Construcción de nuevos equipamentos en salud y dotación de la red pública hospitalaria.</a:t>
            </a:r>
          </a:p>
          <a:p>
            <a:pPr algn="l"/>
            <a:endParaRPr lang="es-ES_tradnl" sz="1800" dirty="0"/>
          </a:p>
          <a:p>
            <a:pPr algn="l"/>
            <a:r>
              <a:rPr lang="es-ES_tradnl" sz="1800" b="1" dirty="0" smtClean="0"/>
              <a:t>Meta:</a:t>
            </a:r>
          </a:p>
          <a:p>
            <a:pPr algn="just"/>
            <a:r>
              <a:rPr lang="es-CO" sz="1800" dirty="0" smtClean="0">
                <a:latin typeface="Arial" pitchFamily="34" charset="0"/>
                <a:cs typeface="Arial" pitchFamily="34" charset="0"/>
              </a:rPr>
              <a:t>Fortalecer la red pública de servicios para la prestación de servicios de salud a la población objeto de subsidios  (SISBEN 1, 2 y 3 y poblaciones especiales, incluye adolescentes)</a:t>
            </a:r>
            <a:endParaRPr lang="es-CO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8 Imagen" descr="S401052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428736"/>
            <a:ext cx="1857388" cy="13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Imagen" descr="Héctor Abad Gómez de Belé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2357430"/>
            <a:ext cx="200026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Map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714356"/>
            <a:ext cx="6303962" cy="4619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Rectangle 2"/>
          <p:cNvSpPr>
            <a:spLocks noGrp="1"/>
          </p:cNvSpPr>
          <p:nvPr>
            <p:ph type="title" idx="4294967295"/>
          </p:nvPr>
        </p:nvSpPr>
        <p:spPr>
          <a:xfrm>
            <a:off x="1000125" y="2357438"/>
            <a:ext cx="7272338" cy="12858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CO" sz="4000" b="1" dirty="0" smtClean="0">
                <a:solidFill>
                  <a:srgbClr val="006666"/>
                </a:solidFill>
                <a:latin typeface="Arial" charset="0"/>
              </a:rPr>
              <a:t>El Embarazo Adolescente en Medellín</a:t>
            </a:r>
            <a:endParaRPr lang="es-ES" sz="4000" b="1" dirty="0" smtClean="0">
              <a:solidFill>
                <a:srgbClr val="006666"/>
              </a:solidFill>
              <a:latin typeface="Arial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2066" y="3571876"/>
            <a:ext cx="2186710" cy="14243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5 CuadroTexto"/>
          <p:cNvSpPr txBox="1"/>
          <p:nvPr/>
        </p:nvSpPr>
        <p:spPr>
          <a:xfrm>
            <a:off x="500034" y="1071546"/>
            <a:ext cx="51435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 smtClean="0">
                <a:solidFill>
                  <a:srgbClr val="006666"/>
                </a:solidFill>
              </a:rPr>
              <a:t>Estrategias de la Política de Salud Sexual y Reproductiva de los/as adolescentes</a:t>
            </a:r>
            <a:endParaRPr lang="es-CO" sz="2800" b="1" dirty="0">
              <a:solidFill>
                <a:srgbClr val="006666"/>
              </a:solidFill>
            </a:endParaRPr>
          </a:p>
        </p:txBody>
      </p:sp>
      <p:pic>
        <p:nvPicPr>
          <p:cNvPr id="7" name="6 Imagen" descr="niños 0 (65)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643042" y="3286124"/>
            <a:ext cx="2643206" cy="19824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7 Imagen" descr="104_841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143636" y="1000108"/>
            <a:ext cx="2438905" cy="18299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ChangeArrowheads="1"/>
          </p:cNvSpPr>
          <p:nvPr/>
        </p:nvSpPr>
        <p:spPr bwMode="auto">
          <a:xfrm>
            <a:off x="500034" y="1500174"/>
            <a:ext cx="5643573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FontTx/>
              <a:buChar char="•"/>
            </a:pPr>
            <a:endParaRPr lang="es-ES" sz="1900" b="1" dirty="0">
              <a:cs typeface="Arial" charset="0"/>
            </a:endParaRPr>
          </a:p>
          <a:p>
            <a:pPr algn="l">
              <a:buFont typeface="Wingdings" pitchFamily="2" charset="2"/>
              <a:buChar char="§"/>
            </a:pPr>
            <a:r>
              <a:rPr lang="es-ES" sz="1900" dirty="0">
                <a:cs typeface="Arial" charset="0"/>
              </a:rPr>
              <a:t> </a:t>
            </a:r>
            <a:r>
              <a:rPr lang="es-ES" sz="1900" dirty="0" smtClean="0">
                <a:cs typeface="Arial" charset="0"/>
              </a:rPr>
              <a:t>Estrategias </a:t>
            </a:r>
            <a:r>
              <a:rPr lang="es-ES" sz="1900" dirty="0">
                <a:cs typeface="Arial" charset="0"/>
              </a:rPr>
              <a:t>de </a:t>
            </a:r>
            <a:r>
              <a:rPr lang="es-ES" sz="1900" dirty="0" smtClean="0">
                <a:cs typeface="Arial" charset="0"/>
              </a:rPr>
              <a:t>I.E.C., </a:t>
            </a:r>
            <a:r>
              <a:rPr lang="es-ES" sz="1900" dirty="0">
                <a:cs typeface="Arial" charset="0"/>
              </a:rPr>
              <a:t>en el tema de la salud sexual y reproductiva dirigidas a adolescentes: educación en calle, en escenarios naturales, instituciones educativas.</a:t>
            </a:r>
          </a:p>
          <a:p>
            <a:pPr algn="l"/>
            <a:endParaRPr lang="es-ES" sz="1900" dirty="0">
              <a:cs typeface="Arial" charset="0"/>
            </a:endParaRPr>
          </a:p>
          <a:p>
            <a:pPr algn="l">
              <a:buFont typeface="Wingdings" pitchFamily="2" charset="2"/>
              <a:buChar char="§"/>
            </a:pPr>
            <a:r>
              <a:rPr lang="es-ES" sz="1900" dirty="0">
                <a:cs typeface="Arial" charset="0"/>
              </a:rPr>
              <a:t>Programa de televisión “Sexo a lo Bien, para amarnos con franqueza”</a:t>
            </a:r>
          </a:p>
          <a:p>
            <a:pPr algn="l"/>
            <a:r>
              <a:rPr lang="es-ES" sz="1900" dirty="0">
                <a:cs typeface="Arial" charset="0"/>
              </a:rPr>
              <a:t> </a:t>
            </a:r>
          </a:p>
          <a:p>
            <a:pPr algn="l">
              <a:buFont typeface="Wingdings" pitchFamily="2" charset="2"/>
              <a:buChar char="§"/>
            </a:pPr>
            <a:r>
              <a:rPr lang="es-ES" sz="1900" dirty="0">
                <a:cs typeface="Arial" charset="0"/>
              </a:rPr>
              <a:t>Estrategia comunicacional  </a:t>
            </a:r>
            <a:r>
              <a:rPr lang="es-ES" sz="1900" dirty="0" smtClean="0">
                <a:cs typeface="Arial" charset="0"/>
              </a:rPr>
              <a:t>“Ponéte </a:t>
            </a:r>
            <a:r>
              <a:rPr lang="es-ES" sz="1900" dirty="0">
                <a:cs typeface="Arial" charset="0"/>
              </a:rPr>
              <a:t>el condón </a:t>
            </a:r>
            <a:r>
              <a:rPr lang="es-ES" sz="1900" dirty="0" smtClean="0">
                <a:cs typeface="Arial" charset="0"/>
              </a:rPr>
              <a:t>hacélo </a:t>
            </a:r>
            <a:r>
              <a:rPr lang="es-ES" sz="1900" dirty="0">
                <a:cs typeface="Arial" charset="0"/>
              </a:rPr>
              <a:t>por vos”.</a:t>
            </a:r>
            <a:endParaRPr lang="es-CO" sz="1900" dirty="0">
              <a:cs typeface="Arial" charset="0"/>
            </a:endParaRPr>
          </a:p>
          <a:p>
            <a:pPr algn="l">
              <a:buFont typeface="Wingdings" pitchFamily="2" charset="2"/>
              <a:buChar char="§"/>
            </a:pPr>
            <a:endParaRPr lang="es-ES" sz="1900" dirty="0">
              <a:cs typeface="Arial" charset="0"/>
            </a:endParaRPr>
          </a:p>
          <a:p>
            <a:pPr algn="l">
              <a:buFontTx/>
              <a:buChar char="•"/>
            </a:pPr>
            <a:endParaRPr lang="es-ES" sz="1900" b="1" dirty="0">
              <a:cs typeface="Arial" charset="0"/>
            </a:endParaRPr>
          </a:p>
          <a:p>
            <a:pPr algn="l">
              <a:buFontTx/>
              <a:buChar char="•"/>
            </a:pPr>
            <a:endParaRPr lang="es-ES" sz="1900" b="1" dirty="0">
              <a:cs typeface="Arial" charset="0"/>
            </a:endParaRPr>
          </a:p>
        </p:txBody>
      </p:sp>
      <p:sp>
        <p:nvSpPr>
          <p:cNvPr id="27651" name="3 Rectángulo"/>
          <p:cNvSpPr>
            <a:spLocks noChangeArrowheads="1"/>
          </p:cNvSpPr>
          <p:nvPr/>
        </p:nvSpPr>
        <p:spPr bwMode="auto">
          <a:xfrm>
            <a:off x="857224" y="500042"/>
            <a:ext cx="73581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CO" sz="2400" b="1" dirty="0">
                <a:solidFill>
                  <a:srgbClr val="006666"/>
                </a:solidFill>
              </a:rPr>
              <a:t>1. Promoción de la SSR de </a:t>
            </a:r>
            <a:r>
              <a:rPr lang="es-CO" sz="2400" b="1" dirty="0" smtClean="0">
                <a:solidFill>
                  <a:srgbClr val="006666"/>
                </a:solidFill>
              </a:rPr>
              <a:t>los/as adolescentes</a:t>
            </a:r>
            <a:endParaRPr lang="es-CO" sz="2400" b="1" dirty="0">
              <a:solidFill>
                <a:srgbClr val="006666"/>
              </a:solidFill>
            </a:endParaRPr>
          </a:p>
        </p:txBody>
      </p:sp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2" cstate="print">
            <a:lum contrast="46000"/>
          </a:blip>
          <a:srcRect r="5415" b="2370"/>
          <a:stretch>
            <a:fillRect/>
          </a:stretch>
        </p:blipFill>
        <p:spPr bwMode="auto">
          <a:xfrm>
            <a:off x="6286512" y="3286124"/>
            <a:ext cx="2082800" cy="17859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653" name="Picture 5" descr="Entregando condon 0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86512" y="1428736"/>
            <a:ext cx="2071702" cy="1495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ChangeArrowheads="1"/>
          </p:cNvSpPr>
          <p:nvPr/>
        </p:nvSpPr>
        <p:spPr bwMode="auto">
          <a:xfrm>
            <a:off x="642910" y="1785926"/>
            <a:ext cx="428628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Clr>
                <a:srgbClr val="336600"/>
              </a:buClr>
              <a:buFontTx/>
              <a:buChar char="•"/>
            </a:pPr>
            <a:endParaRPr lang="es-ES" sz="2400" b="1" dirty="0">
              <a:latin typeface="Trebuchet MS" pitchFamily="34" charset="0"/>
            </a:endParaRPr>
          </a:p>
          <a:p>
            <a:pPr algn="just">
              <a:buClr>
                <a:srgbClr val="336600"/>
              </a:buClr>
              <a:buFont typeface="Wingdings" pitchFamily="2" charset="2"/>
              <a:buChar char="§"/>
            </a:pPr>
            <a:r>
              <a:rPr lang="es-ES" sz="2400" b="1" dirty="0">
                <a:latin typeface="Trebuchet MS" pitchFamily="34" charset="0"/>
              </a:rPr>
              <a:t> </a:t>
            </a:r>
            <a:r>
              <a:rPr lang="es-ES" dirty="0">
                <a:cs typeface="Arial" charset="0"/>
              </a:rPr>
              <a:t>Mesa de trabajo de articulación entre las diferentes  secretarías.</a:t>
            </a:r>
          </a:p>
          <a:p>
            <a:pPr algn="just">
              <a:buClr>
                <a:srgbClr val="336600"/>
              </a:buClr>
            </a:pPr>
            <a:endParaRPr lang="es-ES" dirty="0">
              <a:cs typeface="Arial" charset="0"/>
            </a:endParaRPr>
          </a:p>
          <a:p>
            <a:pPr algn="just">
              <a:buClr>
                <a:srgbClr val="336600"/>
              </a:buClr>
              <a:buFont typeface="Wingdings" pitchFamily="2" charset="2"/>
              <a:buChar char="§"/>
            </a:pPr>
            <a:r>
              <a:rPr lang="es-ES" dirty="0">
                <a:cs typeface="Arial" charset="0"/>
              </a:rPr>
              <a:t>Simposio de prevención del embarazo adolescente: retos y perspectivas”  </a:t>
            </a:r>
            <a:r>
              <a:rPr lang="es-ES" sz="1600" i="1" dirty="0">
                <a:cs typeface="Arial" charset="0"/>
              </a:rPr>
              <a:t>(Mayo de 2009)</a:t>
            </a:r>
            <a:endParaRPr lang="es-ES" i="1" dirty="0">
              <a:cs typeface="Arial" charset="0"/>
            </a:endParaRPr>
          </a:p>
          <a:p>
            <a:pPr algn="just">
              <a:buClr>
                <a:srgbClr val="336600"/>
              </a:buClr>
            </a:pPr>
            <a:endParaRPr lang="es-ES" dirty="0">
              <a:cs typeface="Arial" charset="0"/>
            </a:endParaRPr>
          </a:p>
          <a:p>
            <a:pPr algn="just">
              <a:buClr>
                <a:srgbClr val="336600"/>
              </a:buClr>
              <a:buFontTx/>
              <a:buChar char="•"/>
            </a:pPr>
            <a:endParaRPr lang="es-ES" sz="2400" b="1" dirty="0">
              <a:latin typeface="Trebuchet MS" pitchFamily="34" charset="0"/>
            </a:endParaRPr>
          </a:p>
        </p:txBody>
      </p:sp>
      <p:sp>
        <p:nvSpPr>
          <p:cNvPr id="28675" name="3 Rectángulo"/>
          <p:cNvSpPr>
            <a:spLocks noChangeArrowheads="1"/>
          </p:cNvSpPr>
          <p:nvPr/>
        </p:nvSpPr>
        <p:spPr bwMode="auto">
          <a:xfrm>
            <a:off x="857224" y="642918"/>
            <a:ext cx="75009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CO" sz="2400" b="1" dirty="0">
                <a:solidFill>
                  <a:srgbClr val="006666"/>
                </a:solidFill>
              </a:rPr>
              <a:t>2. Coordinación intersectorial e interinstitucional</a:t>
            </a:r>
          </a:p>
        </p:txBody>
      </p:sp>
      <p:grpSp>
        <p:nvGrpSpPr>
          <p:cNvPr id="28676" name="Group 8"/>
          <p:cNvGrpSpPr>
            <a:grpSpLocks/>
          </p:cNvGrpSpPr>
          <p:nvPr/>
        </p:nvGrpSpPr>
        <p:grpSpPr bwMode="auto">
          <a:xfrm>
            <a:off x="5429256" y="2000240"/>
            <a:ext cx="2928938" cy="2306637"/>
            <a:chOff x="1746" y="2341"/>
            <a:chExt cx="1996" cy="1543"/>
          </a:xfrm>
        </p:grpSpPr>
        <p:sp>
          <p:nvSpPr>
            <p:cNvPr id="28677" name="Rectangle 7"/>
            <p:cNvSpPr>
              <a:spLocks noChangeArrowheads="1"/>
            </p:cNvSpPr>
            <p:nvPr/>
          </p:nvSpPr>
          <p:spPr bwMode="auto">
            <a:xfrm>
              <a:off x="1837" y="2432"/>
              <a:ext cx="1905" cy="1452"/>
            </a:xfrm>
            <a:prstGeom prst="rect">
              <a:avLst/>
            </a:prstGeom>
            <a:noFill/>
            <a:ln w="76200" cmpd="tri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pic>
          <p:nvPicPr>
            <p:cNvPr id="9" name="Picture 7" descr="DSC01757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746" y="2341"/>
              <a:ext cx="1949" cy="146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ChangeArrowheads="1"/>
          </p:cNvSpPr>
          <p:nvPr/>
        </p:nvSpPr>
        <p:spPr bwMode="auto">
          <a:xfrm>
            <a:off x="500034" y="1643050"/>
            <a:ext cx="4572004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Clr>
                <a:srgbClr val="336600"/>
              </a:buClr>
              <a:buFontTx/>
              <a:buChar char="•"/>
            </a:pPr>
            <a:endParaRPr lang="es-ES" sz="2400" b="1" dirty="0">
              <a:latin typeface="Trebuchet MS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s-ES" sz="2400" b="1" dirty="0">
                <a:latin typeface="Trebuchet MS" pitchFamily="34" charset="0"/>
              </a:rPr>
              <a:t> </a:t>
            </a:r>
            <a:r>
              <a:rPr lang="es-ES" dirty="0"/>
              <a:t>Servicios innovadores de SSR para adolescentes por enfermeras profesionales, en el área de intervención.</a:t>
            </a:r>
          </a:p>
          <a:p>
            <a:pPr algn="just">
              <a:buFont typeface="Wingdings" pitchFamily="2" charset="2"/>
              <a:buChar char="§"/>
            </a:pPr>
            <a:endParaRPr lang="es-ES" dirty="0"/>
          </a:p>
          <a:p>
            <a:pPr algn="just">
              <a:buFont typeface="Wingdings" pitchFamily="2" charset="2"/>
              <a:buChar char="§"/>
            </a:pPr>
            <a:r>
              <a:rPr lang="es-ES" b="1" dirty="0"/>
              <a:t> </a:t>
            </a:r>
            <a:r>
              <a:rPr lang="es-ES" dirty="0"/>
              <a:t>Monitoreo y asistencia técnica a IPS y EPS  para el fortalecimiento de los servicios para adolescentes.</a:t>
            </a:r>
            <a:endParaRPr lang="es-ES" b="1" dirty="0"/>
          </a:p>
          <a:p>
            <a:pPr algn="just">
              <a:buClr>
                <a:srgbClr val="336600"/>
              </a:buClr>
              <a:buFontTx/>
              <a:buChar char="•"/>
            </a:pPr>
            <a:endParaRPr lang="es-ES" sz="2400" b="1" dirty="0">
              <a:latin typeface="Trebuchet MS" pitchFamily="34" charset="0"/>
            </a:endParaRPr>
          </a:p>
        </p:txBody>
      </p:sp>
      <p:sp>
        <p:nvSpPr>
          <p:cNvPr id="29699" name="3 Rectángulo"/>
          <p:cNvSpPr>
            <a:spLocks noChangeArrowheads="1"/>
          </p:cNvSpPr>
          <p:nvPr/>
        </p:nvSpPr>
        <p:spPr bwMode="auto">
          <a:xfrm>
            <a:off x="1714480" y="642918"/>
            <a:ext cx="70008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CO" sz="2400" b="1" dirty="0">
                <a:solidFill>
                  <a:srgbClr val="006666"/>
                </a:solidFill>
              </a:rPr>
              <a:t>3. Fortalecimiento de la gestión institucional</a:t>
            </a:r>
          </a:p>
        </p:txBody>
      </p:sp>
      <p:pic>
        <p:nvPicPr>
          <p:cNvPr id="2970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2071678"/>
            <a:ext cx="3076612" cy="1997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ChangeArrowheads="1"/>
          </p:cNvSpPr>
          <p:nvPr/>
        </p:nvSpPr>
        <p:spPr bwMode="auto">
          <a:xfrm>
            <a:off x="571472" y="1785926"/>
            <a:ext cx="457203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Tx/>
              <a:buChar char="•"/>
            </a:pPr>
            <a:endParaRPr lang="es-ES" b="1" dirty="0">
              <a:cs typeface="Arial" charset="0"/>
            </a:endParaRPr>
          </a:p>
          <a:p>
            <a:pPr algn="l">
              <a:buFont typeface="Wingdings" pitchFamily="2" charset="2"/>
              <a:buChar char="§"/>
            </a:pPr>
            <a:r>
              <a:rPr lang="es-ES" b="1" dirty="0">
                <a:cs typeface="Arial" charset="0"/>
              </a:rPr>
              <a:t> </a:t>
            </a:r>
            <a:r>
              <a:rPr lang="es-ES" dirty="0" smtClean="0">
                <a:cs typeface="Arial" charset="0"/>
              </a:rPr>
              <a:t>Multiplicadores juveniles 2008- 2009, para fortalecer la corresponsabilidad en el logro de la Salud Sexual y Reproductiva.</a:t>
            </a:r>
            <a:endParaRPr lang="es-ES" dirty="0">
              <a:cs typeface="Arial" charset="0"/>
            </a:endParaRPr>
          </a:p>
          <a:p>
            <a:pPr algn="l">
              <a:buFont typeface="Wingdings" pitchFamily="2" charset="2"/>
              <a:buChar char="§"/>
            </a:pPr>
            <a:endParaRPr lang="es-ES" b="1" dirty="0">
              <a:cs typeface="Arial" charset="0"/>
            </a:endParaRPr>
          </a:p>
          <a:p>
            <a:pPr algn="l">
              <a:buFont typeface="Wingdings" pitchFamily="2" charset="2"/>
              <a:buChar char="§"/>
            </a:pPr>
            <a:endParaRPr lang="es-ES" b="1" dirty="0">
              <a:cs typeface="Arial" charset="0"/>
            </a:endParaRPr>
          </a:p>
          <a:p>
            <a:pPr algn="l">
              <a:buFont typeface="Wingdings" pitchFamily="2" charset="2"/>
              <a:buChar char="§"/>
            </a:pPr>
            <a:r>
              <a:rPr lang="es-ES" dirty="0">
                <a:cs typeface="Arial" charset="0"/>
              </a:rPr>
              <a:t> Talleres </a:t>
            </a:r>
            <a:r>
              <a:rPr lang="es-ES" dirty="0" smtClean="0">
                <a:cs typeface="Arial" charset="0"/>
              </a:rPr>
              <a:t>comunitarios con recursos de presupuesto participativo.</a:t>
            </a:r>
            <a:endParaRPr lang="es-MX" dirty="0">
              <a:cs typeface="Arial" charset="0"/>
            </a:endParaRPr>
          </a:p>
          <a:p>
            <a:pPr algn="just">
              <a:buFontTx/>
              <a:buChar char="•"/>
            </a:pPr>
            <a:endParaRPr lang="es-ES" b="1" dirty="0">
              <a:cs typeface="Arial" charset="0"/>
            </a:endParaRPr>
          </a:p>
        </p:txBody>
      </p:sp>
      <p:sp>
        <p:nvSpPr>
          <p:cNvPr id="30723" name="3 Rectángulo"/>
          <p:cNvSpPr>
            <a:spLocks noChangeArrowheads="1"/>
          </p:cNvSpPr>
          <p:nvPr/>
        </p:nvSpPr>
        <p:spPr bwMode="auto">
          <a:xfrm>
            <a:off x="3071802" y="714356"/>
            <a:ext cx="56435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O" sz="2400" b="1" dirty="0">
                <a:solidFill>
                  <a:srgbClr val="006666"/>
                </a:solidFill>
              </a:rPr>
              <a:t>4. Fortalecimiento de la participación</a:t>
            </a:r>
          </a:p>
        </p:txBody>
      </p:sp>
      <p:pic>
        <p:nvPicPr>
          <p:cNvPr id="30726" name="Picture 9" descr="Kirchenrockfestiva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29256" y="2000240"/>
            <a:ext cx="3073948" cy="20812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ChangeArrowheads="1"/>
          </p:cNvSpPr>
          <p:nvPr/>
        </p:nvSpPr>
        <p:spPr bwMode="auto">
          <a:xfrm>
            <a:off x="571472" y="806968"/>
            <a:ext cx="4572032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Tx/>
              <a:buChar char="•"/>
            </a:pPr>
            <a:endParaRPr lang="es-ES" sz="1800" b="1" dirty="0">
              <a:cs typeface="Arial" charset="0"/>
            </a:endParaRPr>
          </a:p>
          <a:p>
            <a:pPr algn="l">
              <a:buFont typeface="Wingdings" pitchFamily="2" charset="2"/>
              <a:buChar char="§"/>
            </a:pPr>
            <a:r>
              <a:rPr lang="es-ES" sz="1800" b="1" dirty="0">
                <a:cs typeface="Arial" charset="0"/>
              </a:rPr>
              <a:t> </a:t>
            </a:r>
            <a:r>
              <a:rPr lang="es-ES" sz="1800" dirty="0" smtClean="0">
                <a:cs typeface="Arial" charset="0"/>
              </a:rPr>
              <a:t>Investigación poblacional con adolescentes en materia de uso indebido de sustancias psicoactivas, prevalencia de violencias y embarazo.</a:t>
            </a:r>
            <a:endParaRPr lang="es-ES" sz="1800" dirty="0">
              <a:cs typeface="Arial" charset="0"/>
            </a:endParaRPr>
          </a:p>
          <a:p>
            <a:pPr algn="l"/>
            <a:endParaRPr lang="es-ES" sz="1800" b="1" dirty="0">
              <a:cs typeface="Arial" charset="0"/>
            </a:endParaRPr>
          </a:p>
          <a:p>
            <a:pPr algn="just">
              <a:buFontTx/>
              <a:buChar char="•"/>
            </a:pPr>
            <a:r>
              <a:rPr lang="es-ES" sz="1800" dirty="0" smtClean="0">
                <a:cs typeface="Arial" charset="0"/>
              </a:rPr>
              <a:t>Salud Mental del Adolescente.</a:t>
            </a:r>
          </a:p>
          <a:p>
            <a:pPr algn="just">
              <a:buFontTx/>
              <a:buChar char="•"/>
            </a:pPr>
            <a:endParaRPr lang="es-ES" sz="1800" dirty="0" smtClean="0">
              <a:cs typeface="Arial" charset="0"/>
            </a:endParaRPr>
          </a:p>
          <a:p>
            <a:pPr algn="just">
              <a:buFontTx/>
              <a:buChar char="•"/>
            </a:pPr>
            <a:r>
              <a:rPr lang="es-ES" sz="1800" dirty="0" smtClean="0">
                <a:cs typeface="Arial" charset="0"/>
              </a:rPr>
              <a:t> Dificultades y fortalezas en materia de ruta de atención en violencia sexual para la ciudad.</a:t>
            </a:r>
          </a:p>
          <a:p>
            <a:pPr algn="just">
              <a:buFontTx/>
              <a:buChar char="•"/>
            </a:pPr>
            <a:endParaRPr lang="es-ES" sz="1800" dirty="0" smtClean="0">
              <a:cs typeface="Arial" charset="0"/>
            </a:endParaRPr>
          </a:p>
          <a:p>
            <a:pPr algn="just">
              <a:buFontTx/>
              <a:buChar char="•"/>
            </a:pPr>
            <a:r>
              <a:rPr lang="es-ES" sz="1800" dirty="0" smtClean="0">
                <a:cs typeface="Arial" charset="0"/>
              </a:rPr>
              <a:t> Consumo de sustancias psicoactivas en jóvenes escolarizados del Municipio de Medellín.</a:t>
            </a:r>
          </a:p>
          <a:p>
            <a:pPr algn="just">
              <a:buFontTx/>
              <a:buChar char="•"/>
            </a:pPr>
            <a:endParaRPr lang="es-ES" sz="1800" dirty="0" smtClean="0">
              <a:cs typeface="Arial" charset="0"/>
            </a:endParaRPr>
          </a:p>
          <a:p>
            <a:pPr algn="just">
              <a:buFontTx/>
              <a:buChar char="•"/>
            </a:pPr>
            <a:r>
              <a:rPr lang="es-ES" sz="1800" dirty="0" smtClean="0">
                <a:cs typeface="Arial" charset="0"/>
              </a:rPr>
              <a:t>Evaluación del impacto del programa de Salud Sexual y Reproductiva en adolescentes de Medellín, 2008.</a:t>
            </a:r>
            <a:endParaRPr lang="es-ES" sz="1800" dirty="0">
              <a:cs typeface="Arial" charset="0"/>
            </a:endParaRPr>
          </a:p>
        </p:txBody>
      </p:sp>
      <p:sp>
        <p:nvSpPr>
          <p:cNvPr id="30723" name="3 Rectángulo"/>
          <p:cNvSpPr>
            <a:spLocks noChangeArrowheads="1"/>
          </p:cNvSpPr>
          <p:nvPr/>
        </p:nvSpPr>
        <p:spPr bwMode="auto">
          <a:xfrm>
            <a:off x="3071802" y="642918"/>
            <a:ext cx="56435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O" sz="2400" b="1" dirty="0">
                <a:solidFill>
                  <a:srgbClr val="006666"/>
                </a:solidFill>
              </a:rPr>
              <a:t>5</a:t>
            </a:r>
            <a:r>
              <a:rPr lang="es-CO" sz="2400" b="1" dirty="0" smtClean="0">
                <a:solidFill>
                  <a:srgbClr val="006666"/>
                </a:solidFill>
              </a:rPr>
              <a:t>. Investigación</a:t>
            </a:r>
            <a:endParaRPr lang="es-CO" sz="2400" b="1" dirty="0">
              <a:solidFill>
                <a:srgbClr val="006666"/>
              </a:solidFill>
            </a:endParaRPr>
          </a:p>
        </p:txBody>
      </p:sp>
      <p:pic>
        <p:nvPicPr>
          <p:cNvPr id="5" name="4 Imagen" descr="[Untitled]00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357818" y="1529940"/>
            <a:ext cx="1598539" cy="2327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5 Imagen" descr="[Untitled]00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072330" y="2817950"/>
            <a:ext cx="1643074" cy="237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Título"/>
          <p:cNvSpPr>
            <a:spLocks noGrp="1"/>
          </p:cNvSpPr>
          <p:nvPr>
            <p:ph type="ctrTitle"/>
          </p:nvPr>
        </p:nvSpPr>
        <p:spPr>
          <a:xfrm>
            <a:off x="1643042" y="1071546"/>
            <a:ext cx="2286016" cy="1470025"/>
          </a:xfrm>
        </p:spPr>
        <p:txBody>
          <a:bodyPr/>
          <a:lstStyle/>
          <a:p>
            <a:pPr algn="r"/>
            <a:r>
              <a:rPr lang="es-CO" sz="3600" b="1" dirty="0" smtClean="0">
                <a:solidFill>
                  <a:srgbClr val="006666"/>
                </a:solidFill>
                <a:latin typeface="Arial" charset="0"/>
                <a:cs typeface="Arial" charset="0"/>
              </a:rPr>
              <a:t>Nuestros Retos</a:t>
            </a:r>
            <a:endParaRPr lang="es-ES" sz="3600" b="1" dirty="0" smtClean="0">
              <a:solidFill>
                <a:srgbClr val="006666"/>
              </a:solidFill>
              <a:latin typeface="Arial" charset="0"/>
              <a:cs typeface="Arial" charset="0"/>
            </a:endParaRPr>
          </a:p>
        </p:txBody>
      </p:sp>
      <p:pic>
        <p:nvPicPr>
          <p:cNvPr id="5" name="Picture 4" descr="CIUDAD MODERNA (1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714356"/>
            <a:ext cx="2949575" cy="2212975"/>
          </a:xfrm>
          <a:prstGeom prst="rect">
            <a:avLst/>
          </a:prstGeom>
          <a:noFill/>
        </p:spPr>
      </p:pic>
      <p:pic>
        <p:nvPicPr>
          <p:cNvPr id="6" name="Picture 6" descr="HPIM36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3071810"/>
            <a:ext cx="3168650" cy="2386013"/>
          </a:xfrm>
          <a:prstGeom prst="rect">
            <a:avLst/>
          </a:prstGeom>
          <a:noFill/>
        </p:spPr>
      </p:pic>
      <p:pic>
        <p:nvPicPr>
          <p:cNvPr id="7" name="Picture 8" descr="MARATON CONTRA EL DENGUE 19 OCT ASIA IGNACIANA 19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3286124"/>
            <a:ext cx="2449513" cy="183515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ctrTitle"/>
          </p:nvPr>
        </p:nvSpPr>
        <p:spPr>
          <a:xfrm>
            <a:off x="2428860" y="500042"/>
            <a:ext cx="4214842" cy="785817"/>
          </a:xfrm>
        </p:spPr>
        <p:txBody>
          <a:bodyPr/>
          <a:lstStyle/>
          <a:p>
            <a:r>
              <a:rPr lang="es-CO" sz="3600" b="1" dirty="0" smtClean="0">
                <a:solidFill>
                  <a:srgbClr val="006666"/>
                </a:solidFill>
                <a:latin typeface="Arial" charset="0"/>
                <a:cs typeface="Arial" charset="0"/>
              </a:rPr>
              <a:t>Nuestros Retos</a:t>
            </a:r>
            <a:endParaRPr lang="es-ES" sz="3600" b="1" dirty="0" smtClean="0">
              <a:solidFill>
                <a:srgbClr val="006666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6" name="5 Diagrama"/>
          <p:cNvGraphicFramePr/>
          <p:nvPr/>
        </p:nvGraphicFramePr>
        <p:xfrm>
          <a:off x="1142976" y="1428736"/>
          <a:ext cx="6786610" cy="3889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8 Imagen" descr="100_0903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429388" y="2143116"/>
            <a:ext cx="1368779" cy="1026585"/>
          </a:xfrm>
          <a:prstGeom prst="rect">
            <a:avLst/>
          </a:prstGeom>
        </p:spPr>
      </p:pic>
      <p:pic>
        <p:nvPicPr>
          <p:cNvPr id="10" name="9 Imagen" descr="DSC_7749 copia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6429388" y="4265633"/>
            <a:ext cx="1428760" cy="949317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ctrTitle"/>
          </p:nvPr>
        </p:nvSpPr>
        <p:spPr>
          <a:xfrm>
            <a:off x="2428860" y="500042"/>
            <a:ext cx="4214842" cy="785817"/>
          </a:xfrm>
        </p:spPr>
        <p:txBody>
          <a:bodyPr/>
          <a:lstStyle/>
          <a:p>
            <a:r>
              <a:rPr lang="es-CO" sz="3600" b="1" dirty="0" smtClean="0">
                <a:solidFill>
                  <a:srgbClr val="006666"/>
                </a:solidFill>
                <a:latin typeface="Arial" charset="0"/>
                <a:cs typeface="Arial" charset="0"/>
              </a:rPr>
              <a:t>Nuestros Retos</a:t>
            </a:r>
            <a:endParaRPr lang="es-ES" sz="3600" b="1" dirty="0" smtClean="0">
              <a:solidFill>
                <a:srgbClr val="006666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6" name="5 Diagrama"/>
          <p:cNvGraphicFramePr/>
          <p:nvPr/>
        </p:nvGraphicFramePr>
        <p:xfrm>
          <a:off x="1000100" y="1500174"/>
          <a:ext cx="6786610" cy="3889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ctrTitle"/>
          </p:nvPr>
        </p:nvSpPr>
        <p:spPr>
          <a:xfrm>
            <a:off x="2428860" y="500042"/>
            <a:ext cx="4214842" cy="785817"/>
          </a:xfrm>
        </p:spPr>
        <p:txBody>
          <a:bodyPr/>
          <a:lstStyle/>
          <a:p>
            <a:r>
              <a:rPr lang="es-CO" sz="3600" b="1" dirty="0" smtClean="0">
                <a:solidFill>
                  <a:srgbClr val="006666"/>
                </a:solidFill>
                <a:latin typeface="Arial" charset="0"/>
                <a:cs typeface="Arial" charset="0"/>
              </a:rPr>
              <a:t>Nuestros Retos</a:t>
            </a:r>
            <a:endParaRPr lang="es-ES" sz="3600" b="1" dirty="0" smtClean="0">
              <a:solidFill>
                <a:srgbClr val="006666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6" name="5 Diagrama"/>
          <p:cNvGraphicFramePr/>
          <p:nvPr/>
        </p:nvGraphicFramePr>
        <p:xfrm>
          <a:off x="785786" y="1500174"/>
          <a:ext cx="7215238" cy="3929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3 Imagen" descr="S4010464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500826" y="2214554"/>
            <a:ext cx="1357290" cy="1017968"/>
          </a:xfrm>
          <a:prstGeom prst="rect">
            <a:avLst/>
          </a:prstGeom>
        </p:spPr>
      </p:pic>
      <p:pic>
        <p:nvPicPr>
          <p:cNvPr id="7" name="6 Imagen" descr="DSC_0442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6429388" y="4357694"/>
            <a:ext cx="1428760" cy="949105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00042"/>
            <a:ext cx="8215370" cy="6188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3 Título"/>
          <p:cNvSpPr>
            <a:spLocks noGrp="1"/>
          </p:cNvSpPr>
          <p:nvPr>
            <p:ph type="title"/>
          </p:nvPr>
        </p:nvSpPr>
        <p:spPr>
          <a:xfrm>
            <a:off x="357188" y="2286000"/>
            <a:ext cx="8229600" cy="1143000"/>
          </a:xfrm>
        </p:spPr>
        <p:txBody>
          <a:bodyPr/>
          <a:lstStyle/>
          <a:p>
            <a:r>
              <a:rPr lang="es-CO" smtClean="0"/>
              <a:t>¡Muchas Gracias! </a:t>
            </a:r>
            <a:br>
              <a:rPr lang="es-CO" smtClean="0"/>
            </a:br>
            <a:r>
              <a:rPr lang="es-CO" sz="3200" smtClean="0"/>
              <a:t>secre.salud@medellin.gov.co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954"/>
          <p:cNvSpPr txBox="1">
            <a:spLocks noChangeArrowheads="1"/>
          </p:cNvSpPr>
          <p:nvPr/>
        </p:nvSpPr>
        <p:spPr bwMode="auto">
          <a:xfrm>
            <a:off x="642910" y="5643578"/>
            <a:ext cx="34575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CO" sz="1200" dirty="0">
                <a:latin typeface="Calibri" pitchFamily="34" charset="0"/>
              </a:rPr>
              <a:t>Fuente: Encuesta Nacional de Demografía 2005</a:t>
            </a:r>
            <a:endParaRPr lang="es-ES" sz="1200" dirty="0">
              <a:latin typeface="Calibri" pitchFamily="34" charset="0"/>
            </a:endParaRPr>
          </a:p>
        </p:txBody>
      </p:sp>
      <p:sp>
        <p:nvSpPr>
          <p:cNvPr id="17411" name="Rectangle 10"/>
          <p:cNvSpPr>
            <a:spLocks/>
          </p:cNvSpPr>
          <p:nvPr/>
        </p:nvSpPr>
        <p:spPr bwMode="auto">
          <a:xfrm>
            <a:off x="1330325" y="44450"/>
            <a:ext cx="74898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s-MX" sz="2400" b="1">
                <a:solidFill>
                  <a:schemeClr val="bg1"/>
                </a:solidFill>
              </a:rPr>
              <a:t>Líneas 2 y 3: SSR de los y las adolescentes y Planificación Familiar</a:t>
            </a:r>
            <a:endParaRPr lang="es-ES" sz="2400" b="1">
              <a:solidFill>
                <a:schemeClr val="bg1"/>
              </a:solidFill>
            </a:endParaRPr>
          </a:p>
        </p:txBody>
      </p:sp>
      <p:sp>
        <p:nvSpPr>
          <p:cNvPr id="111622" name="Text Box 6"/>
          <p:cNvSpPr txBox="1">
            <a:spLocks noChangeArrowheads="1"/>
          </p:cNvSpPr>
          <p:nvPr/>
        </p:nvSpPr>
        <p:spPr bwMode="auto">
          <a:xfrm>
            <a:off x="1142976" y="357166"/>
            <a:ext cx="75723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s-CO" sz="2400" b="1" dirty="0">
                <a:solidFill>
                  <a:srgbClr val="006666"/>
                </a:solidFill>
              </a:rPr>
              <a:t>Porcentaje de adolescentes alguna vez embarazadas según región en Colombia</a:t>
            </a:r>
            <a:endParaRPr lang="es-ES" sz="2400" b="1" dirty="0">
              <a:solidFill>
                <a:srgbClr val="006666"/>
              </a:solidFill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571472" y="1285860"/>
          <a:ext cx="8001055" cy="4233721"/>
        </p:xfrm>
        <a:graphic>
          <a:graphicData uri="http://schemas.openxmlformats.org/drawingml/2006/table">
            <a:tbl>
              <a:tblPr/>
              <a:tblGrid>
                <a:gridCol w="2288126"/>
                <a:gridCol w="991288"/>
                <a:gridCol w="1432898"/>
                <a:gridCol w="1543299"/>
                <a:gridCol w="1745444"/>
              </a:tblGrid>
              <a:tr h="5824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es-CO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Departamento</a:t>
                      </a:r>
                      <a:endParaRPr lang="es-CO" sz="1400" b="1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975" marR="6397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es-CO" sz="14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Ya son madres</a:t>
                      </a:r>
                      <a:endParaRPr lang="es-CO" sz="1400" b="1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975" marR="6397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es-CO" sz="14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Embarazo con el primer hijo</a:t>
                      </a:r>
                      <a:endParaRPr lang="es-CO" sz="1400" b="1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975" marR="6397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es-CO" sz="14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Total alguna vez embarazadas</a:t>
                      </a:r>
                      <a:endParaRPr lang="es-CO" sz="1400" b="1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975" marR="6397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es-CO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 adolescentes</a:t>
                      </a:r>
                      <a:endParaRPr lang="es-CO" sz="1400" b="1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975" marR="6397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69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Antioquia sin Medellín</a:t>
                      </a:r>
                      <a:endParaRPr lang="es-CO" sz="140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975" marR="63975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18.4</a:t>
                      </a:r>
                      <a:endParaRPr lang="es-CO" sz="140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975" marR="63975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4.5</a:t>
                      </a:r>
                      <a:endParaRPr lang="es-CO" sz="140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975" marR="63975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22.9</a:t>
                      </a:r>
                      <a:endParaRPr lang="es-CO" sz="140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975" marR="63975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486</a:t>
                      </a:r>
                      <a:endParaRPr lang="es-CO" sz="140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975" marR="63975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</a:tr>
              <a:tr h="2669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Medellín A.M</a:t>
                      </a:r>
                      <a:endParaRPr lang="es-CO" sz="140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975" marR="63975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17.4</a:t>
                      </a:r>
                      <a:endParaRPr lang="es-CO" sz="140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975" marR="63975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3.7</a:t>
                      </a:r>
                      <a:endParaRPr lang="es-CO" sz="140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975" marR="6397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21.1</a:t>
                      </a:r>
                      <a:endParaRPr lang="es-CO" sz="140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975" marR="6397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458</a:t>
                      </a:r>
                      <a:endParaRPr lang="es-CO" sz="140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975" marR="63975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9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Guajira, Cesar, Magdalena</a:t>
                      </a:r>
                      <a:endParaRPr lang="es-CO" sz="140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975" marR="63975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19.1</a:t>
                      </a:r>
                      <a:endParaRPr lang="es-CO" sz="140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975" marR="63975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3.6</a:t>
                      </a:r>
                      <a:endParaRPr lang="es-CO" sz="140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975" marR="6397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22.7</a:t>
                      </a:r>
                      <a:endParaRPr lang="es-CO" sz="140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975" marR="6397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458</a:t>
                      </a:r>
                      <a:endParaRPr lang="es-CO" sz="140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975" marR="63975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</a:tr>
              <a:tr h="2669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Barranquilla AM</a:t>
                      </a:r>
                      <a:endParaRPr lang="es-CO" sz="140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975" marR="63975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11.1</a:t>
                      </a:r>
                      <a:endParaRPr lang="es-CO" sz="140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975" marR="63975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1.3</a:t>
                      </a:r>
                      <a:endParaRPr lang="es-CO" sz="140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975" marR="6397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12.4</a:t>
                      </a:r>
                      <a:endParaRPr lang="es-CO" sz="140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975" marR="6397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282</a:t>
                      </a:r>
                      <a:endParaRPr lang="es-CO" sz="140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975" marR="63975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9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Bolívar norte</a:t>
                      </a:r>
                      <a:endParaRPr lang="es-CO" sz="140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975" marR="63975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14.3</a:t>
                      </a:r>
                      <a:endParaRPr lang="es-CO" sz="140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975" marR="63975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2.9</a:t>
                      </a:r>
                      <a:endParaRPr lang="es-CO" sz="140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975" marR="6397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17.2</a:t>
                      </a:r>
                      <a:endParaRPr lang="es-CO" sz="140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975" marR="6397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32.4</a:t>
                      </a:r>
                      <a:endParaRPr lang="es-CO" sz="140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975" marR="63975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</a:tr>
              <a:tr h="2669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Bolívar sur, Sucre, Córdoba</a:t>
                      </a:r>
                      <a:endParaRPr lang="es-CO" sz="140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975" marR="63975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15.4</a:t>
                      </a:r>
                      <a:endParaRPr lang="es-CO" sz="140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975" marR="63975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5.1</a:t>
                      </a:r>
                      <a:endParaRPr lang="es-CO" sz="140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975" marR="6397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20.5</a:t>
                      </a:r>
                      <a:endParaRPr lang="es-CO" sz="140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975" marR="6397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499</a:t>
                      </a:r>
                      <a:endParaRPr lang="es-CO" sz="140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975" marR="63975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9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Boyacá, Cundinamarca, Meta</a:t>
                      </a:r>
                      <a:endParaRPr lang="es-CO" sz="140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975" marR="63975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15.2</a:t>
                      </a:r>
                      <a:endParaRPr lang="es-CO" sz="140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975" marR="63975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3.7</a:t>
                      </a:r>
                      <a:endParaRPr lang="es-CO" sz="140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975" marR="6397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18.9</a:t>
                      </a:r>
                      <a:endParaRPr lang="es-CO" sz="140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975" marR="6397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654</a:t>
                      </a:r>
                      <a:endParaRPr lang="es-CO" sz="140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975" marR="63975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</a:tr>
              <a:tr h="2669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Bogotá</a:t>
                      </a:r>
                      <a:endParaRPr lang="es-CO" sz="140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975" marR="63975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17.1</a:t>
                      </a:r>
                      <a:endParaRPr lang="es-CO" sz="140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975" marR="63975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5.5</a:t>
                      </a:r>
                      <a:endParaRPr lang="es-CO" sz="140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975" marR="6397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22.6</a:t>
                      </a:r>
                      <a:endParaRPr lang="es-CO" sz="140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975" marR="6397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1155</a:t>
                      </a:r>
                      <a:endParaRPr lang="es-CO" sz="140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975" marR="63975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9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Caldas, Risaralda, Quindío</a:t>
                      </a:r>
                      <a:endParaRPr lang="es-CO" sz="140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975" marR="63975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16.5</a:t>
                      </a:r>
                      <a:endParaRPr lang="es-CO" sz="140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975" marR="63975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3.3</a:t>
                      </a:r>
                      <a:endParaRPr lang="es-CO" sz="140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975" marR="6397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19.8</a:t>
                      </a:r>
                      <a:endParaRPr lang="es-CO" sz="140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975" marR="6397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405</a:t>
                      </a:r>
                      <a:endParaRPr lang="es-CO" sz="140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975" marR="63975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</a:tr>
              <a:tr h="2669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Cali A.M</a:t>
                      </a:r>
                      <a:endParaRPr lang="es-CO" sz="140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975" marR="63975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17.2</a:t>
                      </a:r>
                      <a:endParaRPr lang="es-CO" sz="140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975" marR="63975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es-CO" sz="140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975" marR="6397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20.2</a:t>
                      </a:r>
                      <a:endParaRPr lang="es-CO" sz="140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975" marR="6397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330</a:t>
                      </a:r>
                      <a:endParaRPr lang="es-CO" sz="140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975" marR="63975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9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Valle sin Cali no litoral</a:t>
                      </a:r>
                      <a:endParaRPr lang="es-CO" sz="140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975" marR="63975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14.1</a:t>
                      </a:r>
                      <a:endParaRPr lang="es-CO" sz="140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975" marR="63975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  <a:endParaRPr lang="es-CO" sz="140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975" marR="6397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21.1</a:t>
                      </a:r>
                      <a:endParaRPr lang="es-CO" sz="140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975" marR="6397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261</a:t>
                      </a:r>
                      <a:endParaRPr lang="es-CO" sz="140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975" marR="63975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</a:tr>
              <a:tr h="2669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Orinoquía y Amazonía</a:t>
                      </a:r>
                      <a:endParaRPr lang="es-CO" sz="140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975" marR="63975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19.4</a:t>
                      </a:r>
                      <a:endParaRPr lang="es-CO" sz="140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975" marR="63975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4.4</a:t>
                      </a:r>
                      <a:endParaRPr lang="es-CO" sz="140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975" marR="6397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23.8</a:t>
                      </a:r>
                      <a:endParaRPr lang="es-CO" sz="140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975" marR="6397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es-CO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92</a:t>
                      </a:r>
                      <a:endParaRPr lang="es-CO" sz="1400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975" marR="63975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8 Rectángulo redondeado"/>
          <p:cNvSpPr/>
          <p:nvPr/>
        </p:nvSpPr>
        <p:spPr>
          <a:xfrm>
            <a:off x="571472" y="2143116"/>
            <a:ext cx="8001056" cy="21431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6"/>
          <p:cNvSpPr txBox="1">
            <a:spLocks noChangeArrowheads="1"/>
          </p:cNvSpPr>
          <p:nvPr/>
        </p:nvSpPr>
        <p:spPr bwMode="auto">
          <a:xfrm>
            <a:off x="857224" y="5572140"/>
            <a:ext cx="4429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CO" sz="1400" i="1" dirty="0">
                <a:latin typeface="Calibri" pitchFamily="34" charset="0"/>
              </a:rPr>
              <a:t>Fuente: Secretaría de Salud. Estadísticas vitales</a:t>
            </a:r>
            <a:endParaRPr lang="es-ES" sz="1400" i="1" dirty="0">
              <a:latin typeface="Calibri" pitchFamily="34" charset="0"/>
            </a:endParaRPr>
          </a:p>
        </p:txBody>
      </p:sp>
      <p:sp>
        <p:nvSpPr>
          <p:cNvPr id="18435" name="Rectangle 10"/>
          <p:cNvSpPr>
            <a:spLocks/>
          </p:cNvSpPr>
          <p:nvPr/>
        </p:nvSpPr>
        <p:spPr bwMode="auto">
          <a:xfrm>
            <a:off x="1330325" y="115888"/>
            <a:ext cx="74898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s-MX" sz="2400" b="1">
                <a:solidFill>
                  <a:schemeClr val="bg1"/>
                </a:solidFill>
              </a:rPr>
              <a:t>Líneas 2 y 3: SSR de los y las adolescentes y Planificación Familiar</a:t>
            </a:r>
            <a:endParaRPr lang="es-ES" sz="2400" b="1">
              <a:solidFill>
                <a:schemeClr val="bg1"/>
              </a:solidFill>
            </a:endParaRPr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1000100" y="357166"/>
            <a:ext cx="72521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CO" sz="2400" b="1" dirty="0">
                <a:solidFill>
                  <a:srgbClr val="006666"/>
                </a:solidFill>
              </a:rPr>
              <a:t>Comportamiento del Embarazo en Adolescentes</a:t>
            </a:r>
          </a:p>
          <a:p>
            <a:pPr algn="ctr"/>
            <a:r>
              <a:rPr lang="es-CO" sz="2400" b="1" dirty="0">
                <a:solidFill>
                  <a:srgbClr val="006666"/>
                </a:solidFill>
              </a:rPr>
              <a:t>Medellín, 2003 - 2008</a:t>
            </a:r>
            <a:endParaRPr lang="es-ES" sz="2400" b="1" dirty="0">
              <a:solidFill>
                <a:srgbClr val="006666"/>
              </a:solidFill>
            </a:endParaRPr>
          </a:p>
        </p:txBody>
      </p:sp>
      <p:graphicFrame>
        <p:nvGraphicFramePr>
          <p:cNvPr id="6" name="3 Gráfico"/>
          <p:cNvGraphicFramePr/>
          <p:nvPr/>
        </p:nvGraphicFramePr>
        <p:xfrm>
          <a:off x="1000100" y="1285860"/>
          <a:ext cx="7000924" cy="4212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4000496" y="2500306"/>
          <a:ext cx="3857652" cy="2000264"/>
        </p:xfrm>
        <a:graphic>
          <a:graphicData uri="http://schemas.openxmlformats.org/drawingml/2006/table">
            <a:tbl>
              <a:tblPr firstCol="1">
                <a:tableStyleId>{F5AB1C69-6EDB-4FF4-983F-18BD219EF322}</a:tableStyleId>
              </a:tblPr>
              <a:tblGrid>
                <a:gridCol w="1383911"/>
                <a:gridCol w="2473741"/>
              </a:tblGrid>
              <a:tr h="500066"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u="none" strike="noStrike" dirty="0"/>
                        <a:t>2005</a:t>
                      </a:r>
                      <a:endParaRPr lang="es-CO" sz="2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u="none" strike="noStrike" dirty="0"/>
                        <a:t>22,88</a:t>
                      </a:r>
                      <a:endParaRPr lang="es-CO" sz="2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500066"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u="none" strike="noStrike" dirty="0"/>
                        <a:t>2006</a:t>
                      </a:r>
                      <a:endParaRPr lang="es-CO" sz="2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u="none" strike="noStrike" dirty="0"/>
                        <a:t>23,6</a:t>
                      </a:r>
                      <a:endParaRPr lang="es-CO" sz="2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500066"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u="none" strike="noStrike"/>
                        <a:t>2007</a:t>
                      </a:r>
                      <a:endParaRPr lang="es-CO" sz="24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u="none" strike="noStrike" dirty="0"/>
                        <a:t>23,6</a:t>
                      </a:r>
                      <a:endParaRPr lang="es-CO" sz="2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500066"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u="none" strike="noStrike" dirty="0"/>
                        <a:t>2008</a:t>
                      </a:r>
                      <a:endParaRPr lang="es-CO" sz="2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u="none" strike="noStrike" dirty="0"/>
                        <a:t>23,52</a:t>
                      </a:r>
                      <a:endParaRPr lang="es-CO" sz="2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785786" y="571480"/>
          <a:ext cx="7643866" cy="731520"/>
        </p:xfrm>
        <a:graphic>
          <a:graphicData uri="http://schemas.openxmlformats.org/drawingml/2006/table">
            <a:tbl>
              <a:tblPr/>
              <a:tblGrid>
                <a:gridCol w="7643866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1" i="0" u="none" strike="noStrike" dirty="0" smtClean="0">
                          <a:solidFill>
                            <a:srgbClr val="006666"/>
                          </a:solidFill>
                          <a:latin typeface="Arial" pitchFamily="34" charset="0"/>
                          <a:cs typeface="Arial" pitchFamily="34" charset="0"/>
                        </a:rPr>
                        <a:t>Proporción </a:t>
                      </a:r>
                      <a:r>
                        <a:rPr lang="es-CO" sz="2400" b="1" i="0" u="none" strike="noStrike" dirty="0">
                          <a:solidFill>
                            <a:srgbClr val="006666"/>
                          </a:solidFill>
                          <a:latin typeface="Arial" pitchFamily="34" charset="0"/>
                          <a:cs typeface="Arial" pitchFamily="34" charset="0"/>
                        </a:rPr>
                        <a:t>de partos de mujeres entre 10 y 19 años respecto del total de nacidos vivos en la ciudad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" name="3 Imagen" descr="la playa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28662" y="2143116"/>
            <a:ext cx="2214546" cy="14685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4 Imagen" descr="IMGP020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00100" y="4000504"/>
            <a:ext cx="1928794" cy="14465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4 Gráfico"/>
          <p:cNvGraphicFramePr/>
          <p:nvPr/>
        </p:nvGraphicFramePr>
        <p:xfrm>
          <a:off x="500034" y="1142984"/>
          <a:ext cx="6858048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0483" name="11 Grupo"/>
          <p:cNvGrpSpPr>
            <a:grpSpLocks/>
          </p:cNvGrpSpPr>
          <p:nvPr/>
        </p:nvGrpSpPr>
        <p:grpSpPr bwMode="auto">
          <a:xfrm>
            <a:off x="7572396" y="4429132"/>
            <a:ext cx="1076325" cy="676275"/>
            <a:chOff x="0" y="0"/>
            <a:chExt cx="1076325" cy="676276"/>
          </a:xfrm>
        </p:grpSpPr>
        <p:sp>
          <p:nvSpPr>
            <p:cNvPr id="4" name="5 Rectángulo"/>
            <p:cNvSpPr/>
            <p:nvPr/>
          </p:nvSpPr>
          <p:spPr>
            <a:xfrm>
              <a:off x="9525" y="76200"/>
              <a:ext cx="133350" cy="6667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s-CO"/>
            </a:p>
          </p:txBody>
        </p:sp>
        <p:sp>
          <p:nvSpPr>
            <p:cNvPr id="5" name="6 Rectángulo"/>
            <p:cNvSpPr/>
            <p:nvPr/>
          </p:nvSpPr>
          <p:spPr>
            <a:xfrm>
              <a:off x="0" y="428626"/>
              <a:ext cx="133350" cy="6667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s-CO"/>
            </a:p>
          </p:txBody>
        </p:sp>
        <p:sp>
          <p:nvSpPr>
            <p:cNvPr id="6" name="7 Rectángulo"/>
            <p:cNvSpPr/>
            <p:nvPr/>
          </p:nvSpPr>
          <p:spPr>
            <a:xfrm>
              <a:off x="0" y="295275"/>
              <a:ext cx="133350" cy="6667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s-CO"/>
            </a:p>
          </p:txBody>
        </p:sp>
        <p:sp>
          <p:nvSpPr>
            <p:cNvPr id="7" name="8 Rectángulo"/>
            <p:cNvSpPr/>
            <p:nvPr/>
          </p:nvSpPr>
          <p:spPr>
            <a:xfrm>
              <a:off x="0" y="180975"/>
              <a:ext cx="133350" cy="6667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s-CO"/>
            </a:p>
          </p:txBody>
        </p:sp>
        <p:sp>
          <p:nvSpPr>
            <p:cNvPr id="8" name="9 CuadroTexto"/>
            <p:cNvSpPr txBox="1"/>
            <p:nvPr/>
          </p:nvSpPr>
          <p:spPr>
            <a:xfrm>
              <a:off x="200025" y="0"/>
              <a:ext cx="876300" cy="676276"/>
            </a:xfrm>
            <a:prstGeom prst="rect">
              <a:avLst/>
            </a:prstGeom>
            <a:solidFill>
              <a:schemeClr val="lt1"/>
            </a:solidFill>
            <a:ln w="9525" cmpd="sng">
              <a:solidFill>
                <a:schemeClr val="lt1">
                  <a:shade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s-CO" sz="800" dirty="0"/>
                <a:t>&lt;79,9</a:t>
              </a:r>
            </a:p>
            <a:p>
              <a:pPr>
                <a:defRPr/>
              </a:pPr>
              <a:r>
                <a:rPr lang="es-CO" sz="800" dirty="0"/>
                <a:t>80-82,5</a:t>
              </a:r>
            </a:p>
            <a:p>
              <a:pPr>
                <a:defRPr/>
              </a:pPr>
              <a:r>
                <a:rPr lang="es-CO" sz="800" dirty="0"/>
                <a:t>82,6-86,7</a:t>
              </a:r>
            </a:p>
            <a:p>
              <a:pPr>
                <a:defRPr/>
              </a:pPr>
              <a:r>
                <a:rPr lang="es-CO" sz="800" dirty="0"/>
                <a:t>&gt;87</a:t>
              </a:r>
            </a:p>
          </p:txBody>
        </p:sp>
      </p:grpSp>
      <p:sp>
        <p:nvSpPr>
          <p:cNvPr id="20484" name="3 CuadroTexto"/>
          <p:cNvSpPr txBox="1">
            <a:spLocks noChangeArrowheads="1"/>
          </p:cNvSpPr>
          <p:nvPr/>
        </p:nvSpPr>
        <p:spPr bwMode="auto">
          <a:xfrm>
            <a:off x="785786" y="428604"/>
            <a:ext cx="77152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sz="2400" b="1" dirty="0">
                <a:solidFill>
                  <a:srgbClr val="006666"/>
                </a:solidFill>
              </a:rPr>
              <a:t>Proporciones de embarazo en adolescentes, según I.C.V. Medellín año, 2008</a:t>
            </a:r>
            <a:endParaRPr lang="es-ES" sz="2400" b="1" dirty="0">
              <a:solidFill>
                <a:srgbClr val="006666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85750" y="6072188"/>
            <a:ext cx="5429250" cy="2539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s-CO" sz="1050" i="1" dirty="0"/>
              <a:t>Fuente: Secretaría Salud Medellín, </a:t>
            </a:r>
            <a:r>
              <a:rPr lang="es-CO" sz="1050" i="1" dirty="0" smtClean="0"/>
              <a:t>Estadísticas </a:t>
            </a:r>
            <a:r>
              <a:rPr lang="es-CO" sz="1050" i="1" dirty="0"/>
              <a:t>vitales.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071563" y="357188"/>
            <a:ext cx="75723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s-CO" sz="2400" b="1" dirty="0">
                <a:solidFill>
                  <a:srgbClr val="006666"/>
                </a:solidFill>
              </a:rPr>
              <a:t>Tasa de fecundidad en adolescentes, 15 a 19 años, </a:t>
            </a:r>
          </a:p>
          <a:p>
            <a:pPr>
              <a:defRPr/>
            </a:pPr>
            <a:r>
              <a:rPr lang="es-CO" sz="2400" b="1" dirty="0">
                <a:solidFill>
                  <a:srgbClr val="006666"/>
                </a:solidFill>
              </a:rPr>
              <a:t>Medellín 2006 a 2008</a:t>
            </a:r>
            <a:endParaRPr lang="es-ES" sz="2400" b="1" dirty="0">
              <a:solidFill>
                <a:srgbClr val="006666"/>
              </a:solidFill>
            </a:endParaRPr>
          </a:p>
        </p:txBody>
      </p:sp>
      <p:pic>
        <p:nvPicPr>
          <p:cNvPr id="4" name="Picture 12" descr="destacada2-03-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1785926"/>
            <a:ext cx="2373312" cy="3051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071563" y="2214563"/>
          <a:ext cx="3500462" cy="1785948"/>
        </p:xfrm>
        <a:graphic>
          <a:graphicData uri="http://schemas.openxmlformats.org/drawingml/2006/table">
            <a:tbl>
              <a:tblPr/>
              <a:tblGrid>
                <a:gridCol w="1257651"/>
                <a:gridCol w="2242811"/>
              </a:tblGrid>
              <a:tr h="4464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Año</a:t>
                      </a:r>
                      <a:endParaRPr lang="es-CO" sz="200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TF (15-19)</a:t>
                      </a:r>
                      <a:endParaRPr lang="es-CO" sz="200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64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2006</a:t>
                      </a:r>
                      <a:endParaRPr lang="es-CO" sz="200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80,9</a:t>
                      </a:r>
                      <a:endParaRPr lang="es-CO" sz="200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</a:tr>
              <a:tr h="4464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2007</a:t>
                      </a:r>
                      <a:endParaRPr lang="es-CO" sz="200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79,5</a:t>
                      </a:r>
                      <a:endParaRPr lang="es-CO" sz="200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64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2008</a:t>
                      </a:r>
                      <a:endParaRPr lang="es-CO" sz="200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84,2</a:t>
                      </a:r>
                      <a:endParaRPr lang="es-CO" sz="2000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</a:tr>
            </a:tbl>
          </a:graphicData>
        </a:graphic>
      </p:graphicFrame>
      <p:sp>
        <p:nvSpPr>
          <p:cNvPr id="21520" name="5 CuadroTexto"/>
          <p:cNvSpPr txBox="1">
            <a:spLocks noChangeArrowheads="1"/>
          </p:cNvSpPr>
          <p:nvPr/>
        </p:nvSpPr>
        <p:spPr bwMode="auto">
          <a:xfrm>
            <a:off x="-642938" y="4286250"/>
            <a:ext cx="5429251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O" sz="1400" i="1"/>
              <a:t>Fuente: Secretaría Salud Medellín, </a:t>
            </a:r>
          </a:p>
          <a:p>
            <a:r>
              <a:rPr lang="es-CO" sz="1400" i="1"/>
              <a:t>Estadísticas vitales.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embaraz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1571625"/>
            <a:ext cx="2754313" cy="3671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071563" y="357188"/>
            <a:ext cx="75723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s-CO" sz="2400" b="1" dirty="0">
                <a:solidFill>
                  <a:srgbClr val="006666"/>
                </a:solidFill>
              </a:rPr>
              <a:t>Muerte materna en adolescentes, 15 a 19 años, </a:t>
            </a:r>
          </a:p>
          <a:p>
            <a:pPr>
              <a:defRPr/>
            </a:pPr>
            <a:r>
              <a:rPr lang="es-CO" sz="2400" b="1" dirty="0">
                <a:solidFill>
                  <a:srgbClr val="006666"/>
                </a:solidFill>
              </a:rPr>
              <a:t>Medellín 2005 a 2008</a:t>
            </a:r>
            <a:endParaRPr lang="es-ES" sz="2400" b="1" dirty="0">
              <a:solidFill>
                <a:srgbClr val="006666"/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4214813" y="2214563"/>
          <a:ext cx="3429024" cy="2143140"/>
        </p:xfrm>
        <a:graphic>
          <a:graphicData uri="http://schemas.openxmlformats.org/drawingml/2006/table">
            <a:tbl>
              <a:tblPr/>
              <a:tblGrid>
                <a:gridCol w="940216"/>
                <a:gridCol w="2488808"/>
              </a:tblGrid>
              <a:tr h="4592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Año</a:t>
                      </a:r>
                      <a:endParaRPr lang="es-CO" sz="1800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Número </a:t>
                      </a:r>
                      <a:r>
                        <a:rPr lang="es-CO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 casos</a:t>
                      </a:r>
                      <a:endParaRPr lang="es-CO" sz="1800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09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2005</a:t>
                      </a:r>
                      <a:endParaRPr lang="es-CO" sz="1800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es-CO" sz="180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</a:tr>
              <a:tr h="4209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2006</a:t>
                      </a:r>
                      <a:endParaRPr lang="es-CO" sz="1800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es-CO" sz="180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09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2007</a:t>
                      </a:r>
                      <a:endParaRPr lang="es-CO" sz="1800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es-CO" sz="180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</a:tr>
              <a:tr h="4209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2008</a:t>
                      </a:r>
                      <a:endParaRPr lang="es-CO" sz="1800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es-CO" sz="1800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547" name="5 CuadroTexto"/>
          <p:cNvSpPr txBox="1">
            <a:spLocks noChangeArrowheads="1"/>
          </p:cNvSpPr>
          <p:nvPr/>
        </p:nvSpPr>
        <p:spPr bwMode="auto">
          <a:xfrm>
            <a:off x="2357438" y="4572000"/>
            <a:ext cx="5429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O" sz="1400" i="1"/>
              <a:t>Fuente: Secretaría Salud Medellín- SIVIGILA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1812</TotalTime>
  <Words>1273</Words>
  <Application>Microsoft Office PowerPoint</Application>
  <PresentationFormat>Presentación en pantalla (4:3)</PresentationFormat>
  <Paragraphs>240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Tema de Office</vt:lpstr>
      <vt:lpstr> “Hacia un ejercicio responsable del más humano  de todos los derechos”</vt:lpstr>
      <vt:lpstr>El Embarazo Adolescente en Medellín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Plan Local de Salud en salud sexual y reproductiva jóvenes</vt:lpstr>
      <vt:lpstr>Plan Local de Salud en salud sexual y reproductiva jóvenes</vt:lpstr>
      <vt:lpstr>Plan Local de Salud en salud sexual y reproductiva jóvenes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Nuestros Retos</vt:lpstr>
      <vt:lpstr>Nuestros Retos</vt:lpstr>
      <vt:lpstr>Nuestros Retos</vt:lpstr>
      <vt:lpstr>Nuestros Retos</vt:lpstr>
      <vt:lpstr>¡Muchas Gracias!  secre.salud@medellin.gov.co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Tavo ®</dc:creator>
  <cp:lastModifiedBy>Nacer</cp:lastModifiedBy>
  <cp:revision>239</cp:revision>
  <dcterms:created xsi:type="dcterms:W3CDTF">2008-04-22T14:35:04Z</dcterms:created>
  <dcterms:modified xsi:type="dcterms:W3CDTF">2009-11-03T20:10:14Z</dcterms:modified>
</cp:coreProperties>
</file>