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</p:sldIdLst>
  <p:sldSz cx="9144000" cy="5143500" type="screen16x9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66" y="19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A23C6-255A-4B1A-BC3C-A4CB221258D9}" type="datetimeFigureOut">
              <a:rPr lang="es-CO" smtClean="0"/>
              <a:t>04/05/2016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D4311C-386B-41F8-BE80-C8EE1A9AA6C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11864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A86E-12B0-4087-9C4F-149C85BB20EE}" type="datetime1">
              <a:rPr lang="es-CO" smtClean="0"/>
              <a:t>04/05/2016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4 y 5 de abril_ Seccional UdeA Oriente</a:t>
            </a: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15727-7DA5-42EE-B0C4-1495902E8A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95165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BB5CB-FEBA-4129-BCC6-444B3969242E}" type="datetime1">
              <a:rPr lang="es-CO" smtClean="0"/>
              <a:t>04/05/2016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4 y 5 de abril_ Seccional UdeA Oriente</a:t>
            </a: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15727-7DA5-42EE-B0C4-1495902E8A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64999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812E-1C9F-4647-A866-05B320CA7781}" type="datetime1">
              <a:rPr lang="es-CO" smtClean="0"/>
              <a:t>04/05/2016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4 y 5 de abril_ Seccional UdeA Oriente</a:t>
            </a: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15727-7DA5-42EE-B0C4-1495902E8A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22664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D5732-3846-4D58-8682-899D860030E4}" type="datetime1">
              <a:rPr lang="es-CO" smtClean="0"/>
              <a:t>04/05/2016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4 y 5 de abril_ Seccional UdeA Oriente</a:t>
            </a: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15727-7DA5-42EE-B0C4-1495902E8A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79642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D94A-5010-4052-A330-2119AFCF8CAC}" type="datetime1">
              <a:rPr lang="es-CO" smtClean="0"/>
              <a:t>04/05/2016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4 y 5 de abril_ Seccional UdeA Oriente</a:t>
            </a: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15727-7DA5-42EE-B0C4-1495902E8A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47625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EB98-4F5A-4242-A0C4-B57F3F6BEE65}" type="datetime1">
              <a:rPr lang="es-CO" smtClean="0"/>
              <a:t>04/05/2016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4 y 5 de abril_ Seccional UdeA Oriente</a:t>
            </a:r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15727-7DA5-42EE-B0C4-1495902E8A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8498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7DE5B-4567-459A-85E7-4A9270F43541}" type="datetime1">
              <a:rPr lang="es-CO" smtClean="0"/>
              <a:t>04/05/2016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4 y 5 de abril_ Seccional UdeA Oriente</a:t>
            </a:r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15727-7DA5-42EE-B0C4-1495902E8A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85040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EFBA6-A889-4A2A-B42B-37A675A8A74C}" type="datetime1">
              <a:rPr lang="es-CO" smtClean="0"/>
              <a:t>04/05/2016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4 y 5 de abril_ Seccional UdeA Oriente</a:t>
            </a:r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15727-7DA5-42EE-B0C4-1495902E8A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5416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FEB8C-B27A-45F6-BB00-8C54F365C69F}" type="datetime1">
              <a:rPr lang="es-CO" smtClean="0"/>
              <a:t>04/05/2016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4 y 5 de abril_ Seccional UdeA Oriente</a:t>
            </a:r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15727-7DA5-42EE-B0C4-1495902E8A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80088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58F5-1EC4-499A-A81E-D34266775E78}" type="datetime1">
              <a:rPr lang="es-CO" smtClean="0"/>
              <a:t>04/05/2016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4 y 5 de abril_ Seccional UdeA Oriente</a:t>
            </a:r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15727-7DA5-42EE-B0C4-1495902E8A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8000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8E83D-0570-4662-ABF3-EAD6A9F1ECDF}" type="datetime1">
              <a:rPr lang="es-CO" smtClean="0"/>
              <a:t>04/05/2016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4 y 5 de abril_ Seccional UdeA Oriente</a:t>
            </a:r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15727-7DA5-42EE-B0C4-1495902E8A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18717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5679A-56E3-4016-B171-A3F3F7123EEA}" type="datetime1">
              <a:rPr lang="es-CO" smtClean="0"/>
              <a:t>04/05/2016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CO" smtClean="0"/>
              <a:t>4 y 5 de abril_ Seccional UdeA Oriente</a:t>
            </a: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15727-7DA5-42EE-B0C4-1495902E8A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6758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omunicaciones.udea.edu.co/agora" TargetMode="External"/><Relationship Id="rId7" Type="http://schemas.openxmlformats.org/officeDocument/2006/relationships/hyperlink" Target="http://www.propiedadpublica.com.co/" TargetMode="External"/><Relationship Id="rId2" Type="http://schemas.openxmlformats.org/officeDocument/2006/relationships/hyperlink" Target="http://comunicaciones.udea.edu.co/satp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gualavos.com.co/tsh" TargetMode="External"/><Relationship Id="rId5" Type="http://schemas.openxmlformats.org/officeDocument/2006/relationships/hyperlink" Target="http://comunicaciones.udea.edu.co/agora/" TargetMode="External"/><Relationship Id="rId4" Type="http://schemas.openxmlformats.org/officeDocument/2006/relationships/hyperlink" Target="NUL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62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13050" y="636733"/>
            <a:ext cx="6571060" cy="530223"/>
          </a:xfrm>
        </p:spPr>
        <p:txBody>
          <a:bodyPr>
            <a:normAutofit fontScale="90000"/>
          </a:bodyPr>
          <a:lstStyle/>
          <a:p>
            <a:pPr algn="ctr"/>
            <a:r>
              <a:rPr lang="es-CO" sz="2100" b="1" dirty="0" smtClean="0"/>
              <a:t/>
            </a:r>
            <a:br>
              <a:rPr lang="es-CO" sz="2100" b="1" dirty="0" smtClean="0"/>
            </a:br>
            <a:r>
              <a:rPr lang="es-CO" sz="3100" b="1" dirty="0" smtClean="0"/>
              <a:t>Dimensiones </a:t>
            </a:r>
            <a:r>
              <a:rPr lang="es-CO" sz="3100" b="1" dirty="0"/>
              <a:t>o fundamentos</a:t>
            </a:r>
            <a:r>
              <a:rPr lang="es-CO" sz="2100" b="1" dirty="0"/>
              <a:t/>
            </a:r>
            <a:br>
              <a:rPr lang="es-CO" sz="2100" b="1" dirty="0"/>
            </a:br>
            <a:endParaRPr lang="es-CO" sz="21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ctr">
              <a:spcBef>
                <a:spcPts val="0"/>
              </a:spcBef>
              <a:buFont typeface="+mj-lt"/>
              <a:buAutoNum type="arabicPeriod"/>
              <a:defRPr/>
            </a:pPr>
            <a:r>
              <a:rPr lang="es-CO" b="1" dirty="0" smtClean="0">
                <a:solidFill>
                  <a:srgbClr val="C00000"/>
                </a:solidFill>
              </a:rPr>
              <a:t>Epistémicos</a:t>
            </a:r>
            <a:r>
              <a:rPr lang="es-CO" b="1" dirty="0"/>
              <a:t>: </a:t>
            </a:r>
            <a:r>
              <a:rPr lang="es-CO" b="1" dirty="0">
                <a:solidFill>
                  <a:schemeClr val="tx1"/>
                </a:solidFill>
              </a:rPr>
              <a:t>conocer el conocimiento. Tipos de conocimiento, semejanzas y diferencias. Diálogo de conocimientos</a:t>
            </a:r>
            <a:r>
              <a:rPr lang="es-CO" b="1" dirty="0"/>
              <a:t>.</a:t>
            </a:r>
          </a:p>
          <a:p>
            <a:pPr algn="ctr">
              <a:spcBef>
                <a:spcPts val="0"/>
              </a:spcBef>
              <a:buFont typeface="+mj-lt"/>
              <a:buAutoNum type="arabicPeriod"/>
              <a:defRPr/>
            </a:pPr>
            <a:endParaRPr lang="es-CO" b="1" dirty="0"/>
          </a:p>
          <a:p>
            <a:pPr algn="ctr">
              <a:spcBef>
                <a:spcPts val="0"/>
              </a:spcBef>
              <a:buFont typeface="+mj-lt"/>
              <a:buAutoNum type="arabicPeriod"/>
              <a:defRPr/>
            </a:pPr>
            <a:r>
              <a:rPr lang="es-CO" b="1" dirty="0">
                <a:solidFill>
                  <a:srgbClr val="C00000"/>
                </a:solidFill>
              </a:rPr>
              <a:t>Pedagógicos</a:t>
            </a:r>
            <a:r>
              <a:rPr lang="es-CO" b="1" dirty="0"/>
              <a:t>:  </a:t>
            </a:r>
            <a:r>
              <a:rPr lang="es-CO" b="1" dirty="0">
                <a:solidFill>
                  <a:schemeClr val="tx1"/>
                </a:solidFill>
              </a:rPr>
              <a:t>enseñanza-aprendizaje, formas de aprender, escenarios de aprendizaje, contextos socioculturales</a:t>
            </a:r>
            <a:r>
              <a:rPr lang="es-CO" b="1" dirty="0"/>
              <a:t>.</a:t>
            </a:r>
          </a:p>
          <a:p>
            <a:pPr algn="ctr">
              <a:spcBef>
                <a:spcPts val="0"/>
              </a:spcBef>
              <a:buFont typeface="+mj-lt"/>
              <a:buAutoNum type="arabicPeriod"/>
              <a:defRPr/>
            </a:pPr>
            <a:endParaRPr lang="es-CO" b="1" dirty="0"/>
          </a:p>
          <a:p>
            <a:pPr algn="ctr">
              <a:spcBef>
                <a:spcPts val="0"/>
              </a:spcBef>
              <a:buFont typeface="+mj-lt"/>
              <a:buAutoNum type="arabicPeriod"/>
              <a:defRPr/>
            </a:pPr>
            <a:r>
              <a:rPr lang="es-CO" b="1" dirty="0">
                <a:solidFill>
                  <a:srgbClr val="C00000"/>
                </a:solidFill>
              </a:rPr>
              <a:t>Políticos</a:t>
            </a:r>
            <a:r>
              <a:rPr lang="es-CO" b="1" dirty="0"/>
              <a:t>: </a:t>
            </a:r>
            <a:r>
              <a:rPr lang="es-CO" b="1" dirty="0">
                <a:solidFill>
                  <a:schemeClr val="tx1"/>
                </a:solidFill>
              </a:rPr>
              <a:t>participación social y políticas públicas, cultura democrática para la participación</a:t>
            </a:r>
            <a:r>
              <a:rPr lang="es-CO" b="1" dirty="0"/>
              <a:t>.</a:t>
            </a:r>
          </a:p>
          <a:p>
            <a:pPr algn="ctr">
              <a:spcBef>
                <a:spcPts val="0"/>
              </a:spcBef>
              <a:buFont typeface="+mj-lt"/>
              <a:buAutoNum type="arabicPeriod"/>
              <a:defRPr/>
            </a:pPr>
            <a:endParaRPr lang="es-CO" b="1" dirty="0"/>
          </a:p>
          <a:p>
            <a:pPr algn="ctr">
              <a:spcBef>
                <a:spcPts val="0"/>
              </a:spcBef>
              <a:buFont typeface="+mj-lt"/>
              <a:buAutoNum type="arabicPeriod"/>
              <a:defRPr/>
            </a:pPr>
            <a:r>
              <a:rPr lang="es-CO" b="1" dirty="0">
                <a:solidFill>
                  <a:srgbClr val="C00000"/>
                </a:solidFill>
              </a:rPr>
              <a:t>Comunicativos</a:t>
            </a:r>
            <a:r>
              <a:rPr lang="es-CO" b="1" dirty="0"/>
              <a:t>: </a:t>
            </a:r>
            <a:r>
              <a:rPr lang="es-CO" b="1" dirty="0">
                <a:solidFill>
                  <a:schemeClr val="tx1"/>
                </a:solidFill>
              </a:rPr>
              <a:t>relaciones sociales, diálogo, cooperación; mecanismos funcionales (medios y flujo informativo)</a:t>
            </a:r>
          </a:p>
          <a:p>
            <a:pPr algn="ctr">
              <a:spcBef>
                <a:spcPts val="0"/>
              </a:spcBef>
              <a:buFont typeface="+mj-lt"/>
              <a:buAutoNum type="arabicPeriod"/>
              <a:defRPr/>
            </a:pPr>
            <a:endParaRPr lang="es-CO" b="1" dirty="0">
              <a:solidFill>
                <a:schemeClr val="tx1"/>
              </a:solidFill>
            </a:endParaRPr>
          </a:p>
          <a:p>
            <a:pPr algn="ctr">
              <a:spcBef>
                <a:spcPts val="0"/>
              </a:spcBef>
              <a:buFont typeface="+mj-lt"/>
              <a:buAutoNum type="arabicPeriod"/>
              <a:defRPr/>
            </a:pPr>
            <a:r>
              <a:rPr lang="es-CO" b="1" dirty="0">
                <a:solidFill>
                  <a:srgbClr val="C00000"/>
                </a:solidFill>
              </a:rPr>
              <a:t>Éticos y estéticos</a:t>
            </a:r>
            <a:r>
              <a:rPr lang="es-CO" b="1" dirty="0"/>
              <a:t>: </a:t>
            </a:r>
            <a:r>
              <a:rPr lang="es-CO" b="1" dirty="0">
                <a:solidFill>
                  <a:schemeClr val="tx1"/>
                </a:solidFill>
              </a:rPr>
              <a:t>responsabilidad social, transparencia, valores sociales; sensibilidad, formas.</a:t>
            </a:r>
          </a:p>
          <a:p>
            <a:endParaRPr lang="es-CO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219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O" sz="2800" b="1" dirty="0" smtClean="0">
                <a:solidFill>
                  <a:schemeClr val="tx1"/>
                </a:solidFill>
              </a:rPr>
              <a:t/>
            </a:r>
            <a:br>
              <a:rPr lang="es-CO" sz="2800" b="1" dirty="0" smtClean="0">
                <a:solidFill>
                  <a:schemeClr val="tx1"/>
                </a:solidFill>
              </a:rPr>
            </a:br>
            <a:r>
              <a:rPr lang="es-CO" sz="2800" b="1" dirty="0" smtClean="0">
                <a:solidFill>
                  <a:schemeClr val="tx1"/>
                </a:solidFill>
              </a:rPr>
              <a:t>¿Para qué la ASC?</a:t>
            </a:r>
            <a:endParaRPr lang="es-CO" sz="2800" b="1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s-CO" b="1" dirty="0">
                <a:solidFill>
                  <a:schemeClr val="tx1"/>
                </a:solidFill>
              </a:rPr>
              <a:t>Para enriquecer </a:t>
            </a:r>
            <a:endParaRPr lang="es-CO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CO" b="1" dirty="0">
              <a:solidFill>
                <a:schemeClr val="tx1"/>
              </a:solidFill>
            </a:endParaRPr>
          </a:p>
          <a:p>
            <a:pPr algn="ctr"/>
            <a:r>
              <a:rPr lang="es-CO" b="1" dirty="0">
                <a:solidFill>
                  <a:schemeClr val="tx1"/>
                </a:solidFill>
              </a:rPr>
              <a:t>- </a:t>
            </a:r>
            <a:r>
              <a:rPr lang="es-CO" b="1" u="sng" dirty="0">
                <a:solidFill>
                  <a:schemeClr val="tx1"/>
                </a:solidFill>
              </a:rPr>
              <a:t>Los contenidos de la mente</a:t>
            </a:r>
            <a:r>
              <a:rPr lang="es-CO" b="1" dirty="0">
                <a:solidFill>
                  <a:schemeClr val="tx1"/>
                </a:solidFill>
              </a:rPr>
              <a:t>: </a:t>
            </a:r>
            <a:r>
              <a:rPr lang="es-CO" b="1" dirty="0" smtClean="0">
                <a:solidFill>
                  <a:srgbClr val="FF0000"/>
                </a:solidFill>
              </a:rPr>
              <a:t>Mentalidades,</a:t>
            </a:r>
            <a:r>
              <a:rPr lang="es-CO" b="1" dirty="0" smtClean="0">
                <a:solidFill>
                  <a:schemeClr val="tx1"/>
                </a:solidFill>
              </a:rPr>
              <a:t>  </a:t>
            </a:r>
            <a:r>
              <a:rPr lang="es-CO" b="1" dirty="0" smtClean="0">
                <a:solidFill>
                  <a:srgbClr val="FF0000"/>
                </a:solidFill>
              </a:rPr>
              <a:t>Representaciones </a:t>
            </a:r>
            <a:r>
              <a:rPr lang="es-CO" b="1" dirty="0">
                <a:solidFill>
                  <a:srgbClr val="FF0000"/>
                </a:solidFill>
              </a:rPr>
              <a:t>colectivas</a:t>
            </a:r>
            <a:r>
              <a:rPr lang="es-CO" b="1" dirty="0">
                <a:solidFill>
                  <a:schemeClr val="tx1"/>
                </a:solidFill>
              </a:rPr>
              <a:t>, </a:t>
            </a:r>
            <a:r>
              <a:rPr lang="es-CO" b="1" dirty="0">
                <a:solidFill>
                  <a:srgbClr val="FF0000"/>
                </a:solidFill>
              </a:rPr>
              <a:t>Imaginarios</a:t>
            </a:r>
            <a:r>
              <a:rPr lang="es-CO" b="1" dirty="0">
                <a:solidFill>
                  <a:schemeClr val="tx1"/>
                </a:solidFill>
              </a:rPr>
              <a:t> e </a:t>
            </a:r>
            <a:r>
              <a:rPr lang="es-CO" b="1" dirty="0" smtClean="0">
                <a:solidFill>
                  <a:srgbClr val="FF0000"/>
                </a:solidFill>
              </a:rPr>
              <a:t>Ideologías</a:t>
            </a:r>
          </a:p>
          <a:p>
            <a:pPr algn="ctr"/>
            <a:endParaRPr lang="es-CO" b="1" dirty="0">
              <a:solidFill>
                <a:srgbClr val="FF0000"/>
              </a:solidFill>
            </a:endParaRPr>
          </a:p>
          <a:p>
            <a:pPr algn="ctr"/>
            <a:r>
              <a:rPr lang="es-CO" b="1" dirty="0">
                <a:solidFill>
                  <a:schemeClr val="tx1"/>
                </a:solidFill>
              </a:rPr>
              <a:t>- </a:t>
            </a:r>
            <a:r>
              <a:rPr lang="es-CO" b="1" u="sng" dirty="0">
                <a:solidFill>
                  <a:schemeClr val="tx1"/>
                </a:solidFill>
              </a:rPr>
              <a:t>La imaginación: </a:t>
            </a:r>
            <a:r>
              <a:rPr lang="es-CO" b="1" dirty="0">
                <a:solidFill>
                  <a:schemeClr val="tx1"/>
                </a:solidFill>
              </a:rPr>
              <a:t>representación para el diseño, la ensoñación. </a:t>
            </a:r>
            <a:endParaRPr lang="es-CO" b="1" dirty="0" smtClean="0">
              <a:solidFill>
                <a:schemeClr val="tx1"/>
              </a:solidFill>
            </a:endParaRPr>
          </a:p>
          <a:p>
            <a:pPr algn="ctr"/>
            <a:endParaRPr lang="es-CO" b="1" dirty="0">
              <a:solidFill>
                <a:schemeClr val="tx1"/>
              </a:solidFill>
            </a:endParaRPr>
          </a:p>
          <a:p>
            <a:pPr algn="ctr"/>
            <a:r>
              <a:rPr lang="es-CO" b="1" dirty="0">
                <a:solidFill>
                  <a:schemeClr val="tx1"/>
                </a:solidFill>
              </a:rPr>
              <a:t>- </a:t>
            </a:r>
            <a:r>
              <a:rPr lang="es-CO" b="1" u="sng" dirty="0">
                <a:solidFill>
                  <a:schemeClr val="tx1"/>
                </a:solidFill>
              </a:rPr>
              <a:t>La creatividad  </a:t>
            </a:r>
            <a:r>
              <a:rPr lang="es-CO" b="1" dirty="0">
                <a:solidFill>
                  <a:schemeClr val="tx1"/>
                </a:solidFill>
              </a:rPr>
              <a:t>argumentativa</a:t>
            </a:r>
          </a:p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094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O" sz="2800" b="1" dirty="0" smtClean="0">
                <a:solidFill>
                  <a:schemeClr val="tx1"/>
                </a:solidFill>
              </a:rPr>
              <a:t/>
            </a:r>
            <a:br>
              <a:rPr lang="es-CO" sz="2800" b="1" dirty="0" smtClean="0">
                <a:solidFill>
                  <a:schemeClr val="tx1"/>
                </a:solidFill>
              </a:rPr>
            </a:br>
            <a:r>
              <a:rPr lang="es-CO" sz="2800" b="1" dirty="0" smtClean="0">
                <a:solidFill>
                  <a:schemeClr val="tx1"/>
                </a:solidFill>
              </a:rPr>
              <a:t>¡Para evitar esto!</a:t>
            </a:r>
            <a:endParaRPr lang="es-CO" sz="2800" b="1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151746" y="4485193"/>
            <a:ext cx="6619244" cy="2562225"/>
          </a:xfrm>
        </p:spPr>
        <p:txBody>
          <a:bodyPr/>
          <a:lstStyle/>
          <a:p>
            <a:pPr marL="0" indent="0" algn="ctr">
              <a:buNone/>
            </a:pPr>
            <a:r>
              <a:rPr lang="es-CO" b="1" dirty="0" smtClean="0">
                <a:solidFill>
                  <a:schemeClr val="tx1"/>
                </a:solidFill>
              </a:rPr>
              <a:t>" </a:t>
            </a:r>
            <a:r>
              <a:rPr lang="es-CO" sz="1200" b="1" dirty="0"/>
              <a:t>Colombia joven despierta ya", </a:t>
            </a:r>
          </a:p>
          <a:p>
            <a:pPr marL="0" indent="0" algn="ctr">
              <a:buNone/>
            </a:pPr>
            <a:r>
              <a:rPr lang="es-CO" sz="1200" b="1" dirty="0"/>
              <a:t>Facebook de Delia Inés Labiosa Ardila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552325" y="150586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es-CO" sz="1350"/>
          </a:p>
        </p:txBody>
      </p:sp>
      <p:pic>
        <p:nvPicPr>
          <p:cNvPr id="1025" name="Imagen 1" descr="https://fbcdn-sphotos-b-a.akamaihd.net/hphotos-ak-xfp1/v/t1.0-9/10501788_10205678079884256_3779949240406480841_n.jpg?oh=9d13b647e3b2ed0fadf0aba965da29ca&amp;oe=560203EA&amp;__gda__=1438873231_673c2cef9448f0408d5c1a3b5d2827f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401" y="1722294"/>
            <a:ext cx="3779044" cy="377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552325" y="5627807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es-CO" sz="1350"/>
          </a:p>
        </p:txBody>
      </p:sp>
    </p:spTree>
    <p:extLst>
      <p:ext uri="{BB962C8B-B14F-4D97-AF65-F5344CB8AC3E}">
        <p14:creationId xmlns:p14="http://schemas.microsoft.com/office/powerpoint/2010/main" val="410330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O" sz="2800" b="1" dirty="0" smtClean="0">
                <a:solidFill>
                  <a:schemeClr val="tx1"/>
                </a:solidFill>
              </a:rPr>
              <a:t/>
            </a:r>
            <a:br>
              <a:rPr lang="es-CO" sz="2800" b="1" dirty="0" smtClean="0">
                <a:solidFill>
                  <a:schemeClr val="tx1"/>
                </a:solidFill>
              </a:rPr>
            </a:br>
            <a:r>
              <a:rPr lang="es-CO" sz="2800" b="1" dirty="0" smtClean="0">
                <a:solidFill>
                  <a:schemeClr val="tx1"/>
                </a:solidFill>
              </a:rPr>
              <a:t>Memorias del primer diplomado</a:t>
            </a:r>
            <a:endParaRPr lang="es-CO" sz="2800" b="1" dirty="0">
              <a:solidFill>
                <a:schemeClr val="tx1"/>
              </a:solidFill>
            </a:endParaRPr>
          </a:p>
        </p:txBody>
      </p:sp>
      <p:pic>
        <p:nvPicPr>
          <p:cNvPr id="4" name="Picture 5" descr="Libro_Apropiacion_Social_Conocimiento_2013.pdf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66" t="12443" r="35278" b="9465"/>
          <a:stretch/>
        </p:blipFill>
        <p:spPr>
          <a:xfrm>
            <a:off x="3430241" y="1749028"/>
            <a:ext cx="2190002" cy="339447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782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O" sz="2800" b="1" dirty="0" smtClean="0"/>
              <a:t/>
            </a:r>
            <a:br>
              <a:rPr lang="es-CO" sz="2800" b="1" dirty="0" smtClean="0"/>
            </a:br>
            <a:r>
              <a:rPr lang="es-CO" sz="2800" b="1" dirty="0" smtClean="0"/>
              <a:t>Contenido </a:t>
            </a:r>
            <a:r>
              <a:rPr lang="es-CO" sz="2800" b="1" dirty="0"/>
              <a:t>del libro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Font typeface="+mj-lt"/>
              <a:buAutoNum type="arabicPeriod"/>
            </a:pPr>
            <a:endParaRPr lang="es-CO" altLang="es-CO" sz="1200" b="1" dirty="0" smtClean="0"/>
          </a:p>
          <a:p>
            <a:pPr algn="ctr">
              <a:buFont typeface="+mj-lt"/>
              <a:buAutoNum type="arabicPeriod"/>
            </a:pPr>
            <a:r>
              <a:rPr lang="es-CO" altLang="es-CO" sz="1200" b="1" dirty="0" smtClean="0"/>
              <a:t>Principios </a:t>
            </a:r>
            <a:r>
              <a:rPr lang="es-CO" altLang="es-CO" sz="1200" b="1" dirty="0"/>
              <a:t>de la divulgación de las ciencias</a:t>
            </a:r>
          </a:p>
          <a:p>
            <a:pPr algn="ctr">
              <a:buFont typeface="Candara" panose="020E0502030303020204" pitchFamily="34" charset="0"/>
              <a:buAutoNum type="arabicPeriod"/>
            </a:pPr>
            <a:r>
              <a:rPr lang="es-CO" altLang="es-CO" sz="1200" b="1" dirty="0"/>
              <a:t>La ciencia de comunicar la ciencia: experiencias exitosas en cuba</a:t>
            </a:r>
          </a:p>
          <a:p>
            <a:pPr algn="ctr">
              <a:buFont typeface="Candara" panose="020E0502030303020204" pitchFamily="34" charset="0"/>
              <a:buAutoNum type="arabicPeriod"/>
            </a:pPr>
            <a:r>
              <a:rPr lang="es-CO" altLang="es-CO" sz="1200" b="1" dirty="0"/>
              <a:t>Sociología e historia del conocimiento</a:t>
            </a:r>
          </a:p>
          <a:p>
            <a:pPr algn="ctr">
              <a:buFont typeface="Candara" panose="020E0502030303020204" pitchFamily="34" charset="0"/>
              <a:buAutoNum type="arabicPeriod"/>
            </a:pPr>
            <a:r>
              <a:rPr lang="es-CO" altLang="es-CO" sz="1200" b="1" dirty="0"/>
              <a:t>Gobernanza, participación social y tic</a:t>
            </a:r>
          </a:p>
          <a:p>
            <a:pPr algn="ctr">
              <a:buFont typeface="Candara" panose="020E0502030303020204" pitchFamily="34" charset="0"/>
              <a:buAutoNum type="arabicPeriod"/>
            </a:pPr>
            <a:r>
              <a:rPr lang="es-CO" altLang="es-CO" sz="1200" b="1" dirty="0"/>
              <a:t>Capital intelectual y la responsabilidad social universitaria</a:t>
            </a:r>
          </a:p>
          <a:p>
            <a:pPr algn="ctr">
              <a:buFont typeface="Candara" panose="020E0502030303020204" pitchFamily="34" charset="0"/>
              <a:buAutoNum type="arabicPeriod"/>
            </a:pPr>
            <a:r>
              <a:rPr lang="es-CO" altLang="es-CO" sz="1200" b="1" dirty="0"/>
              <a:t>Del circo al carnaval: de la divulgación a la apropiación</a:t>
            </a:r>
          </a:p>
          <a:p>
            <a:pPr algn="ctr">
              <a:buFont typeface="Candara" panose="020E0502030303020204" pitchFamily="34" charset="0"/>
              <a:buAutoNum type="arabicPeriod"/>
            </a:pPr>
            <a:r>
              <a:rPr lang="es-CO" altLang="es-CO" sz="1200" b="1" dirty="0"/>
              <a:t>Gobernanza de la innovación en el sistema regional antioqueño de innovación. </a:t>
            </a:r>
            <a:endParaRPr lang="es-CO" altLang="es-CO" sz="1200" b="1" dirty="0" smtClean="0"/>
          </a:p>
          <a:p>
            <a:pPr algn="ctr">
              <a:buFont typeface="Candara" panose="020E0502030303020204" pitchFamily="34" charset="0"/>
              <a:buAutoNum type="arabicPeriod"/>
            </a:pPr>
            <a:r>
              <a:rPr lang="es-CO" altLang="es-CO" sz="1200" b="1" dirty="0" smtClean="0"/>
              <a:t>La </a:t>
            </a:r>
            <a:r>
              <a:rPr lang="es-CO" altLang="es-CO" sz="1200" b="1" dirty="0"/>
              <a:t>infografía al servicio de la ciencia</a:t>
            </a:r>
          </a:p>
          <a:p>
            <a:pPr algn="ctr">
              <a:buFont typeface="Candara" panose="020E0502030303020204" pitchFamily="34" charset="0"/>
              <a:buAutoNum type="arabicPeriod"/>
            </a:pPr>
            <a:r>
              <a:rPr lang="es-CO" altLang="es-CO" sz="1200" b="1" dirty="0"/>
              <a:t>¿Vulgarización vs. Degradación? Un análisis en perspectiva histórica</a:t>
            </a:r>
          </a:p>
          <a:p>
            <a:pPr algn="ctr">
              <a:buFont typeface="Candara" panose="020E0502030303020204" pitchFamily="34" charset="0"/>
              <a:buAutoNum type="arabicPeriod"/>
            </a:pPr>
            <a:r>
              <a:rPr lang="es-CO" altLang="es-CO" sz="1200" b="1" dirty="0"/>
              <a:t>Los museos de ciencias como espacios para la apropiación del conocimiento. </a:t>
            </a:r>
            <a:endParaRPr lang="es-CO" altLang="es-CO" sz="1200" b="1" i="1" dirty="0"/>
          </a:p>
          <a:p>
            <a:pPr algn="ctr">
              <a:buFont typeface="Candara" panose="020E0502030303020204" pitchFamily="34" charset="0"/>
              <a:buAutoNum type="arabicPeriod"/>
            </a:pPr>
            <a:r>
              <a:rPr lang="es-CO" altLang="es-CO" sz="1200" b="1" dirty="0"/>
              <a:t>La </a:t>
            </a:r>
            <a:r>
              <a:rPr lang="es-CO" altLang="es-CO" sz="1200" b="1" dirty="0" smtClean="0"/>
              <a:t>ASC </a:t>
            </a:r>
            <a:r>
              <a:rPr lang="es-CO" altLang="es-CO" sz="1200" b="1" dirty="0"/>
              <a:t>como elemento fundamental en la relación entre ciencia, tecnología y sociedad 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9819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O" sz="3100" b="1" dirty="0" smtClean="0"/>
              <a:t/>
            </a:r>
            <a:br>
              <a:rPr lang="es-CO" sz="3100" b="1" dirty="0" smtClean="0"/>
            </a:br>
            <a:r>
              <a:rPr lang="es-CO" sz="3100" b="1" dirty="0"/>
              <a:t/>
            </a:r>
            <a:br>
              <a:rPr lang="es-CO" sz="3100" b="1" dirty="0"/>
            </a:br>
            <a:r>
              <a:rPr lang="es-CO" sz="3100" b="1" dirty="0" smtClean="0"/>
              <a:t>Cuatro </a:t>
            </a:r>
            <a:r>
              <a:rPr lang="es-CO" sz="3100" b="1" dirty="0"/>
              <a:t>ejemplos</a:t>
            </a:r>
            <a:r>
              <a:rPr lang="es-CO" b="1" dirty="0">
                <a:solidFill>
                  <a:schemeClr val="tx1"/>
                </a:solidFill>
              </a:rPr>
              <a:t/>
            </a:r>
            <a:br>
              <a:rPr lang="es-CO" b="1" dirty="0">
                <a:solidFill>
                  <a:schemeClr val="tx1"/>
                </a:solidFill>
              </a:rPr>
            </a:b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s-CO" sz="2100" b="1" dirty="0" smtClean="0"/>
          </a:p>
          <a:p>
            <a:pPr marL="0" indent="0" algn="ctr">
              <a:buNone/>
            </a:pPr>
            <a:r>
              <a:rPr lang="es-CO" sz="2100" b="1" dirty="0" smtClean="0"/>
              <a:t>2003-2005</a:t>
            </a:r>
            <a:r>
              <a:rPr lang="es-CO" sz="2100" b="1" dirty="0"/>
              <a:t>:</a:t>
            </a:r>
            <a:r>
              <a:rPr lang="es-CO" sz="2100" dirty="0"/>
              <a:t> </a:t>
            </a:r>
            <a:r>
              <a:rPr lang="es-CO" sz="2100" b="1" dirty="0"/>
              <a:t>Análisis del </a:t>
            </a:r>
            <a:r>
              <a:rPr lang="es-CO" sz="2100" b="1" i="1" dirty="0"/>
              <a:t>Tratamiento </a:t>
            </a:r>
            <a:r>
              <a:rPr lang="es-CO" sz="2100" b="1" i="1" dirty="0" smtClean="0"/>
              <a:t>Periodístico </a:t>
            </a:r>
            <a:r>
              <a:rPr lang="es-CO" sz="2100" b="1" i="1" dirty="0"/>
              <a:t>de la Información</a:t>
            </a:r>
          </a:p>
          <a:p>
            <a:pPr marL="0" indent="0" algn="ctr">
              <a:buNone/>
            </a:pPr>
            <a:r>
              <a:rPr lang="es-CO" sz="2100" b="1" dirty="0">
                <a:hlinkClick r:id="rId2"/>
              </a:rPr>
              <a:t>http://comunicaciones.udea.edu.co/satpi</a:t>
            </a:r>
            <a:endParaRPr lang="es-CO" sz="2100" b="1" dirty="0"/>
          </a:p>
          <a:p>
            <a:pPr marL="0" indent="0" algn="ctr">
              <a:buNone/>
            </a:pPr>
            <a:endParaRPr lang="es-CO" sz="2100" b="1" dirty="0"/>
          </a:p>
          <a:p>
            <a:pPr marL="0" indent="0" algn="ctr">
              <a:buNone/>
            </a:pPr>
            <a:r>
              <a:rPr lang="es-CO" altLang="es-CO" sz="2100" b="1" dirty="0"/>
              <a:t>2006-2008: Proyecto </a:t>
            </a:r>
            <a:r>
              <a:rPr lang="es-CO" altLang="es-CO" sz="2100" b="1" i="1" dirty="0"/>
              <a:t>Ágora</a:t>
            </a:r>
            <a:r>
              <a:rPr lang="es-CO" altLang="es-CO" sz="2100" b="1" dirty="0"/>
              <a:t>. Historia de las ideologías políticas</a:t>
            </a:r>
          </a:p>
          <a:p>
            <a:pPr marL="0" indent="0" algn="ctr">
              <a:buNone/>
            </a:pPr>
            <a:r>
              <a:rPr lang="es-CO" altLang="es-CO" sz="2100" b="1" dirty="0">
                <a:hlinkClick r:id="rId3"/>
              </a:rPr>
              <a:t>http://comunicaciones.udea.edu.co/agora</a:t>
            </a:r>
            <a:r>
              <a:rPr lang="es-CO" altLang="es-CO" sz="2100" b="1" dirty="0"/>
              <a:t> </a:t>
            </a:r>
          </a:p>
          <a:p>
            <a:pPr algn="ctr"/>
            <a:endParaRPr lang="es-CO" altLang="es-CO" sz="2100" b="1" dirty="0"/>
          </a:p>
          <a:p>
            <a:pPr marL="0" indent="0" algn="ctr">
              <a:buNone/>
            </a:pPr>
            <a:r>
              <a:rPr lang="es-CO" altLang="es-CO" sz="2100" b="1" dirty="0"/>
              <a:t>2009-2010: </a:t>
            </a:r>
            <a:r>
              <a:rPr lang="es-CO" altLang="es-CO" sz="2100" b="1" i="1" dirty="0"/>
              <a:t>Todos somos historia</a:t>
            </a:r>
            <a:r>
              <a:rPr lang="es-CO" altLang="es-CO" sz="2100" b="1" dirty="0"/>
              <a:t>. </a:t>
            </a:r>
            <a:r>
              <a:rPr lang="es-CO" altLang="es-CO" sz="2100" b="1" dirty="0" smtClean="0"/>
              <a:t>Historias </a:t>
            </a:r>
            <a:r>
              <a:rPr lang="es-CO" altLang="es-CO" sz="2100" b="1" dirty="0"/>
              <a:t>de la cultura en Colombia.</a:t>
            </a:r>
          </a:p>
          <a:p>
            <a:pPr marL="0" indent="0" algn="ctr">
              <a:buNone/>
            </a:pPr>
            <a:r>
              <a:rPr lang="es-CO" altLang="es-CO" sz="2100" b="1" dirty="0">
                <a:hlinkClick r:id="rId4" invalidUrl="http:///"/>
              </a:rPr>
              <a:t>http://</a:t>
            </a:r>
            <a:r>
              <a:rPr lang="es-CO" altLang="es-CO" sz="2100" b="1" dirty="0">
                <a:hlinkClick r:id="rId5"/>
              </a:rPr>
              <a:t>comunicaciones.udea.edu.co</a:t>
            </a:r>
            <a:r>
              <a:rPr lang="es-CO" altLang="es-CO" sz="2100" b="1" dirty="0">
                <a:hlinkClick r:id="rId6"/>
              </a:rPr>
              <a:t>/tsh</a:t>
            </a:r>
            <a:r>
              <a:rPr lang="es-CO" altLang="es-CO" sz="2100" b="1" dirty="0"/>
              <a:t> </a:t>
            </a:r>
          </a:p>
          <a:p>
            <a:pPr algn="ctr"/>
            <a:endParaRPr lang="es-CO" altLang="es-CO" sz="2100" b="1" dirty="0"/>
          </a:p>
          <a:p>
            <a:pPr marL="0" indent="0" algn="ctr">
              <a:buNone/>
            </a:pPr>
            <a:r>
              <a:rPr lang="es-CO" altLang="es-CO" sz="2100" b="1" dirty="0"/>
              <a:t>2012-2013: </a:t>
            </a:r>
            <a:r>
              <a:rPr lang="es-CO" altLang="es-CO" sz="2100" b="1" i="1" dirty="0"/>
              <a:t>Propiedad pública</a:t>
            </a:r>
            <a:r>
              <a:rPr lang="es-CO" altLang="es-CO" sz="2100" b="1" dirty="0"/>
              <a:t>. Apropiación social del conocimiento.</a:t>
            </a:r>
          </a:p>
          <a:p>
            <a:pPr marL="0" indent="0" algn="ctr">
              <a:buNone/>
            </a:pPr>
            <a:r>
              <a:rPr lang="es-CO" altLang="es-CO" sz="2100" b="1" dirty="0">
                <a:hlinkClick r:id="rId7"/>
              </a:rPr>
              <a:t>http://www.propiedadpublica.com.co</a:t>
            </a:r>
            <a:endParaRPr lang="es-CO" altLang="es-CO" sz="2100" b="1" dirty="0"/>
          </a:p>
          <a:p>
            <a:pPr marL="0" indent="0" algn="ctr">
              <a:buNone/>
            </a:pPr>
            <a:endParaRPr lang="es-CO" altLang="es-CO" sz="2100" dirty="0"/>
          </a:p>
          <a:p>
            <a:endParaRPr lang="es-CO" sz="2100" dirty="0"/>
          </a:p>
        </p:txBody>
      </p:sp>
    </p:spTree>
    <p:extLst>
      <p:ext uri="{BB962C8B-B14F-4D97-AF65-F5344CB8AC3E}">
        <p14:creationId xmlns:p14="http://schemas.microsoft.com/office/powerpoint/2010/main" val="198594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25706" y="1653648"/>
            <a:ext cx="3429000" cy="262854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s-CO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Eduardo Domínguez Gómez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s-CO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Historiador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s-CO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Profesor Titular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s-CO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Facultad de Comunicaciones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s-CO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Universidad de Antioquia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s-CO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Carmen de </a:t>
            </a:r>
            <a:r>
              <a:rPr lang="es-CO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Viboral</a:t>
            </a:r>
            <a:endParaRPr lang="es-CO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s-CO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</a:t>
            </a:r>
            <a:r>
              <a:rPr lang="es-CO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mayo, </a:t>
            </a:r>
            <a:r>
              <a:rPr lang="es-CO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2016</a:t>
            </a:r>
            <a:endParaRPr lang="es-CO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propiar el conocimiento // Propiedad Pública - Mozilla Firef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2" t="31599" r="35822" b="31599"/>
          <a:stretch>
            <a:fillRect/>
          </a:stretch>
        </p:blipFill>
        <p:spPr bwMode="auto">
          <a:xfrm>
            <a:off x="5706126" y="1869673"/>
            <a:ext cx="1944291" cy="1855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380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O" sz="2100" b="1" dirty="0" smtClean="0"/>
              <a:t/>
            </a:r>
            <a:br>
              <a:rPr lang="es-CO" sz="2100" b="1" dirty="0" smtClean="0"/>
            </a:br>
            <a:r>
              <a:rPr lang="es-CO" sz="2100" b="1" dirty="0"/>
              <a:t/>
            </a:r>
            <a:br>
              <a:rPr lang="es-CO" sz="2100" b="1" dirty="0"/>
            </a:br>
            <a:r>
              <a:rPr lang="es-CO" sz="3100" b="1" dirty="0" smtClean="0"/>
              <a:t>APROPIACION </a:t>
            </a:r>
            <a:r>
              <a:rPr lang="es-CO" sz="3100" b="1" dirty="0"/>
              <a:t>SOCIAL DEL CONOCIMIENTO</a:t>
            </a:r>
            <a:endParaRPr lang="es-CO" sz="31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s-CO" b="1" dirty="0" smtClean="0"/>
          </a:p>
          <a:p>
            <a:pPr marL="0" indent="0" algn="ctr">
              <a:buNone/>
            </a:pPr>
            <a:r>
              <a:rPr lang="es-CO" b="1" dirty="0" smtClean="0"/>
              <a:t>Se </a:t>
            </a:r>
            <a:r>
              <a:rPr lang="es-CO" b="1" dirty="0"/>
              <a:t>puede entender como: </a:t>
            </a:r>
            <a:endParaRPr lang="es-CO" b="1" dirty="0" smtClean="0"/>
          </a:p>
          <a:p>
            <a:pPr marL="0" indent="0" algn="ctr">
              <a:buNone/>
            </a:pPr>
            <a:endParaRPr lang="es-CO" b="1" dirty="0" smtClean="0"/>
          </a:p>
          <a:p>
            <a:pPr algn="ctr">
              <a:buFont typeface="Wingdings" panose="05000000000000000000" pitchFamily="2" charset="2"/>
              <a:buChar char="ü"/>
            </a:pPr>
            <a:r>
              <a:rPr lang="es-CO" b="1" dirty="0" smtClean="0"/>
              <a:t>             Consigna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s-CO" b="1" dirty="0" smtClean="0"/>
              <a:t>            Derecho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s-CO" b="1" dirty="0" smtClean="0"/>
              <a:t>            Práctica</a:t>
            </a:r>
            <a:endParaRPr lang="es-CO" b="1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2752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1200151"/>
            <a:ext cx="6427044" cy="173630"/>
          </a:xfrm>
        </p:spPr>
        <p:txBody>
          <a:bodyPr>
            <a:normAutofit fontScale="90000"/>
          </a:bodyPr>
          <a:lstStyle/>
          <a:p>
            <a:pPr algn="ctr"/>
            <a:r>
              <a:rPr lang="es-CO" b="1" dirty="0" smtClean="0">
                <a:solidFill>
                  <a:schemeClr val="tx1"/>
                </a:solidFill>
              </a:rPr>
              <a:t/>
            </a:r>
            <a:br>
              <a:rPr lang="es-CO" b="1" dirty="0" smtClean="0">
                <a:solidFill>
                  <a:schemeClr val="tx1"/>
                </a:solidFill>
              </a:rPr>
            </a:br>
            <a:r>
              <a:rPr lang="es-CO" sz="3600" b="1" dirty="0" smtClean="0">
                <a:solidFill>
                  <a:schemeClr val="tx1"/>
                </a:solidFill>
              </a:rPr>
              <a:t>Consigna </a:t>
            </a:r>
            <a:r>
              <a:rPr lang="es-CO" sz="3600" b="1" dirty="0">
                <a:solidFill>
                  <a:schemeClr val="tx1"/>
                </a:solidFill>
              </a:rPr>
              <a:t>Social</a:t>
            </a:r>
            <a:r>
              <a:rPr lang="es-CO" sz="3600" dirty="0">
                <a:solidFill>
                  <a:schemeClr val="tx1"/>
                </a:solidFill>
              </a:rPr>
              <a:t> </a:t>
            </a:r>
            <a:r>
              <a:rPr lang="es-CO" dirty="0"/>
              <a:t/>
            </a:r>
            <a:br>
              <a:rPr lang="es-CO" dirty="0"/>
            </a:br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s-CO" sz="1800" b="1" dirty="0"/>
          </a:p>
          <a:p>
            <a:pPr marL="0" indent="0" algn="ctr">
              <a:buNone/>
            </a:pPr>
            <a:endParaRPr lang="es-CO" sz="1800" dirty="0"/>
          </a:p>
          <a:p>
            <a:pPr marL="0" indent="0" algn="ctr">
              <a:buNone/>
            </a:pPr>
            <a:r>
              <a:rPr lang="es-CO" sz="1800" b="1" dirty="0"/>
              <a:t>Para una vida digna, creativa y tranquila, toda sociedad debe entender en qué consisten y cómo se crean los conocimientos.</a:t>
            </a:r>
          </a:p>
          <a:p>
            <a:pPr marL="0" indent="0" algn="ctr">
              <a:buNone/>
            </a:pPr>
            <a:endParaRPr lang="es-CO" sz="1800" b="1" dirty="0"/>
          </a:p>
          <a:p>
            <a:pPr marL="0" indent="0" algn="ctr">
              <a:buNone/>
            </a:pPr>
            <a:r>
              <a:rPr lang="es-CO" sz="1800" b="1" u="sng" dirty="0"/>
              <a:t>Consecuencia</a:t>
            </a:r>
            <a:r>
              <a:rPr lang="es-CO" sz="1800" b="1" dirty="0"/>
              <a:t>: </a:t>
            </a:r>
            <a:endParaRPr lang="es-CO" sz="1800" b="1" dirty="0" smtClean="0"/>
          </a:p>
          <a:p>
            <a:pPr marL="0" indent="0" algn="ctr">
              <a:buNone/>
            </a:pPr>
            <a:r>
              <a:rPr lang="es-CO" sz="1800" b="1" dirty="0" smtClean="0"/>
              <a:t>“El </a:t>
            </a:r>
            <a:r>
              <a:rPr lang="es-CO" sz="1800" b="1" dirty="0"/>
              <a:t>conocimiento no es de nadie en particular, aunque temporalmente existan exclusividades y secretos por razones puntuales: compromisos industriales, Secretos de Estado o valores </a:t>
            </a:r>
            <a:r>
              <a:rPr lang="es-CO" sz="1800" b="1" dirty="0" smtClean="0"/>
              <a:t>éticos” (</a:t>
            </a:r>
            <a:r>
              <a:rPr lang="es-CO" sz="1800" b="1" i="1" dirty="0" smtClean="0"/>
              <a:t>Propiedadpública.com.co</a:t>
            </a:r>
            <a:r>
              <a:rPr lang="es-CO" sz="1800" b="1" dirty="0" smtClean="0"/>
              <a:t>)</a:t>
            </a:r>
            <a:endParaRPr lang="es-CO" sz="1800" b="1" dirty="0"/>
          </a:p>
          <a:p>
            <a:endParaRPr lang="es-CO" sz="1800" dirty="0"/>
          </a:p>
        </p:txBody>
      </p:sp>
    </p:spTree>
    <p:extLst>
      <p:ext uri="{BB962C8B-B14F-4D97-AF65-F5344CB8AC3E}">
        <p14:creationId xmlns:p14="http://schemas.microsoft.com/office/powerpoint/2010/main" val="76926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O" sz="2100" b="1" dirty="0" smtClean="0"/>
              <a:t/>
            </a:r>
            <a:br>
              <a:rPr lang="es-CO" sz="2100" b="1" dirty="0" smtClean="0"/>
            </a:br>
            <a:r>
              <a:rPr lang="es-CO" sz="2100" b="1" dirty="0"/>
              <a:t/>
            </a:r>
            <a:br>
              <a:rPr lang="es-CO" sz="2100" b="1" dirty="0"/>
            </a:br>
            <a:r>
              <a:rPr lang="es-CO" sz="3600" b="1" dirty="0" smtClean="0"/>
              <a:t>Derecho</a:t>
            </a:r>
            <a:endParaRPr lang="es-CO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2250" dirty="0"/>
              <a:t> </a:t>
            </a:r>
          </a:p>
          <a:p>
            <a:pPr marL="0" indent="0" algn="ctr">
              <a:buNone/>
            </a:pPr>
            <a:r>
              <a:rPr lang="es-CO" sz="2250" b="1" dirty="0"/>
              <a:t>Todos los sectores sociales que estén en capacidad de hacerlo, tienen el derecho de participar en la creación de conocimientos. </a:t>
            </a:r>
          </a:p>
          <a:p>
            <a:pPr marL="0" indent="0" algn="ctr">
              <a:buNone/>
            </a:pPr>
            <a:r>
              <a:rPr lang="es-CO" sz="2250" b="1" u="sng" dirty="0"/>
              <a:t>Consecuencia</a:t>
            </a:r>
            <a:r>
              <a:rPr lang="es-CO" sz="2250" b="1" dirty="0"/>
              <a:t>: </a:t>
            </a:r>
            <a:endParaRPr lang="es-CO" sz="2250" b="1" dirty="0" smtClean="0"/>
          </a:p>
          <a:p>
            <a:pPr marL="0" indent="0" algn="ctr">
              <a:buNone/>
            </a:pPr>
            <a:r>
              <a:rPr lang="es-CO" sz="2250" b="1" dirty="0" smtClean="0"/>
              <a:t>La </a:t>
            </a:r>
            <a:r>
              <a:rPr lang="es-CO" sz="2250" b="1" dirty="0"/>
              <a:t>Constitución Política y el Estado deben garantizar la creación de condiciones para que todos los sectores sociales concursen por méritos para acceder a los centros de producción de conocimientos, en los niveles experimentales, técnicos, tecnológicos, profesionales o científicos.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33955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O" sz="2100" b="1" dirty="0" smtClean="0"/>
              <a:t/>
            </a:r>
            <a:br>
              <a:rPr lang="es-CO" sz="2100" b="1" dirty="0" smtClean="0"/>
            </a:br>
            <a:r>
              <a:rPr lang="es-CO" sz="2100" b="1" dirty="0"/>
              <a:t/>
            </a:r>
            <a:br>
              <a:rPr lang="es-CO" sz="2100" b="1" dirty="0"/>
            </a:br>
            <a:r>
              <a:rPr lang="es-CO" sz="3100" b="1" dirty="0" smtClean="0"/>
              <a:t>Práctica</a:t>
            </a:r>
            <a:endParaRPr lang="es-CO" sz="31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endParaRPr lang="es-CO" sz="2250" b="1" dirty="0"/>
          </a:p>
          <a:p>
            <a:pPr marL="0" indent="0" algn="ctr">
              <a:buNone/>
            </a:pPr>
            <a:r>
              <a:rPr lang="es-CO" sz="2250" b="1" dirty="0"/>
              <a:t>Toda sociedad necesita transformar sus modos cotidianos de existencia para ganar tranquilidad y confort.</a:t>
            </a:r>
          </a:p>
          <a:p>
            <a:pPr marL="0" indent="0" algn="ctr">
              <a:buNone/>
            </a:pPr>
            <a:endParaRPr lang="es-CO" sz="2250" b="1" dirty="0"/>
          </a:p>
          <a:p>
            <a:pPr marL="0" indent="0" algn="ctr">
              <a:buNone/>
            </a:pPr>
            <a:r>
              <a:rPr lang="es-CO" sz="2250" b="1" u="sng" dirty="0"/>
              <a:t>Consecuencia</a:t>
            </a:r>
            <a:r>
              <a:rPr lang="es-CO" sz="2250" b="1" dirty="0"/>
              <a:t>: </a:t>
            </a:r>
            <a:endParaRPr lang="es-CO" sz="2250" b="1" dirty="0" smtClean="0"/>
          </a:p>
          <a:p>
            <a:pPr marL="0" indent="0" algn="ctr">
              <a:buNone/>
            </a:pPr>
            <a:r>
              <a:rPr lang="es-CO" sz="2250" b="1" dirty="0" smtClean="0"/>
              <a:t>El </a:t>
            </a:r>
            <a:r>
              <a:rPr lang="es-CO" sz="2250" b="1" dirty="0"/>
              <a:t>sistema educativo y el sistema de medios de comunicación –masivos, interactivos o personales- han de garantizar el libre intercambio de nuevos conocimientos y de opiniones acerca de su impacto en lo cotidiano y en lo trascendente de cada persona, familia, región o nación.</a:t>
            </a:r>
          </a:p>
          <a:p>
            <a:pPr marL="0" indent="0" algn="ctr">
              <a:buNone/>
            </a:pPr>
            <a:endParaRPr lang="es-C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708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O" sz="2800" b="1" dirty="0" smtClean="0"/>
              <a:t/>
            </a:r>
            <a:br>
              <a:rPr lang="es-CO" sz="2800" b="1" dirty="0" smtClean="0"/>
            </a:br>
            <a:r>
              <a:rPr lang="es-CO" sz="2800" b="1" i="1" dirty="0" smtClean="0"/>
              <a:t>Propiedad  </a:t>
            </a:r>
            <a:r>
              <a:rPr lang="es-CO" sz="2800" b="1" i="1" dirty="0"/>
              <a:t>pública </a:t>
            </a:r>
            <a:r>
              <a:rPr lang="es-CO" sz="2800" b="1" dirty="0"/>
              <a:t>(1)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es-CO" altLang="es-CO" dirty="0" smtClean="0"/>
          </a:p>
          <a:p>
            <a:pPr marL="0" indent="0" algn="ctr">
              <a:buNone/>
            </a:pPr>
            <a:endParaRPr lang="es-CO" altLang="es-CO" sz="7200" dirty="0"/>
          </a:p>
          <a:p>
            <a:pPr marL="0" indent="0" algn="ctr">
              <a:buNone/>
            </a:pPr>
            <a:r>
              <a:rPr lang="es-CO" altLang="es-CO" sz="7200" b="1" dirty="0"/>
              <a:t>“El conocimiento no lo hace nadie en particular, nadie lo inventa ni lo descubre por su propia cuenta, es obra colectiva. Y así como no es individual, tampoco son excluyentes su propiedad, uso y modo de avanzar. Como el aire, es patrimonio público no estatal y debe circular sin restricciones porque se nutre de libertad. No permanece inmodificable porque la revisión crítica le permite transformarse. Es alimento de toda persona y sociedad, sin discriminación alguna, y se le deben las distintas formas de emancipación. Por esas razones, el conocimiento debe llegar a ser Propiedad Pública”. </a:t>
            </a:r>
          </a:p>
          <a:p>
            <a:pPr marL="0" indent="0" algn="ctr">
              <a:buNone/>
            </a:pPr>
            <a:r>
              <a:rPr lang="es-CO" altLang="es-CO" sz="2700" dirty="0"/>
              <a:t/>
            </a:r>
            <a:br>
              <a:rPr lang="es-CO" altLang="es-CO" sz="2700" dirty="0"/>
            </a:br>
            <a:r>
              <a:rPr lang="es-CO" altLang="es-CO" dirty="0"/>
              <a:t/>
            </a:r>
            <a:br>
              <a:rPr lang="es-CO" altLang="es-CO" dirty="0"/>
            </a:br>
            <a:r>
              <a:rPr lang="es-CO" altLang="es-CO" dirty="0"/>
              <a:t/>
            </a:r>
            <a:br>
              <a:rPr lang="es-CO" altLang="es-CO" dirty="0"/>
            </a:b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14219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sz="2100" b="1" i="1" dirty="0"/>
              <a:t>Propiedad  pública </a:t>
            </a:r>
            <a:r>
              <a:rPr lang="es-CO" sz="2100" b="1" dirty="0"/>
              <a:t>(2)</a:t>
            </a:r>
            <a:endParaRPr lang="es-CO" sz="21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es-CO" altLang="es-CO" b="1" dirty="0" smtClean="0"/>
          </a:p>
          <a:p>
            <a:pPr marL="0" indent="0" algn="ctr">
              <a:buNone/>
            </a:pPr>
            <a:endParaRPr lang="es-CO" altLang="es-CO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s-CO" altLang="es-CO" b="1" dirty="0" smtClean="0">
                <a:solidFill>
                  <a:schemeClr val="tx1"/>
                </a:solidFill>
              </a:rPr>
              <a:t>“Y</a:t>
            </a:r>
            <a:r>
              <a:rPr lang="es-CO" altLang="es-CO" b="1" dirty="0">
                <a:solidFill>
                  <a:schemeClr val="tx1"/>
                </a:solidFill>
              </a:rPr>
              <a:t>, siendo los beneficios del conocimiento patrimonio de la humanidad, los seres humanos participamos de modos distintos en su identificación, diseño o generación. Por esta realidad, el Estado social de Derecho, reconoce la propiedad intelectual en forma de derechos de autor, morales y patrimoniales. A quienes dedican su vida, su tiempo o su fortuna al mundo del saber, en forma de ciencias, tecnología o técnicas, religión, filosofía, arte o política, les permite que adquieran beneficios </a:t>
            </a:r>
            <a:r>
              <a:rPr lang="es-CO" altLang="es-CO" b="1" dirty="0" smtClean="0">
                <a:solidFill>
                  <a:schemeClr val="tx1"/>
                </a:solidFill>
              </a:rPr>
              <a:t>propios”. </a:t>
            </a:r>
            <a:r>
              <a:rPr lang="es-CO" altLang="es-CO" b="1" dirty="0">
                <a:solidFill>
                  <a:schemeClr val="tx1"/>
                </a:solidFill>
              </a:rPr>
              <a:t/>
            </a:r>
            <a:br>
              <a:rPr lang="es-CO" altLang="es-CO" b="1" dirty="0">
                <a:solidFill>
                  <a:schemeClr val="tx1"/>
                </a:solidFill>
              </a:rPr>
            </a:br>
            <a:endParaRPr lang="es-CO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309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O" sz="2800" b="1" dirty="0" smtClean="0"/>
              <a:t/>
            </a:r>
            <a:br>
              <a:rPr lang="es-CO" sz="2800" b="1" dirty="0" smtClean="0"/>
            </a:br>
            <a:r>
              <a:rPr lang="es-CO" sz="2800" b="1" dirty="0" smtClean="0"/>
              <a:t>Qué </a:t>
            </a:r>
            <a:r>
              <a:rPr lang="es-CO" sz="2800" b="1" dirty="0"/>
              <a:t>entender por ASC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endParaRPr lang="es-CO" altLang="es-CO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s-CO" altLang="es-CO" b="1" dirty="0" smtClean="0">
                <a:solidFill>
                  <a:schemeClr val="tx1"/>
                </a:solidFill>
              </a:rPr>
              <a:t>“Entiendo </a:t>
            </a:r>
            <a:r>
              <a:rPr lang="es-CO" altLang="es-CO" b="1" dirty="0">
                <a:solidFill>
                  <a:schemeClr val="tx1"/>
                </a:solidFill>
              </a:rPr>
              <a:t>por apropiación social del conocimiento, el proceso mediante el cual la gente: </a:t>
            </a:r>
          </a:p>
          <a:p>
            <a:pPr marL="0" indent="0" algn="ctr">
              <a:buNone/>
            </a:pPr>
            <a:endParaRPr lang="es-CO" altLang="es-CO" b="1" dirty="0" smtClean="0">
              <a:solidFill>
                <a:schemeClr val="tx1"/>
              </a:solidFill>
            </a:endParaRPr>
          </a:p>
          <a:p>
            <a:pPr marL="385763" indent="-385763" algn="ctr">
              <a:buAutoNum type="arabicParenR"/>
            </a:pPr>
            <a:r>
              <a:rPr lang="es-CO" altLang="es-CO" b="1" dirty="0" smtClean="0">
                <a:solidFill>
                  <a:schemeClr val="tx1"/>
                </a:solidFill>
              </a:rPr>
              <a:t>participa </a:t>
            </a:r>
            <a:r>
              <a:rPr lang="es-CO" altLang="es-CO" b="1" dirty="0">
                <a:solidFill>
                  <a:schemeClr val="tx1"/>
                </a:solidFill>
              </a:rPr>
              <a:t>de actividades de </a:t>
            </a:r>
            <a:r>
              <a:rPr lang="es-CO" altLang="es-CO" b="1" u="sng" dirty="0">
                <a:solidFill>
                  <a:srgbClr val="FF0000"/>
                </a:solidFill>
              </a:rPr>
              <a:t>producción, adaptación, consumo, aplicación</a:t>
            </a:r>
            <a:r>
              <a:rPr lang="es-CO" altLang="es-CO" b="1" dirty="0">
                <a:solidFill>
                  <a:srgbClr val="FF0000"/>
                </a:solidFill>
              </a:rPr>
              <a:t> </a:t>
            </a:r>
            <a:r>
              <a:rPr lang="es-CO" altLang="es-CO" b="1" dirty="0">
                <a:solidFill>
                  <a:schemeClr val="tx1"/>
                </a:solidFill>
              </a:rPr>
              <a:t>de conocimientos y </a:t>
            </a:r>
            <a:r>
              <a:rPr lang="es-CO" altLang="es-CO" b="1" dirty="0" smtClean="0">
                <a:solidFill>
                  <a:schemeClr val="tx1"/>
                </a:solidFill>
              </a:rPr>
              <a:t>2</a:t>
            </a:r>
            <a:r>
              <a:rPr lang="es-CO" altLang="es-CO" b="1" dirty="0">
                <a:solidFill>
                  <a:schemeClr val="tx1"/>
                </a:solidFill>
              </a:rPr>
              <a:t>) </a:t>
            </a:r>
            <a:r>
              <a:rPr lang="es-CO" altLang="es-CO" b="1" u="sng" dirty="0">
                <a:solidFill>
                  <a:srgbClr val="FF0000"/>
                </a:solidFill>
              </a:rPr>
              <a:t>accede a </a:t>
            </a:r>
            <a:r>
              <a:rPr lang="es-CO" altLang="es-CO" b="1" u="sng" dirty="0" smtClean="0">
                <a:solidFill>
                  <a:srgbClr val="FF0000"/>
                </a:solidFill>
              </a:rPr>
              <a:t>sus beneficios.</a:t>
            </a:r>
          </a:p>
          <a:p>
            <a:pPr marL="0" indent="0" algn="ctr">
              <a:buNone/>
            </a:pPr>
            <a:r>
              <a:rPr lang="es-CO" altLang="es-CO" b="1" dirty="0" smtClean="0">
                <a:solidFill>
                  <a:schemeClr val="tx1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s-CO" altLang="es-CO" b="1" i="1" dirty="0" smtClean="0">
                <a:solidFill>
                  <a:schemeClr val="tx1"/>
                </a:solidFill>
              </a:rPr>
              <a:t>Apropiación</a:t>
            </a:r>
            <a:r>
              <a:rPr lang="es-CO" altLang="es-CO" b="1" dirty="0" smtClean="0">
                <a:solidFill>
                  <a:schemeClr val="tx1"/>
                </a:solidFill>
              </a:rPr>
              <a:t> </a:t>
            </a:r>
            <a:r>
              <a:rPr lang="es-CO" altLang="es-CO" b="1" dirty="0">
                <a:solidFill>
                  <a:schemeClr val="tx1"/>
                </a:solidFill>
              </a:rPr>
              <a:t>significa que el ser humano </a:t>
            </a:r>
            <a:r>
              <a:rPr lang="es-CO" altLang="es-CO" b="1" dirty="0">
                <a:solidFill>
                  <a:srgbClr val="FF0000"/>
                </a:solidFill>
              </a:rPr>
              <a:t>interioriza el conocimiento y lo convierte en referente para el juicio y para la actividad </a:t>
            </a:r>
            <a:r>
              <a:rPr lang="es-CO" altLang="es-CO" b="1" dirty="0">
                <a:solidFill>
                  <a:schemeClr val="tx1"/>
                </a:solidFill>
              </a:rPr>
              <a:t>que </a:t>
            </a:r>
            <a:r>
              <a:rPr lang="es-CO" altLang="es-CO" b="1" dirty="0" smtClean="0">
                <a:solidFill>
                  <a:schemeClr val="tx1"/>
                </a:solidFill>
              </a:rPr>
              <a:t>desempeñe”.</a:t>
            </a:r>
            <a:endParaRPr lang="es-CO" altLang="es-CO" b="1" dirty="0">
              <a:solidFill>
                <a:schemeClr val="tx1"/>
              </a:solidFill>
            </a:endParaRPr>
          </a:p>
          <a:p>
            <a:pPr algn="ctr"/>
            <a:endParaRPr lang="es-CO" altLang="es-CO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s-CO" altLang="es-CO" b="1" dirty="0">
                <a:solidFill>
                  <a:schemeClr val="tx1"/>
                </a:solidFill>
              </a:rPr>
              <a:t> </a:t>
            </a:r>
            <a:r>
              <a:rPr lang="es-CO" altLang="es-CO" sz="2900" b="1" dirty="0">
                <a:solidFill>
                  <a:schemeClr val="tx1"/>
                </a:solidFill>
              </a:rPr>
              <a:t>Jorge Núñez </a:t>
            </a:r>
            <a:r>
              <a:rPr lang="es-CO" altLang="es-CO" sz="2900" b="1" dirty="0" err="1" smtClean="0">
                <a:solidFill>
                  <a:schemeClr val="tx1"/>
                </a:solidFill>
              </a:rPr>
              <a:t>Jóver</a:t>
            </a:r>
            <a:r>
              <a:rPr lang="es-CO" altLang="es-CO" sz="2900" b="1" dirty="0" smtClean="0">
                <a:solidFill>
                  <a:schemeClr val="tx1"/>
                </a:solidFill>
              </a:rPr>
              <a:t> (Revista Universidad de La Habana, 2010</a:t>
            </a:r>
            <a:r>
              <a:rPr lang="es-CO" altLang="es-CO" sz="2900" b="1" dirty="0">
                <a:solidFill>
                  <a:schemeClr val="tx1"/>
                </a:solidFill>
              </a:rPr>
              <a:t>, p. 85).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915537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794</Words>
  <Application>Microsoft Office PowerPoint</Application>
  <PresentationFormat>Presentación en pantalla (16:9)</PresentationFormat>
  <Paragraphs>98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Arial</vt:lpstr>
      <vt:lpstr>Calibri</vt:lpstr>
      <vt:lpstr>Candara</vt:lpstr>
      <vt:lpstr>Times New Roman</vt:lpstr>
      <vt:lpstr>Wingdings</vt:lpstr>
      <vt:lpstr>Tema de Office</vt:lpstr>
      <vt:lpstr>Presentación de PowerPoint</vt:lpstr>
      <vt:lpstr>Presentación de PowerPoint</vt:lpstr>
      <vt:lpstr>  APROPIACION SOCIAL DEL CONOCIMIENTO</vt:lpstr>
      <vt:lpstr> Consigna Social   </vt:lpstr>
      <vt:lpstr>  Derecho</vt:lpstr>
      <vt:lpstr>  Práctica</vt:lpstr>
      <vt:lpstr> Propiedad  pública (1)</vt:lpstr>
      <vt:lpstr>Propiedad  pública (2)</vt:lpstr>
      <vt:lpstr> Qué entender por ASC</vt:lpstr>
      <vt:lpstr> Dimensiones o fundamentos </vt:lpstr>
      <vt:lpstr> ¿Para qué la ASC?</vt:lpstr>
      <vt:lpstr> ¡Para evitar esto!</vt:lpstr>
      <vt:lpstr> Memorias del primer diplomado</vt:lpstr>
      <vt:lpstr> Contenido del libro</vt:lpstr>
      <vt:lpstr>  Cuatro ejemplos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Isabel Bedoya T...</dc:creator>
  <cp:lastModifiedBy>Docencia</cp:lastModifiedBy>
  <cp:revision>15</cp:revision>
  <dcterms:created xsi:type="dcterms:W3CDTF">2016-04-18T13:01:23Z</dcterms:created>
  <dcterms:modified xsi:type="dcterms:W3CDTF">2016-05-04T17:44:12Z</dcterms:modified>
</cp:coreProperties>
</file>