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464" r:id="rId2"/>
    <p:sldId id="472" r:id="rId3"/>
    <p:sldId id="480" r:id="rId4"/>
    <p:sldId id="48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338"/>
    <a:srgbClr val="8497B0"/>
    <a:srgbClr val="006178"/>
    <a:srgbClr val="B0063D"/>
    <a:srgbClr val="EB751F"/>
    <a:srgbClr val="FBBA23"/>
    <a:srgbClr val="ED5146"/>
    <a:srgbClr val="2CB8AC"/>
    <a:srgbClr val="B1D03F"/>
    <a:srgbClr val="114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8725" autoAdjust="0"/>
  </p:normalViewPr>
  <p:slideViewPr>
    <p:cSldViewPr>
      <p:cViewPr varScale="1">
        <p:scale>
          <a:sx n="98" d="100"/>
          <a:sy n="98" d="100"/>
        </p:scale>
        <p:origin x="189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252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87EF3-C081-C546-A3B2-8C9099FC6022}" type="doc">
      <dgm:prSet loTypeId="urn:microsoft.com/office/officeart/2005/8/layout/vList3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88A9055B-13AF-B54D-923A-3F7E426C2354}">
      <dgm:prSet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es-ES_tradnl" dirty="0">
              <a:solidFill>
                <a:schemeClr val="tx1"/>
              </a:solidFill>
            </a:rPr>
            <a:t>Unir esfuerzos técnicos, científicos, administrativos y </a:t>
          </a:r>
          <a:r>
            <a:rPr lang="es-ES_tradnl" dirty="0" smtClean="0">
              <a:solidFill>
                <a:schemeClr val="tx1"/>
              </a:solidFill>
            </a:rPr>
            <a:t>humanos </a:t>
          </a:r>
          <a:r>
            <a:rPr lang="es-ES_tradnl" dirty="0">
              <a:solidFill>
                <a:schemeClr val="tx1"/>
              </a:solidFill>
            </a:rPr>
            <a:t>entre la Escuela de Microbiología y la Facultad de Odontología para prestar servicios más competitivos y eficientes a los usuarios de la </a:t>
          </a:r>
          <a:r>
            <a:rPr lang="es-ES_tradnl" dirty="0" smtClean="0">
              <a:solidFill>
                <a:schemeClr val="tx1"/>
              </a:solidFill>
            </a:rPr>
            <a:t>Facultad</a:t>
          </a:r>
          <a:r>
            <a:rPr lang="es-ES_tradnl" dirty="0">
              <a:solidFill>
                <a:schemeClr val="tx1"/>
              </a:solidFill>
            </a:rPr>
            <a:t>.</a:t>
          </a:r>
          <a:endParaRPr lang="es-CO" dirty="0">
            <a:solidFill>
              <a:schemeClr val="tx1"/>
            </a:solidFill>
          </a:endParaRPr>
        </a:p>
      </dgm:t>
    </dgm:pt>
    <dgm:pt modelId="{7CD51A20-8121-DE45-AA6E-EFEFE031842F}" type="parTrans" cxnId="{D88588C9-CF30-D943-9E63-0DF4DADCC06E}">
      <dgm:prSet/>
      <dgm:spPr/>
      <dgm:t>
        <a:bodyPr/>
        <a:lstStyle/>
        <a:p>
          <a:pPr algn="l"/>
          <a:endParaRPr lang="es-ES"/>
        </a:p>
      </dgm:t>
    </dgm:pt>
    <dgm:pt modelId="{3F83B728-9FAF-024E-9408-B6595DB8A5E5}" type="sibTrans" cxnId="{D88588C9-CF30-D943-9E63-0DF4DADCC06E}">
      <dgm:prSet/>
      <dgm:spPr/>
      <dgm:t>
        <a:bodyPr/>
        <a:lstStyle/>
        <a:p>
          <a:pPr algn="l"/>
          <a:endParaRPr lang="es-ES"/>
        </a:p>
      </dgm:t>
    </dgm:pt>
    <dgm:pt modelId="{33910F0C-7DF6-1D43-8E8F-74D58470CBA1}">
      <dgm:prSet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/>
          <a:r>
            <a:rPr lang="es-ES_tradnl" dirty="0">
              <a:solidFill>
                <a:schemeClr val="tx1"/>
              </a:solidFill>
            </a:rPr>
            <a:t>Ofertar pruebas de laboratorio dando cumplimiento a la Resolución de </a:t>
          </a:r>
          <a:r>
            <a:rPr lang="es-ES_tradnl" dirty="0" smtClean="0">
              <a:solidFill>
                <a:schemeClr val="tx1"/>
              </a:solidFill>
            </a:rPr>
            <a:t>Habilitación </a:t>
          </a:r>
          <a:r>
            <a:rPr lang="es-ES_tradnl" dirty="0">
              <a:solidFill>
                <a:schemeClr val="tx1"/>
              </a:solidFill>
            </a:rPr>
            <a:t>2003 de 2014 del Ministerio de Salud y Protección Social.</a:t>
          </a:r>
          <a:endParaRPr lang="es-CO" dirty="0">
            <a:solidFill>
              <a:schemeClr val="tx1"/>
            </a:solidFill>
          </a:endParaRPr>
        </a:p>
      </dgm:t>
    </dgm:pt>
    <dgm:pt modelId="{1AA8F626-42F4-834F-BF7F-4CC3DF48CA28}" type="parTrans" cxnId="{2856E5F0-2085-594D-9CFA-B045D8AB38DE}">
      <dgm:prSet/>
      <dgm:spPr/>
      <dgm:t>
        <a:bodyPr/>
        <a:lstStyle/>
        <a:p>
          <a:pPr algn="l"/>
          <a:endParaRPr lang="es-ES"/>
        </a:p>
      </dgm:t>
    </dgm:pt>
    <dgm:pt modelId="{28AF92BE-BDE5-184C-B169-1D01CB5427A7}" type="sibTrans" cxnId="{2856E5F0-2085-594D-9CFA-B045D8AB38DE}">
      <dgm:prSet/>
      <dgm:spPr/>
      <dgm:t>
        <a:bodyPr/>
        <a:lstStyle/>
        <a:p>
          <a:pPr algn="l"/>
          <a:endParaRPr lang="es-ES"/>
        </a:p>
      </dgm:t>
    </dgm:pt>
    <dgm:pt modelId="{8261CE7D-FED4-1F4C-BFBD-2CD0A76B06D5}">
      <dgm:prSet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/>
          <a:r>
            <a:rPr lang="es-ES_tradnl" dirty="0">
              <a:solidFill>
                <a:schemeClr val="tx1"/>
              </a:solidFill>
            </a:rPr>
            <a:t>Ampliar el portafolio de servicios a pruebas en las áreas de hematología, coagulación, química clínica, hormonas, inmunología, microbiología aerobia, cultivo y antibiograma hongos.</a:t>
          </a:r>
          <a:endParaRPr lang="es-CO" dirty="0">
            <a:solidFill>
              <a:schemeClr val="tx1"/>
            </a:solidFill>
          </a:endParaRPr>
        </a:p>
      </dgm:t>
    </dgm:pt>
    <dgm:pt modelId="{60681020-848B-9E4B-8E95-D8A5205C21F1}" type="parTrans" cxnId="{0491ACE9-D609-C649-9376-68A9C7F6575A}">
      <dgm:prSet/>
      <dgm:spPr/>
      <dgm:t>
        <a:bodyPr/>
        <a:lstStyle/>
        <a:p>
          <a:pPr algn="l"/>
          <a:endParaRPr lang="es-ES"/>
        </a:p>
      </dgm:t>
    </dgm:pt>
    <dgm:pt modelId="{9BF86207-E206-2A40-965C-0C2494DBC210}" type="sibTrans" cxnId="{0491ACE9-D609-C649-9376-68A9C7F6575A}">
      <dgm:prSet/>
      <dgm:spPr/>
      <dgm:t>
        <a:bodyPr/>
        <a:lstStyle/>
        <a:p>
          <a:pPr algn="l"/>
          <a:endParaRPr lang="es-ES"/>
        </a:p>
      </dgm:t>
    </dgm:pt>
    <dgm:pt modelId="{C97EA37A-1118-654B-9676-8B37EA0373FC}" type="pres">
      <dgm:prSet presAssocID="{2BF87EF3-C081-C546-A3B2-8C9099FC602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EE81F8-81E1-3948-889C-420491846850}" type="pres">
      <dgm:prSet presAssocID="{88A9055B-13AF-B54D-923A-3F7E426C2354}" presName="composite" presStyleCnt="0"/>
      <dgm:spPr/>
    </dgm:pt>
    <dgm:pt modelId="{5DBE0848-749B-394E-9461-8555ED577785}" type="pres">
      <dgm:prSet presAssocID="{88A9055B-13AF-B54D-923A-3F7E426C2354}" presName="imgShp" presStyleLbl="fgImgPlace1" presStyleIdx="0" presStyleCnt="3" custScaleX="102493" custLinFactNeighborX="-24181" custLinFactNeighborY="2926"/>
      <dgm:spPr>
        <a:blipFill dpi="0" rotWithShape="1">
          <a:blip xmlns:r="http://schemas.openxmlformats.org/officeDocument/2006/relationships" r:embed="rId1"/>
          <a:srcRect/>
          <a:stretch>
            <a:fillRect l="6089" t="-2507" r="-1229" b="-2507"/>
          </a:stretch>
        </a:blipFill>
      </dgm:spPr>
    </dgm:pt>
    <dgm:pt modelId="{65F22647-C27D-304E-A2B3-2295BE228AF8}" type="pres">
      <dgm:prSet presAssocID="{88A9055B-13AF-B54D-923A-3F7E426C2354}" presName="txShp" presStyleLbl="node1" presStyleIdx="0" presStyleCnt="3" custScaleX="1107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C74DF1-08C4-2141-AEA6-5A2313B193BA}" type="pres">
      <dgm:prSet presAssocID="{3F83B728-9FAF-024E-9408-B6595DB8A5E5}" presName="spacing" presStyleCnt="0"/>
      <dgm:spPr/>
    </dgm:pt>
    <dgm:pt modelId="{331FB398-9049-1946-B6A9-A869B41FE20B}" type="pres">
      <dgm:prSet presAssocID="{33910F0C-7DF6-1D43-8E8F-74D58470CBA1}" presName="composite" presStyleCnt="0"/>
      <dgm:spPr/>
    </dgm:pt>
    <dgm:pt modelId="{D214BF3A-0D5D-9A43-98AF-E17B307B9496}" type="pres">
      <dgm:prSet presAssocID="{33910F0C-7DF6-1D43-8E8F-74D58470CBA1}" presName="imgShp" presStyleLbl="fgImgPlace1" presStyleIdx="1" presStyleCnt="3" custScaleX="102493" custLinFactNeighborX="-19211" custLinFactNeighborY="2671"/>
      <dgm:spPr>
        <a:blipFill dpi="0" rotWithShape="1">
          <a:blip xmlns:r="http://schemas.openxmlformats.org/officeDocument/2006/relationships" r:embed="rId1"/>
          <a:srcRect/>
          <a:stretch>
            <a:fillRect l="9749" t="-4382" r="2429" b="-4382"/>
          </a:stretch>
        </a:blipFill>
      </dgm:spPr>
    </dgm:pt>
    <dgm:pt modelId="{11A6C51E-30C9-EC40-99F1-2754F5DC6951}" type="pres">
      <dgm:prSet presAssocID="{33910F0C-7DF6-1D43-8E8F-74D58470CBA1}" presName="txShp" presStyleLbl="node1" presStyleIdx="1" presStyleCnt="3" custScaleX="1107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FCC084-2FE1-C74F-B167-487D38F11330}" type="pres">
      <dgm:prSet presAssocID="{28AF92BE-BDE5-184C-B169-1D01CB5427A7}" presName="spacing" presStyleCnt="0"/>
      <dgm:spPr/>
    </dgm:pt>
    <dgm:pt modelId="{DA696D42-FB0E-DD48-BE72-155F5AC64226}" type="pres">
      <dgm:prSet presAssocID="{8261CE7D-FED4-1F4C-BFBD-2CD0A76B06D5}" presName="composite" presStyleCnt="0"/>
      <dgm:spPr/>
    </dgm:pt>
    <dgm:pt modelId="{E4641370-1136-3947-923E-86C6BA2A3DAD}" type="pres">
      <dgm:prSet presAssocID="{8261CE7D-FED4-1F4C-BFBD-2CD0A76B06D5}" presName="imgShp" presStyleLbl="fgImgPlace1" presStyleIdx="2" presStyleCnt="3" custScaleX="102493" custLinFactNeighborX="-24181" custLinFactNeighborY="-4833"/>
      <dgm:spPr>
        <a:blipFill dpi="0" rotWithShape="1">
          <a:blip xmlns:r="http://schemas.openxmlformats.org/officeDocument/2006/relationships" r:embed="rId1"/>
          <a:srcRect/>
          <a:stretch>
            <a:fillRect l="2430" t="-2507" r="2430" b="-2507"/>
          </a:stretch>
        </a:blipFill>
      </dgm:spPr>
    </dgm:pt>
    <dgm:pt modelId="{C7081A65-322F-6B46-8F72-06F302AB8DD9}" type="pres">
      <dgm:prSet presAssocID="{8261CE7D-FED4-1F4C-BFBD-2CD0A76B06D5}" presName="txShp" presStyleLbl="node1" presStyleIdx="2" presStyleCnt="3" custScaleX="1107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A7D4C9-CC2B-4740-96B6-F5A294EDE26A}" type="presOf" srcId="{33910F0C-7DF6-1D43-8E8F-74D58470CBA1}" destId="{11A6C51E-30C9-EC40-99F1-2754F5DC6951}" srcOrd="0" destOrd="0" presId="urn:microsoft.com/office/officeart/2005/8/layout/vList3"/>
    <dgm:cxn modelId="{0491ACE9-D609-C649-9376-68A9C7F6575A}" srcId="{2BF87EF3-C081-C546-A3B2-8C9099FC6022}" destId="{8261CE7D-FED4-1F4C-BFBD-2CD0A76B06D5}" srcOrd="2" destOrd="0" parTransId="{60681020-848B-9E4B-8E95-D8A5205C21F1}" sibTransId="{9BF86207-E206-2A40-965C-0C2494DBC210}"/>
    <dgm:cxn modelId="{C61BF62D-2434-2344-9321-942065DF9385}" type="presOf" srcId="{88A9055B-13AF-B54D-923A-3F7E426C2354}" destId="{65F22647-C27D-304E-A2B3-2295BE228AF8}" srcOrd="0" destOrd="0" presId="urn:microsoft.com/office/officeart/2005/8/layout/vList3"/>
    <dgm:cxn modelId="{2856E5F0-2085-594D-9CFA-B045D8AB38DE}" srcId="{2BF87EF3-C081-C546-A3B2-8C9099FC6022}" destId="{33910F0C-7DF6-1D43-8E8F-74D58470CBA1}" srcOrd="1" destOrd="0" parTransId="{1AA8F626-42F4-834F-BF7F-4CC3DF48CA28}" sibTransId="{28AF92BE-BDE5-184C-B169-1D01CB5427A7}"/>
    <dgm:cxn modelId="{D88588C9-CF30-D943-9E63-0DF4DADCC06E}" srcId="{2BF87EF3-C081-C546-A3B2-8C9099FC6022}" destId="{88A9055B-13AF-B54D-923A-3F7E426C2354}" srcOrd="0" destOrd="0" parTransId="{7CD51A20-8121-DE45-AA6E-EFEFE031842F}" sibTransId="{3F83B728-9FAF-024E-9408-B6595DB8A5E5}"/>
    <dgm:cxn modelId="{D6B015E3-0068-4740-B242-CFBBDDB97186}" type="presOf" srcId="{2BF87EF3-C081-C546-A3B2-8C9099FC6022}" destId="{C97EA37A-1118-654B-9676-8B37EA0373FC}" srcOrd="0" destOrd="0" presId="urn:microsoft.com/office/officeart/2005/8/layout/vList3"/>
    <dgm:cxn modelId="{9B25FC57-7870-7642-9B63-B2AF8FEBDF5C}" type="presOf" srcId="{8261CE7D-FED4-1F4C-BFBD-2CD0A76B06D5}" destId="{C7081A65-322F-6B46-8F72-06F302AB8DD9}" srcOrd="0" destOrd="0" presId="urn:microsoft.com/office/officeart/2005/8/layout/vList3"/>
    <dgm:cxn modelId="{018F7376-1F10-E949-8B33-2E2F56214941}" type="presParOf" srcId="{C97EA37A-1118-654B-9676-8B37EA0373FC}" destId="{DCEE81F8-81E1-3948-889C-420491846850}" srcOrd="0" destOrd="0" presId="urn:microsoft.com/office/officeart/2005/8/layout/vList3"/>
    <dgm:cxn modelId="{FD377309-513C-3046-A60D-16A62C8E958B}" type="presParOf" srcId="{DCEE81F8-81E1-3948-889C-420491846850}" destId="{5DBE0848-749B-394E-9461-8555ED577785}" srcOrd="0" destOrd="0" presId="urn:microsoft.com/office/officeart/2005/8/layout/vList3"/>
    <dgm:cxn modelId="{C039E768-4F74-5441-BD1D-25B6D5675038}" type="presParOf" srcId="{DCEE81F8-81E1-3948-889C-420491846850}" destId="{65F22647-C27D-304E-A2B3-2295BE228AF8}" srcOrd="1" destOrd="0" presId="urn:microsoft.com/office/officeart/2005/8/layout/vList3"/>
    <dgm:cxn modelId="{62BFA1D5-815C-A94F-A3CC-34ACF9A6AD5D}" type="presParOf" srcId="{C97EA37A-1118-654B-9676-8B37EA0373FC}" destId="{5CC74DF1-08C4-2141-AEA6-5A2313B193BA}" srcOrd="1" destOrd="0" presId="urn:microsoft.com/office/officeart/2005/8/layout/vList3"/>
    <dgm:cxn modelId="{F36E9A8A-0173-1145-A597-64AFF45614B9}" type="presParOf" srcId="{C97EA37A-1118-654B-9676-8B37EA0373FC}" destId="{331FB398-9049-1946-B6A9-A869B41FE20B}" srcOrd="2" destOrd="0" presId="urn:microsoft.com/office/officeart/2005/8/layout/vList3"/>
    <dgm:cxn modelId="{9D071B1C-69E5-A647-BEE7-0DD27EA6D0BE}" type="presParOf" srcId="{331FB398-9049-1946-B6A9-A869B41FE20B}" destId="{D214BF3A-0D5D-9A43-98AF-E17B307B9496}" srcOrd="0" destOrd="0" presId="urn:microsoft.com/office/officeart/2005/8/layout/vList3"/>
    <dgm:cxn modelId="{E5A2DA01-6191-C34F-B6AA-9C0C96864141}" type="presParOf" srcId="{331FB398-9049-1946-B6A9-A869B41FE20B}" destId="{11A6C51E-30C9-EC40-99F1-2754F5DC6951}" srcOrd="1" destOrd="0" presId="urn:microsoft.com/office/officeart/2005/8/layout/vList3"/>
    <dgm:cxn modelId="{0DDA67E0-FAF0-CB4D-B07B-927EB67E2AD0}" type="presParOf" srcId="{C97EA37A-1118-654B-9676-8B37EA0373FC}" destId="{BBFCC084-2FE1-C74F-B167-487D38F11330}" srcOrd="3" destOrd="0" presId="urn:microsoft.com/office/officeart/2005/8/layout/vList3"/>
    <dgm:cxn modelId="{3EE6E7CE-EC51-1746-8E10-E3F409854C0A}" type="presParOf" srcId="{C97EA37A-1118-654B-9676-8B37EA0373FC}" destId="{DA696D42-FB0E-DD48-BE72-155F5AC64226}" srcOrd="4" destOrd="0" presId="urn:microsoft.com/office/officeart/2005/8/layout/vList3"/>
    <dgm:cxn modelId="{1E79C5AA-EA39-9F45-9C59-137056CD3C12}" type="presParOf" srcId="{DA696D42-FB0E-DD48-BE72-155F5AC64226}" destId="{E4641370-1136-3947-923E-86C6BA2A3DAD}" srcOrd="0" destOrd="0" presId="urn:microsoft.com/office/officeart/2005/8/layout/vList3"/>
    <dgm:cxn modelId="{A35F74A3-A305-4642-9294-5D95274CD2BD}" type="presParOf" srcId="{DA696D42-FB0E-DD48-BE72-155F5AC64226}" destId="{C7081A65-322F-6B46-8F72-06F302AB8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22647-C27D-304E-A2B3-2295BE228AF8}">
      <dsp:nvSpPr>
        <dsp:cNvPr id="0" name=""/>
        <dsp:cNvSpPr/>
      </dsp:nvSpPr>
      <dsp:spPr>
        <a:xfrm rot="10800000">
          <a:off x="1052646" y="1832"/>
          <a:ext cx="5250313" cy="939865"/>
        </a:xfrm>
        <a:prstGeom prst="homePlate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55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>
              <a:solidFill>
                <a:schemeClr val="tx1"/>
              </a:solidFill>
            </a:rPr>
            <a:t>Unir esfuerzos técnicos, científicos, administrativos y </a:t>
          </a:r>
          <a:r>
            <a:rPr lang="es-ES_tradnl" sz="1400" kern="1200" dirty="0" smtClean="0">
              <a:solidFill>
                <a:schemeClr val="tx1"/>
              </a:solidFill>
            </a:rPr>
            <a:t>humanos </a:t>
          </a:r>
          <a:r>
            <a:rPr lang="es-ES_tradnl" sz="1400" kern="1200" dirty="0">
              <a:solidFill>
                <a:schemeClr val="tx1"/>
              </a:solidFill>
            </a:rPr>
            <a:t>entre la Escuela de Microbiología y la Facultad de Odontología para prestar servicios más competitivos y eficientes a los usuarios de la </a:t>
          </a:r>
          <a:r>
            <a:rPr lang="es-ES_tradnl" sz="1400" kern="1200" dirty="0" smtClean="0">
              <a:solidFill>
                <a:schemeClr val="tx1"/>
              </a:solidFill>
            </a:rPr>
            <a:t>Facultad</a:t>
          </a:r>
          <a:r>
            <a:rPr lang="es-ES_tradnl" sz="1400" kern="1200" dirty="0">
              <a:solidFill>
                <a:schemeClr val="tx1"/>
              </a:solidFill>
            </a:rPr>
            <a:t>.</a:t>
          </a:r>
          <a:endParaRPr lang="es-CO" sz="1400" kern="1200" dirty="0">
            <a:solidFill>
              <a:schemeClr val="tx1"/>
            </a:solidFill>
          </a:endParaRPr>
        </a:p>
      </dsp:txBody>
      <dsp:txXfrm rot="10800000">
        <a:off x="1287612" y="1832"/>
        <a:ext cx="5015347" cy="939865"/>
      </dsp:txXfrm>
    </dsp:sp>
    <dsp:sp modelId="{5DBE0848-749B-394E-9461-8555ED577785}">
      <dsp:nvSpPr>
        <dsp:cNvPr id="0" name=""/>
        <dsp:cNvSpPr/>
      </dsp:nvSpPr>
      <dsp:spPr>
        <a:xfrm>
          <a:off x="598562" y="29332"/>
          <a:ext cx="963296" cy="939865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6089" t="-2507" r="-1229" b="-250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6C51E-30C9-EC40-99F1-2754F5DC6951}">
      <dsp:nvSpPr>
        <dsp:cNvPr id="0" name=""/>
        <dsp:cNvSpPr/>
      </dsp:nvSpPr>
      <dsp:spPr>
        <a:xfrm rot="10800000">
          <a:off x="1052646" y="1222255"/>
          <a:ext cx="5250313" cy="939865"/>
        </a:xfrm>
        <a:prstGeom prst="homePlate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55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>
              <a:solidFill>
                <a:schemeClr val="tx1"/>
              </a:solidFill>
            </a:rPr>
            <a:t>Ofertar pruebas de laboratorio dando cumplimiento a la Resolución de </a:t>
          </a:r>
          <a:r>
            <a:rPr lang="es-ES_tradnl" sz="1400" kern="1200" dirty="0" smtClean="0">
              <a:solidFill>
                <a:schemeClr val="tx1"/>
              </a:solidFill>
            </a:rPr>
            <a:t>Habilitación </a:t>
          </a:r>
          <a:r>
            <a:rPr lang="es-ES_tradnl" sz="1400" kern="1200" dirty="0">
              <a:solidFill>
                <a:schemeClr val="tx1"/>
              </a:solidFill>
            </a:rPr>
            <a:t>2003 de 2014 del Ministerio de Salud y Protección Social.</a:t>
          </a:r>
          <a:endParaRPr lang="es-CO" sz="1400" kern="1200" dirty="0">
            <a:solidFill>
              <a:schemeClr val="tx1"/>
            </a:solidFill>
          </a:endParaRPr>
        </a:p>
      </dsp:txBody>
      <dsp:txXfrm rot="10800000">
        <a:off x="1287612" y="1222255"/>
        <a:ext cx="5015347" cy="939865"/>
      </dsp:txXfrm>
    </dsp:sp>
    <dsp:sp modelId="{D214BF3A-0D5D-9A43-98AF-E17B307B9496}">
      <dsp:nvSpPr>
        <dsp:cNvPr id="0" name=""/>
        <dsp:cNvSpPr/>
      </dsp:nvSpPr>
      <dsp:spPr>
        <a:xfrm>
          <a:off x="645274" y="1247358"/>
          <a:ext cx="963296" cy="939865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9749" t="-4382" r="2429" b="-438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81A65-322F-6B46-8F72-06F302AB8DD9}">
      <dsp:nvSpPr>
        <dsp:cNvPr id="0" name=""/>
        <dsp:cNvSpPr/>
      </dsp:nvSpPr>
      <dsp:spPr>
        <a:xfrm rot="10800000">
          <a:off x="1052646" y="2442677"/>
          <a:ext cx="5250313" cy="939865"/>
        </a:xfrm>
        <a:prstGeom prst="homePlate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55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>
              <a:solidFill>
                <a:schemeClr val="tx1"/>
              </a:solidFill>
            </a:rPr>
            <a:t>Ampliar el portafolio de servicios a pruebas en las áreas de hematología, coagulación, química clínica, hormonas, inmunología, microbiología aerobia, cultivo y antibiograma hongos.</a:t>
          </a:r>
          <a:endParaRPr lang="es-CO" sz="1400" kern="1200" dirty="0">
            <a:solidFill>
              <a:schemeClr val="tx1"/>
            </a:solidFill>
          </a:endParaRPr>
        </a:p>
      </dsp:txBody>
      <dsp:txXfrm rot="10800000">
        <a:off x="1287612" y="2442677"/>
        <a:ext cx="5015347" cy="939865"/>
      </dsp:txXfrm>
    </dsp:sp>
    <dsp:sp modelId="{E4641370-1136-3947-923E-86C6BA2A3DAD}">
      <dsp:nvSpPr>
        <dsp:cNvPr id="0" name=""/>
        <dsp:cNvSpPr/>
      </dsp:nvSpPr>
      <dsp:spPr>
        <a:xfrm>
          <a:off x="598562" y="2397254"/>
          <a:ext cx="963296" cy="939865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2430" t="-2507" r="2430" b="-250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FE264-2AFC-4916-B1C8-52FD7020CD1C}" type="datetimeFigureOut">
              <a:rPr lang="es-CO" smtClean="0"/>
              <a:t>15/08/2019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5C121-B148-4847-9D82-40905A4D73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1642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A1FE4-E9D5-4D56-BD41-C6C9F30325D9}" type="datetimeFigureOut">
              <a:rPr lang="es-ES" smtClean="0"/>
              <a:pPr/>
              <a:t>15/08/2019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2A7A-93D9-4685-896C-F2E3186FB3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36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2A7A-93D9-4685-896C-F2E3186FB3B4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73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32A7A-93D9-4685-896C-F2E3186FB3B4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97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Oferta</a:t>
            </a:r>
            <a:r>
              <a:rPr lang="es-ES" baseline="0" dirty="0"/>
              <a:t> y comercialización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2A7A-93D9-4685-896C-F2E3186FB3B4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77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7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7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20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249742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  <p:pic>
        <p:nvPicPr>
          <p:cNvPr id="8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116632"/>
            <a:ext cx="135037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60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249742" cy="6967283"/>
          </a:xfrm>
          <a:prstGeom prst="rect">
            <a:avLst/>
          </a:prstGeom>
          <a:solidFill>
            <a:srgbClr val="D2E1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509578" y="67666"/>
            <a:ext cx="1415827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A6C33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677431" y="204100"/>
            <a:ext cx="108012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Renovación curricular de los programas académicos de la Facultad </a:t>
            </a:r>
          </a:p>
        </p:txBody>
      </p:sp>
      <p:pic>
        <p:nvPicPr>
          <p:cNvPr id="11" name="6 Imagen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13" y="44624"/>
            <a:ext cx="105029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01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249742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509578" y="67666"/>
            <a:ext cx="1415827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A6C33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677431" y="204100"/>
            <a:ext cx="108012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Renovación curricular de los programas académicos de la Facultad </a:t>
            </a:r>
          </a:p>
        </p:txBody>
      </p:sp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116632"/>
            <a:ext cx="135037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1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0"/>
            <a:ext cx="2249742" cy="6957392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116632"/>
            <a:ext cx="1350375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-1" y="-2092"/>
            <a:ext cx="2249742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A6C3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506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02625" y="279268"/>
            <a:ext cx="2044492" cy="10615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Renovación curricular </a:t>
            </a:r>
            <a:r>
              <a:rPr lang="es-ES" sz="15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los programas académicos de la Facultad </a:t>
            </a:r>
          </a:p>
        </p:txBody>
      </p:sp>
    </p:spTree>
    <p:extLst>
      <p:ext uri="{BB962C8B-B14F-4D97-AF65-F5344CB8AC3E}">
        <p14:creationId xmlns:p14="http://schemas.microsoft.com/office/powerpoint/2010/main" val="1963286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249742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116632"/>
            <a:ext cx="1350375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249742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EB75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506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0" y="72008"/>
            <a:ext cx="2249742" cy="16288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Consolidación de la incidencia regional, nacional e internacional de la Facultad y la gestión de relaciones de valor</a:t>
            </a:r>
            <a:r>
              <a:rPr lang="es-ES" sz="1425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14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 el </a:t>
            </a:r>
            <a:r>
              <a:rPr lang="es-ES" sz="1425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14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entorno</a:t>
            </a:r>
          </a:p>
        </p:txBody>
      </p:sp>
    </p:spTree>
    <p:extLst>
      <p:ext uri="{BB962C8B-B14F-4D97-AF65-F5344CB8AC3E}">
        <p14:creationId xmlns:p14="http://schemas.microsoft.com/office/powerpoint/2010/main" val="3086079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249742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116632"/>
            <a:ext cx="1350375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249742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2CB8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506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76125" y="196518"/>
            <a:ext cx="2119612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Orientación estratégica de la producción científico-tecnológica y de la innovación en la Facultad</a:t>
            </a:r>
          </a:p>
        </p:txBody>
      </p:sp>
    </p:spTree>
    <p:extLst>
      <p:ext uri="{BB962C8B-B14F-4D97-AF65-F5344CB8AC3E}">
        <p14:creationId xmlns:p14="http://schemas.microsoft.com/office/powerpoint/2010/main" val="2439288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249742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116632"/>
            <a:ext cx="1350375" cy="648072"/>
          </a:xfrm>
          <a:prstGeom prst="rect">
            <a:avLst/>
          </a:prstGeom>
        </p:spPr>
      </p:pic>
      <p:sp>
        <p:nvSpPr>
          <p:cNvPr id="10" name="Freeform 53"/>
          <p:cNvSpPr>
            <a:spLocks noChangeArrowheads="1"/>
          </p:cNvSpPr>
          <p:nvPr userDrawn="1"/>
        </p:nvSpPr>
        <p:spPr bwMode="auto">
          <a:xfrm>
            <a:off x="0" y="0"/>
            <a:ext cx="2249742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0061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506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98757" y="84567"/>
            <a:ext cx="2052228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Fomento del reconocimiento y la convivencia en la Facultad</a:t>
            </a:r>
          </a:p>
        </p:txBody>
      </p:sp>
    </p:spTree>
    <p:extLst>
      <p:ext uri="{BB962C8B-B14F-4D97-AF65-F5344CB8AC3E}">
        <p14:creationId xmlns:p14="http://schemas.microsoft.com/office/powerpoint/2010/main" val="2021660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249742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  <p:pic>
        <p:nvPicPr>
          <p:cNvPr id="15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116632"/>
            <a:ext cx="1350375" cy="648072"/>
          </a:xfrm>
          <a:prstGeom prst="rect">
            <a:avLst/>
          </a:prstGeom>
        </p:spPr>
      </p:pic>
      <p:sp>
        <p:nvSpPr>
          <p:cNvPr id="10" name="Freeform 53"/>
          <p:cNvSpPr>
            <a:spLocks noChangeArrowheads="1"/>
          </p:cNvSpPr>
          <p:nvPr userDrawn="1"/>
        </p:nvSpPr>
        <p:spPr bwMode="auto">
          <a:xfrm>
            <a:off x="0" y="0"/>
            <a:ext cx="2249742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ED51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506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35496" y="-18357"/>
            <a:ext cx="2106234" cy="179117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Promoción</a:t>
            </a:r>
            <a:r>
              <a:rPr lang="es-ES" sz="15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la participación y la transparencia en la gestión académico administrativa</a:t>
            </a:r>
            <a:r>
              <a:rPr lang="es-ES" sz="15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la Facultad</a:t>
            </a:r>
          </a:p>
        </p:txBody>
      </p:sp>
    </p:spTree>
    <p:extLst>
      <p:ext uri="{BB962C8B-B14F-4D97-AF65-F5344CB8AC3E}">
        <p14:creationId xmlns:p14="http://schemas.microsoft.com/office/powerpoint/2010/main" val="352462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5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6"/>
          <p:cNvSpPr/>
          <p:nvPr userDrawn="1"/>
        </p:nvSpPr>
        <p:spPr>
          <a:xfrm>
            <a:off x="0" y="-9891"/>
            <a:ext cx="2249742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  <p:pic>
        <p:nvPicPr>
          <p:cNvPr id="12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116632"/>
            <a:ext cx="1350375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249742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FBBA2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506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79766" y="84567"/>
            <a:ext cx="189021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Consolidación de procesos, capacidades y recursos de la Facultad</a:t>
            </a:r>
          </a:p>
        </p:txBody>
      </p:sp>
    </p:spTree>
    <p:extLst>
      <p:ext uri="{BB962C8B-B14F-4D97-AF65-F5344CB8AC3E}">
        <p14:creationId xmlns:p14="http://schemas.microsoft.com/office/powerpoint/2010/main" val="59611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249742" cy="6967283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509578" y="67666"/>
            <a:ext cx="1415827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EB751F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683568" y="268526"/>
            <a:ext cx="108012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Consolidación </a:t>
            </a:r>
            <a:r>
              <a:rPr lang="es-ES" sz="975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9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incidencia regional, nacional e internacional de la Facultad y la gestión de relaciones de valor con el </a:t>
            </a:r>
            <a:r>
              <a:rPr lang="es-ES" sz="975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9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2573778" y="116633"/>
            <a:ext cx="486054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116632"/>
            <a:ext cx="135037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12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249742" cy="6967283"/>
          </a:xfrm>
          <a:prstGeom prst="rect">
            <a:avLst/>
          </a:prstGeom>
          <a:solidFill>
            <a:srgbClr val="2BB6A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509578" y="67666"/>
            <a:ext cx="1415827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2CB8AC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683568" y="268526"/>
            <a:ext cx="108012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Orientación estratégica de la producción científico-tecnológica y de la innovación en la Facultad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2573778" y="116633"/>
            <a:ext cx="486054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116632"/>
            <a:ext cx="135037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0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249742" cy="6967283"/>
          </a:xfrm>
          <a:prstGeom prst="rect">
            <a:avLst/>
          </a:prstGeom>
          <a:solidFill>
            <a:srgbClr val="00617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509578" y="67666"/>
            <a:ext cx="1415827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00617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683568" y="188640"/>
            <a:ext cx="108012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Fomento del reconocimiento y la convivencia en la Facultad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2573778" y="116633"/>
            <a:ext cx="486054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116632"/>
            <a:ext cx="135037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3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249742" cy="6967283"/>
          </a:xfrm>
          <a:prstGeom prst="rect">
            <a:avLst/>
          </a:prstGeom>
          <a:solidFill>
            <a:srgbClr val="ED5146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509578" y="67666"/>
            <a:ext cx="1415827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ED5146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683568" y="188640"/>
            <a:ext cx="108012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Promoción       de la participación y la transparencia en la gestión académico administrativa    de la Facultad</a:t>
            </a:r>
          </a:p>
        </p:txBody>
      </p:sp>
      <p:pic>
        <p:nvPicPr>
          <p:cNvPr id="14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2573778" y="116633"/>
            <a:ext cx="4860540" cy="407044"/>
          </a:xfrm>
          <a:prstGeom prst="rect">
            <a:avLst/>
          </a:prstGeom>
        </p:spPr>
      </p:pic>
      <p:pic>
        <p:nvPicPr>
          <p:cNvPr id="15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116632"/>
            <a:ext cx="135037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57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9"/>
          <p:cNvSpPr/>
          <p:nvPr userDrawn="1"/>
        </p:nvSpPr>
        <p:spPr>
          <a:xfrm>
            <a:off x="2249742" y="558800"/>
            <a:ext cx="6901166" cy="6299200"/>
          </a:xfrm>
          <a:prstGeom prst="rect">
            <a:avLst/>
          </a:prstGeom>
          <a:solidFill>
            <a:srgbClr val="6E9E7D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1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249742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0" y="-27383"/>
            <a:ext cx="9143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10" tIns="3810" rIns="3810" bIns="3810" numCol="1" spcCol="1270" anchor="ctr" anchorCtr="0">
            <a:noAutofit/>
          </a:bodyPr>
          <a:lstStyle/>
          <a:p>
            <a:pPr lvl="0" algn="ctr"/>
            <a:endParaRPr lang="es-ES" sz="13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9144001" cy="648072"/>
          </a:xfrm>
          <a:prstGeom prst="rect">
            <a:avLst/>
          </a:prstGeom>
        </p:spPr>
        <p:txBody>
          <a:bodyPr anchor="ctr"/>
          <a:lstStyle>
            <a:lvl1pPr algn="ctr">
              <a:defRPr sz="1800" b="0">
                <a:solidFill>
                  <a:srgbClr val="006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77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9"/>
          <p:cNvSpPr/>
          <p:nvPr userDrawn="1"/>
        </p:nvSpPr>
        <p:spPr>
          <a:xfrm>
            <a:off x="2249742" y="548680"/>
            <a:ext cx="6901166" cy="6408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1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249742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0" y="-27383"/>
            <a:ext cx="9143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10" tIns="3810" rIns="3810" bIns="3810" numCol="1" spcCol="1270" anchor="ctr" anchorCtr="0">
            <a:noAutofit/>
          </a:bodyPr>
          <a:lstStyle/>
          <a:p>
            <a:pPr lvl="0" algn="ctr"/>
            <a:endParaRPr lang="es-ES" sz="13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9144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4667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1800" b="0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11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249742" y="548680"/>
            <a:ext cx="6901166" cy="640871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1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249742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0" y="-27383"/>
            <a:ext cx="9143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10" tIns="3810" rIns="3810" bIns="3810" numCol="1" spcCol="1270" anchor="ctr" anchorCtr="0">
            <a:noAutofit/>
          </a:bodyPr>
          <a:lstStyle/>
          <a:p>
            <a:pPr lvl="0" algn="ctr"/>
            <a:endParaRPr lang="es-ES" sz="13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9144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4667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18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3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249742" y="548680"/>
            <a:ext cx="6901166" cy="6408712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1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249742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0" y="-27383"/>
            <a:ext cx="9143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10" tIns="3810" rIns="3810" bIns="3810" numCol="1" spcCol="1270" anchor="ctr" anchorCtr="0">
            <a:noAutofit/>
          </a:bodyPr>
          <a:lstStyle/>
          <a:p>
            <a:pPr lvl="0" algn="ctr"/>
            <a:endParaRPr lang="es-ES" sz="13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9144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4667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18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4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249742" y="548680"/>
            <a:ext cx="6901166" cy="6408712"/>
          </a:xfrm>
          <a:prstGeom prst="rect">
            <a:avLst/>
          </a:prstGeom>
          <a:solidFill>
            <a:schemeClr val="accent6">
              <a:lumMod val="20000"/>
              <a:lumOff val="80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1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249742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0" y="-27383"/>
            <a:ext cx="9143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10" tIns="3810" rIns="3810" bIns="3810" numCol="1" spcCol="1270" anchor="ctr" anchorCtr="0">
            <a:noAutofit/>
          </a:bodyPr>
          <a:lstStyle/>
          <a:p>
            <a:pPr lvl="0" algn="ctr"/>
            <a:endParaRPr lang="es-ES" sz="13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9144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4667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18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1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17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249742" y="548680"/>
            <a:ext cx="6901166" cy="6408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6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1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249742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0" y="-27383"/>
            <a:ext cx="9143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10" tIns="3810" rIns="3810" bIns="3810" numCol="1" spcCol="1270" anchor="ctr" anchorCtr="0">
            <a:noAutofit/>
          </a:bodyPr>
          <a:lstStyle/>
          <a:p>
            <a:pPr lvl="0" algn="ctr"/>
            <a:endParaRPr lang="es-ES" sz="13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9144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4667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18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9144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5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9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5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3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9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9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53" r:id="rId13"/>
    <p:sldLayoutId id="2147483660" r:id="rId14"/>
    <p:sldLayoutId id="214748367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07504" y="1052736"/>
            <a:ext cx="2052228" cy="4680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8BF109E-CF65-0B4D-A623-8A9E533C9762}"/>
              </a:ext>
            </a:extLst>
          </p:cNvPr>
          <p:cNvSpPr txBox="1"/>
          <p:nvPr/>
        </p:nvSpPr>
        <p:spPr>
          <a:xfrm>
            <a:off x="2382044" y="797468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Convenio Escuela de Microbiología </a:t>
            </a:r>
            <a:r>
              <a:rPr lang="es-CO" altLang="es-C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CO" alt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Facultad de Odontología</a:t>
            </a:r>
            <a:endParaRPr lang="es-ES_tradn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53FA488-2642-E34D-8B2E-1F68021F89F3}"/>
              </a:ext>
            </a:extLst>
          </p:cNvPr>
          <p:cNvSpPr/>
          <p:nvPr/>
        </p:nvSpPr>
        <p:spPr>
          <a:xfrm>
            <a:off x="2518348" y="1684712"/>
            <a:ext cx="5659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CO" sz="2400" b="1" dirty="0"/>
              <a:t>Prestación de Servicios de Laboratorio Clínico y de Microbiología</a:t>
            </a:r>
            <a:endParaRPr lang="es-ES_tradnl" sz="2400" b="1" dirty="0"/>
          </a:p>
        </p:txBody>
      </p:sp>
      <p:pic>
        <p:nvPicPr>
          <p:cNvPr id="13" name="Placeholder">
            <a:extLst>
              <a:ext uri="{FF2B5EF4-FFF2-40B4-BE49-F238E27FC236}">
                <a16:creationId xmlns:a16="http://schemas.microsoft.com/office/drawing/2014/main" id="{E7BC5C09-F449-4149-94E4-954955BD99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94" y="2473201"/>
            <a:ext cx="6171790" cy="355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A9731C-392C-CC4A-A749-BC49C457C2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47" t="16991" r="15928" b="23197"/>
          <a:stretch/>
        </p:blipFill>
        <p:spPr>
          <a:xfrm>
            <a:off x="233852" y="1243744"/>
            <a:ext cx="1836204" cy="1158009"/>
          </a:xfrm>
          <a:prstGeom prst="rect">
            <a:avLst/>
          </a:prstGeom>
        </p:spPr>
      </p:pic>
      <p:pic>
        <p:nvPicPr>
          <p:cNvPr id="16" name="Imagen 15" descr="Imagen que contiene cielo, edificio, exterior, carretera&#10;&#10;Descripción generada automáticamente">
            <a:extLst>
              <a:ext uri="{FF2B5EF4-FFF2-40B4-BE49-F238E27FC236}">
                <a16:creationId xmlns:a16="http://schemas.microsoft.com/office/drawing/2014/main" id="{F80F21E4-B507-7644-978A-0C9BBDDCC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1" y="4248648"/>
            <a:ext cx="1834189" cy="1353422"/>
          </a:xfrm>
          <a:prstGeom prst="rect">
            <a:avLst/>
          </a:prstGeom>
        </p:spPr>
      </p:pic>
      <p:pic>
        <p:nvPicPr>
          <p:cNvPr id="18" name="Imagen 17" descr="Imagen que contiene cielo, exterior, edificio, carretera&#10;&#10;Descripción generada automáticamente">
            <a:extLst>
              <a:ext uri="{FF2B5EF4-FFF2-40B4-BE49-F238E27FC236}">
                <a16:creationId xmlns:a16="http://schemas.microsoft.com/office/drawing/2014/main" id="{C0A15DE9-5887-AD48-9974-794A2824A5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5516" y="2632690"/>
            <a:ext cx="1836204" cy="138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EE471-5991-4246-A63D-7692656D363A}"/>
              </a:ext>
            </a:extLst>
          </p:cNvPr>
          <p:cNvSpPr txBox="1">
            <a:spLocks/>
          </p:cNvSpPr>
          <p:nvPr/>
        </p:nvSpPr>
        <p:spPr>
          <a:xfrm>
            <a:off x="107504" y="980728"/>
            <a:ext cx="1944216" cy="69783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_tradnl" alt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Líderes y participantes</a:t>
            </a:r>
          </a:p>
        </p:txBody>
      </p:sp>
      <p:sp>
        <p:nvSpPr>
          <p:cNvPr id="5" name="Content Placeholder 12294">
            <a:extLst>
              <a:ext uri="{FF2B5EF4-FFF2-40B4-BE49-F238E27FC236}">
                <a16:creationId xmlns:a16="http://schemas.microsoft.com/office/drawing/2014/main" id="{751CD5B3-837A-0843-88F6-EDA3C7112400}"/>
              </a:ext>
            </a:extLst>
          </p:cNvPr>
          <p:cNvSpPr txBox="1">
            <a:spLocks/>
          </p:cNvSpPr>
          <p:nvPr/>
        </p:nvSpPr>
        <p:spPr>
          <a:xfrm>
            <a:off x="2411760" y="260648"/>
            <a:ext cx="5688632" cy="2592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Profesoras                          Clara </a:t>
            </a:r>
            <a:r>
              <a:rPr lang="es-ES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Lina Salazar  </a:t>
            </a:r>
            <a:endParaRPr lang="en-US" alt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	                             </a:t>
            </a:r>
            <a:r>
              <a:rPr lang="es-ES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María </a:t>
            </a:r>
            <a:r>
              <a:rPr lang="es-ES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Cecilia Martínez</a:t>
            </a:r>
          </a:p>
          <a:p>
            <a:r>
              <a:rPr lang="es-ES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Microbióloga                       </a:t>
            </a:r>
            <a:r>
              <a:rPr lang="es-ES" alt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Sandra </a:t>
            </a:r>
            <a:r>
              <a:rPr lang="es-ES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Morales </a:t>
            </a:r>
          </a:p>
          <a:p>
            <a:r>
              <a:rPr lang="es-ES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Auxiliar                               </a:t>
            </a:r>
            <a:r>
              <a:rPr lang="es-ES" alt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Elizabeth Villada </a:t>
            </a:r>
          </a:p>
          <a:p>
            <a:r>
              <a:rPr lang="es-ES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Administración                    </a:t>
            </a:r>
            <a:r>
              <a:rPr lang="es-ES" alt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Emilia </a:t>
            </a:r>
            <a:r>
              <a:rPr lang="es-ES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Ochoa </a:t>
            </a:r>
          </a:p>
          <a:p>
            <a:pPr marL="0" indent="0">
              <a:buNone/>
            </a:pPr>
            <a:r>
              <a:rPr lang="es-ES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	                               Humberto Franco</a:t>
            </a:r>
          </a:p>
          <a:p>
            <a:r>
              <a:rPr lang="es-ES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Escuela de Microbiología  - Laboratorio Clínico León XIII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9A236B6-1752-224D-8C66-722B10DD9143}"/>
              </a:ext>
            </a:extLst>
          </p:cNvPr>
          <p:cNvSpPr txBox="1">
            <a:spLocks/>
          </p:cNvSpPr>
          <p:nvPr/>
        </p:nvSpPr>
        <p:spPr>
          <a:xfrm>
            <a:off x="107504" y="3645024"/>
            <a:ext cx="1944216" cy="69783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_tradnl" alt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83B93C5-4323-4C44-9822-3CF8E6615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712190"/>
              </p:ext>
            </p:extLst>
          </p:nvPr>
        </p:nvGraphicFramePr>
        <p:xfrm>
          <a:off x="1835696" y="3068960"/>
          <a:ext cx="712879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98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373545" y="163306"/>
            <a:ext cx="6960565" cy="2742353"/>
            <a:chOff x="1564224" y="1010447"/>
            <a:chExt cx="7240176" cy="5418138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2154239" y="1010447"/>
              <a:ext cx="4835525" cy="5418138"/>
              <a:chOff x="1304" y="625"/>
              <a:chExt cx="3046" cy="3413"/>
            </a:xfrm>
          </p:grpSpPr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2" y="772"/>
                <a:ext cx="66" cy="326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Freeform 6"/>
              <p:cNvSpPr>
                <a:spLocks noEditPoints="1"/>
              </p:cNvSpPr>
              <p:nvPr/>
            </p:nvSpPr>
            <p:spPr bwMode="auto">
              <a:xfrm>
                <a:off x="2777" y="748"/>
                <a:ext cx="108" cy="2924"/>
              </a:xfrm>
              <a:custGeom>
                <a:avLst/>
                <a:gdLst>
                  <a:gd name="T0" fmla="*/ 52 w 73"/>
                  <a:gd name="T1" fmla="*/ 1940 h 1977"/>
                  <a:gd name="T2" fmla="*/ 37 w 73"/>
                  <a:gd name="T3" fmla="*/ 1956 h 1977"/>
                  <a:gd name="T4" fmla="*/ 21 w 73"/>
                  <a:gd name="T5" fmla="*/ 1940 h 1977"/>
                  <a:gd name="T6" fmla="*/ 21 w 73"/>
                  <a:gd name="T7" fmla="*/ 37 h 1977"/>
                  <a:gd name="T8" fmla="*/ 37 w 73"/>
                  <a:gd name="T9" fmla="*/ 21 h 1977"/>
                  <a:gd name="T10" fmla="*/ 52 w 73"/>
                  <a:gd name="T11" fmla="*/ 37 h 1977"/>
                  <a:gd name="T12" fmla="*/ 52 w 73"/>
                  <a:gd name="T13" fmla="*/ 1940 h 1977"/>
                  <a:gd name="T14" fmla="*/ 73 w 73"/>
                  <a:gd name="T15" fmla="*/ 1940 h 1977"/>
                  <a:gd name="T16" fmla="*/ 73 w 73"/>
                  <a:gd name="T17" fmla="*/ 37 h 1977"/>
                  <a:gd name="T18" fmla="*/ 37 w 73"/>
                  <a:gd name="T19" fmla="*/ 0 h 1977"/>
                  <a:gd name="T20" fmla="*/ 0 w 73"/>
                  <a:gd name="T21" fmla="*/ 37 h 1977"/>
                  <a:gd name="T22" fmla="*/ 0 w 73"/>
                  <a:gd name="T23" fmla="*/ 1940 h 1977"/>
                  <a:gd name="T24" fmla="*/ 37 w 73"/>
                  <a:gd name="T25" fmla="*/ 1977 h 1977"/>
                  <a:gd name="T26" fmla="*/ 73 w 73"/>
                  <a:gd name="T27" fmla="*/ 1940 h 1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1977">
                    <a:moveTo>
                      <a:pt x="52" y="1940"/>
                    </a:moveTo>
                    <a:cubicBezTo>
                      <a:pt x="52" y="1949"/>
                      <a:pt x="45" y="1956"/>
                      <a:pt x="37" y="1956"/>
                    </a:cubicBezTo>
                    <a:cubicBezTo>
                      <a:pt x="28" y="1956"/>
                      <a:pt x="21" y="1949"/>
                      <a:pt x="21" y="1940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8"/>
                      <a:pt x="28" y="21"/>
                      <a:pt x="37" y="21"/>
                    </a:cubicBezTo>
                    <a:cubicBezTo>
                      <a:pt x="45" y="21"/>
                      <a:pt x="52" y="28"/>
                      <a:pt x="52" y="37"/>
                    </a:cubicBezTo>
                    <a:cubicBezTo>
                      <a:pt x="52" y="1940"/>
                      <a:pt x="52" y="1940"/>
                      <a:pt x="52" y="1940"/>
                    </a:cubicBezTo>
                    <a:moveTo>
                      <a:pt x="73" y="1940"/>
                    </a:moveTo>
                    <a:cubicBezTo>
                      <a:pt x="73" y="37"/>
                      <a:pt x="73" y="37"/>
                      <a:pt x="73" y="37"/>
                    </a:cubicBezTo>
                    <a:cubicBezTo>
                      <a:pt x="73" y="17"/>
                      <a:pt x="57" y="0"/>
                      <a:pt x="37" y="0"/>
                    </a:cubicBezTo>
                    <a:cubicBezTo>
                      <a:pt x="16" y="0"/>
                      <a:pt x="0" y="17"/>
                      <a:pt x="0" y="37"/>
                    </a:cubicBezTo>
                    <a:cubicBezTo>
                      <a:pt x="0" y="1940"/>
                      <a:pt x="0" y="1940"/>
                      <a:pt x="0" y="1940"/>
                    </a:cubicBezTo>
                    <a:cubicBezTo>
                      <a:pt x="0" y="1961"/>
                      <a:pt x="16" y="1977"/>
                      <a:pt x="37" y="1977"/>
                    </a:cubicBezTo>
                    <a:cubicBezTo>
                      <a:pt x="57" y="1977"/>
                      <a:pt x="73" y="1961"/>
                      <a:pt x="73" y="194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2710" y="3323"/>
                <a:ext cx="246" cy="246"/>
              </a:xfrm>
              <a:custGeom>
                <a:avLst/>
                <a:gdLst>
                  <a:gd name="T0" fmla="*/ 91 w 166"/>
                  <a:gd name="T1" fmla="*/ 161 h 166"/>
                  <a:gd name="T2" fmla="*/ 92 w 166"/>
                  <a:gd name="T3" fmla="*/ 160 h 166"/>
                  <a:gd name="T4" fmla="*/ 97 w 166"/>
                  <a:gd name="T5" fmla="*/ 155 h 166"/>
                  <a:gd name="T6" fmla="*/ 102 w 166"/>
                  <a:gd name="T7" fmla="*/ 150 h 166"/>
                  <a:gd name="T8" fmla="*/ 161 w 166"/>
                  <a:gd name="T9" fmla="*/ 91 h 166"/>
                  <a:gd name="T10" fmla="*/ 161 w 166"/>
                  <a:gd name="T11" fmla="*/ 75 h 166"/>
                  <a:gd name="T12" fmla="*/ 91 w 166"/>
                  <a:gd name="T13" fmla="*/ 4 h 166"/>
                  <a:gd name="T14" fmla="*/ 75 w 166"/>
                  <a:gd name="T15" fmla="*/ 4 h 166"/>
                  <a:gd name="T16" fmla="*/ 4 w 166"/>
                  <a:gd name="T17" fmla="*/ 75 h 166"/>
                  <a:gd name="T18" fmla="*/ 4 w 166"/>
                  <a:gd name="T19" fmla="*/ 91 h 166"/>
                  <a:gd name="T20" fmla="*/ 75 w 166"/>
                  <a:gd name="T21" fmla="*/ 161 h 166"/>
                  <a:gd name="T22" fmla="*/ 91 w 166"/>
                  <a:gd name="T23" fmla="*/ 16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6" h="166">
                    <a:moveTo>
                      <a:pt x="91" y="161"/>
                    </a:moveTo>
                    <a:cubicBezTo>
                      <a:pt x="92" y="160"/>
                      <a:pt x="92" y="160"/>
                      <a:pt x="92" y="160"/>
                    </a:cubicBezTo>
                    <a:cubicBezTo>
                      <a:pt x="97" y="155"/>
                      <a:pt x="97" y="155"/>
                      <a:pt x="97" y="155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6" y="86"/>
                      <a:pt x="166" y="79"/>
                      <a:pt x="161" y="75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86" y="0"/>
                      <a:pt x="79" y="0"/>
                      <a:pt x="75" y="4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0" y="79"/>
                      <a:pt x="0" y="86"/>
                      <a:pt x="4" y="91"/>
                    </a:cubicBezTo>
                    <a:cubicBezTo>
                      <a:pt x="75" y="161"/>
                      <a:pt x="75" y="161"/>
                      <a:pt x="75" y="161"/>
                    </a:cubicBezTo>
                    <a:cubicBezTo>
                      <a:pt x="79" y="166"/>
                      <a:pt x="86" y="166"/>
                      <a:pt x="91" y="1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714" y="3374"/>
                <a:ext cx="246" cy="246"/>
              </a:xfrm>
              <a:custGeom>
                <a:avLst/>
                <a:gdLst>
                  <a:gd name="T0" fmla="*/ 91 w 166"/>
                  <a:gd name="T1" fmla="*/ 161 h 166"/>
                  <a:gd name="T2" fmla="*/ 92 w 166"/>
                  <a:gd name="T3" fmla="*/ 160 h 166"/>
                  <a:gd name="T4" fmla="*/ 97 w 166"/>
                  <a:gd name="T5" fmla="*/ 155 h 166"/>
                  <a:gd name="T6" fmla="*/ 103 w 166"/>
                  <a:gd name="T7" fmla="*/ 150 h 166"/>
                  <a:gd name="T8" fmla="*/ 162 w 166"/>
                  <a:gd name="T9" fmla="*/ 91 h 166"/>
                  <a:gd name="T10" fmla="*/ 162 w 166"/>
                  <a:gd name="T11" fmla="*/ 75 h 166"/>
                  <a:gd name="T12" fmla="*/ 91 w 166"/>
                  <a:gd name="T13" fmla="*/ 4 h 166"/>
                  <a:gd name="T14" fmla="*/ 75 w 166"/>
                  <a:gd name="T15" fmla="*/ 4 h 166"/>
                  <a:gd name="T16" fmla="*/ 4 w 166"/>
                  <a:gd name="T17" fmla="*/ 75 h 166"/>
                  <a:gd name="T18" fmla="*/ 4 w 166"/>
                  <a:gd name="T19" fmla="*/ 91 h 166"/>
                  <a:gd name="T20" fmla="*/ 75 w 166"/>
                  <a:gd name="T21" fmla="*/ 161 h 166"/>
                  <a:gd name="T22" fmla="*/ 91 w 166"/>
                  <a:gd name="T23" fmla="*/ 16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6" h="166">
                    <a:moveTo>
                      <a:pt x="91" y="161"/>
                    </a:moveTo>
                    <a:cubicBezTo>
                      <a:pt x="92" y="160"/>
                      <a:pt x="92" y="160"/>
                      <a:pt x="92" y="160"/>
                    </a:cubicBezTo>
                    <a:cubicBezTo>
                      <a:pt x="97" y="155"/>
                      <a:pt x="97" y="155"/>
                      <a:pt x="97" y="155"/>
                    </a:cubicBez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62" y="91"/>
                      <a:pt x="162" y="91"/>
                      <a:pt x="162" y="91"/>
                    </a:cubicBezTo>
                    <a:cubicBezTo>
                      <a:pt x="166" y="86"/>
                      <a:pt x="166" y="79"/>
                      <a:pt x="162" y="75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87" y="0"/>
                      <a:pt x="79" y="0"/>
                      <a:pt x="75" y="4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0" y="79"/>
                      <a:pt x="0" y="86"/>
                      <a:pt x="4" y="91"/>
                    </a:cubicBezTo>
                    <a:cubicBezTo>
                      <a:pt x="75" y="161"/>
                      <a:pt x="75" y="161"/>
                      <a:pt x="75" y="161"/>
                    </a:cubicBezTo>
                    <a:cubicBezTo>
                      <a:pt x="79" y="166"/>
                      <a:pt x="87" y="166"/>
                      <a:pt x="91" y="161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2710" y="2504"/>
                <a:ext cx="246" cy="244"/>
              </a:xfrm>
              <a:custGeom>
                <a:avLst/>
                <a:gdLst>
                  <a:gd name="T0" fmla="*/ 91 w 166"/>
                  <a:gd name="T1" fmla="*/ 161 h 165"/>
                  <a:gd name="T2" fmla="*/ 92 w 166"/>
                  <a:gd name="T3" fmla="*/ 160 h 165"/>
                  <a:gd name="T4" fmla="*/ 97 w 166"/>
                  <a:gd name="T5" fmla="*/ 155 h 165"/>
                  <a:gd name="T6" fmla="*/ 102 w 166"/>
                  <a:gd name="T7" fmla="*/ 149 h 165"/>
                  <a:gd name="T8" fmla="*/ 161 w 166"/>
                  <a:gd name="T9" fmla="*/ 90 h 165"/>
                  <a:gd name="T10" fmla="*/ 161 w 166"/>
                  <a:gd name="T11" fmla="*/ 75 h 165"/>
                  <a:gd name="T12" fmla="*/ 91 w 166"/>
                  <a:gd name="T13" fmla="*/ 4 h 165"/>
                  <a:gd name="T14" fmla="*/ 75 w 166"/>
                  <a:gd name="T15" fmla="*/ 4 h 165"/>
                  <a:gd name="T16" fmla="*/ 4 w 166"/>
                  <a:gd name="T17" fmla="*/ 75 h 165"/>
                  <a:gd name="T18" fmla="*/ 4 w 166"/>
                  <a:gd name="T19" fmla="*/ 90 h 165"/>
                  <a:gd name="T20" fmla="*/ 75 w 166"/>
                  <a:gd name="T21" fmla="*/ 161 h 165"/>
                  <a:gd name="T22" fmla="*/ 91 w 166"/>
                  <a:gd name="T23" fmla="*/ 16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6" h="165">
                    <a:moveTo>
                      <a:pt x="91" y="161"/>
                    </a:moveTo>
                    <a:cubicBezTo>
                      <a:pt x="92" y="160"/>
                      <a:pt x="92" y="160"/>
                      <a:pt x="92" y="160"/>
                    </a:cubicBezTo>
                    <a:cubicBezTo>
                      <a:pt x="97" y="155"/>
                      <a:pt x="97" y="155"/>
                      <a:pt x="97" y="155"/>
                    </a:cubicBezTo>
                    <a:cubicBezTo>
                      <a:pt x="102" y="149"/>
                      <a:pt x="102" y="149"/>
                      <a:pt x="102" y="149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6" y="86"/>
                      <a:pt x="166" y="79"/>
                      <a:pt x="161" y="75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86" y="0"/>
                      <a:pt x="79" y="0"/>
                      <a:pt x="75" y="4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0" y="79"/>
                      <a:pt x="0" y="86"/>
                      <a:pt x="4" y="90"/>
                    </a:cubicBezTo>
                    <a:cubicBezTo>
                      <a:pt x="75" y="161"/>
                      <a:pt x="75" y="161"/>
                      <a:pt x="75" y="161"/>
                    </a:cubicBezTo>
                    <a:cubicBezTo>
                      <a:pt x="79" y="165"/>
                      <a:pt x="86" y="165"/>
                      <a:pt x="91" y="1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2707" y="2504"/>
                <a:ext cx="246" cy="244"/>
              </a:xfrm>
              <a:custGeom>
                <a:avLst/>
                <a:gdLst>
                  <a:gd name="T0" fmla="*/ 91 w 166"/>
                  <a:gd name="T1" fmla="*/ 161 h 165"/>
                  <a:gd name="T2" fmla="*/ 92 w 166"/>
                  <a:gd name="T3" fmla="*/ 160 h 165"/>
                  <a:gd name="T4" fmla="*/ 97 w 166"/>
                  <a:gd name="T5" fmla="*/ 155 h 165"/>
                  <a:gd name="T6" fmla="*/ 103 w 166"/>
                  <a:gd name="T7" fmla="*/ 149 h 165"/>
                  <a:gd name="T8" fmla="*/ 162 w 166"/>
                  <a:gd name="T9" fmla="*/ 90 h 165"/>
                  <a:gd name="T10" fmla="*/ 162 w 166"/>
                  <a:gd name="T11" fmla="*/ 75 h 165"/>
                  <a:gd name="T12" fmla="*/ 91 w 166"/>
                  <a:gd name="T13" fmla="*/ 4 h 165"/>
                  <a:gd name="T14" fmla="*/ 75 w 166"/>
                  <a:gd name="T15" fmla="*/ 4 h 165"/>
                  <a:gd name="T16" fmla="*/ 4 w 166"/>
                  <a:gd name="T17" fmla="*/ 75 h 165"/>
                  <a:gd name="T18" fmla="*/ 4 w 166"/>
                  <a:gd name="T19" fmla="*/ 90 h 165"/>
                  <a:gd name="T20" fmla="*/ 75 w 166"/>
                  <a:gd name="T21" fmla="*/ 161 h 165"/>
                  <a:gd name="T22" fmla="*/ 91 w 166"/>
                  <a:gd name="T23" fmla="*/ 16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6" h="165">
                    <a:moveTo>
                      <a:pt x="91" y="161"/>
                    </a:moveTo>
                    <a:cubicBezTo>
                      <a:pt x="92" y="160"/>
                      <a:pt x="92" y="160"/>
                      <a:pt x="92" y="160"/>
                    </a:cubicBezTo>
                    <a:cubicBezTo>
                      <a:pt x="97" y="155"/>
                      <a:pt x="97" y="155"/>
                      <a:pt x="97" y="155"/>
                    </a:cubicBezTo>
                    <a:cubicBezTo>
                      <a:pt x="103" y="149"/>
                      <a:pt x="103" y="149"/>
                      <a:pt x="103" y="149"/>
                    </a:cubicBezTo>
                    <a:cubicBezTo>
                      <a:pt x="162" y="90"/>
                      <a:pt x="162" y="90"/>
                      <a:pt x="162" y="90"/>
                    </a:cubicBezTo>
                    <a:cubicBezTo>
                      <a:pt x="166" y="86"/>
                      <a:pt x="166" y="79"/>
                      <a:pt x="162" y="75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87" y="0"/>
                      <a:pt x="79" y="0"/>
                      <a:pt x="75" y="4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0" y="79"/>
                      <a:pt x="0" y="86"/>
                      <a:pt x="4" y="90"/>
                    </a:cubicBezTo>
                    <a:cubicBezTo>
                      <a:pt x="75" y="161"/>
                      <a:pt x="75" y="161"/>
                      <a:pt x="75" y="161"/>
                    </a:cubicBezTo>
                    <a:cubicBezTo>
                      <a:pt x="79" y="165"/>
                      <a:pt x="87" y="165"/>
                      <a:pt x="91" y="16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2709" y="1680"/>
                <a:ext cx="251" cy="252"/>
              </a:xfrm>
              <a:custGeom>
                <a:avLst/>
                <a:gdLst>
                  <a:gd name="T0" fmla="*/ 93 w 170"/>
                  <a:gd name="T1" fmla="*/ 166 h 170"/>
                  <a:gd name="T2" fmla="*/ 95 w 170"/>
                  <a:gd name="T3" fmla="*/ 164 h 170"/>
                  <a:gd name="T4" fmla="*/ 100 w 170"/>
                  <a:gd name="T5" fmla="*/ 159 h 170"/>
                  <a:gd name="T6" fmla="*/ 105 w 170"/>
                  <a:gd name="T7" fmla="*/ 154 h 170"/>
                  <a:gd name="T8" fmla="*/ 166 w 170"/>
                  <a:gd name="T9" fmla="*/ 93 h 170"/>
                  <a:gd name="T10" fmla="*/ 166 w 170"/>
                  <a:gd name="T11" fmla="*/ 77 h 170"/>
                  <a:gd name="T12" fmla="*/ 93 w 170"/>
                  <a:gd name="T13" fmla="*/ 5 h 170"/>
                  <a:gd name="T14" fmla="*/ 77 w 170"/>
                  <a:gd name="T15" fmla="*/ 5 h 170"/>
                  <a:gd name="T16" fmla="*/ 5 w 170"/>
                  <a:gd name="T17" fmla="*/ 77 h 170"/>
                  <a:gd name="T18" fmla="*/ 5 w 170"/>
                  <a:gd name="T19" fmla="*/ 93 h 170"/>
                  <a:gd name="T20" fmla="*/ 77 w 170"/>
                  <a:gd name="T21" fmla="*/ 166 h 170"/>
                  <a:gd name="T22" fmla="*/ 93 w 170"/>
                  <a:gd name="T23" fmla="*/ 16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170">
                    <a:moveTo>
                      <a:pt x="93" y="166"/>
                    </a:moveTo>
                    <a:cubicBezTo>
                      <a:pt x="95" y="164"/>
                      <a:pt x="95" y="164"/>
                      <a:pt x="95" y="164"/>
                    </a:cubicBezTo>
                    <a:cubicBezTo>
                      <a:pt x="100" y="159"/>
                      <a:pt x="100" y="159"/>
                      <a:pt x="100" y="159"/>
                    </a:cubicBezTo>
                    <a:cubicBezTo>
                      <a:pt x="105" y="154"/>
                      <a:pt x="105" y="154"/>
                      <a:pt x="105" y="154"/>
                    </a:cubicBezTo>
                    <a:cubicBezTo>
                      <a:pt x="166" y="93"/>
                      <a:pt x="166" y="93"/>
                      <a:pt x="166" y="93"/>
                    </a:cubicBezTo>
                    <a:cubicBezTo>
                      <a:pt x="170" y="89"/>
                      <a:pt x="170" y="82"/>
                      <a:pt x="166" y="77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9" y="0"/>
                      <a:pt x="82" y="0"/>
                      <a:pt x="77" y="5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0" y="82"/>
                      <a:pt x="0" y="89"/>
                      <a:pt x="5" y="93"/>
                    </a:cubicBezTo>
                    <a:cubicBezTo>
                      <a:pt x="77" y="166"/>
                      <a:pt x="77" y="166"/>
                      <a:pt x="77" y="166"/>
                    </a:cubicBezTo>
                    <a:cubicBezTo>
                      <a:pt x="82" y="170"/>
                      <a:pt x="89" y="170"/>
                      <a:pt x="93" y="1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2706" y="1680"/>
                <a:ext cx="251" cy="252"/>
              </a:xfrm>
              <a:custGeom>
                <a:avLst/>
                <a:gdLst>
                  <a:gd name="T0" fmla="*/ 93 w 170"/>
                  <a:gd name="T1" fmla="*/ 166 h 170"/>
                  <a:gd name="T2" fmla="*/ 95 w 170"/>
                  <a:gd name="T3" fmla="*/ 164 h 170"/>
                  <a:gd name="T4" fmla="*/ 100 w 170"/>
                  <a:gd name="T5" fmla="*/ 159 h 170"/>
                  <a:gd name="T6" fmla="*/ 105 w 170"/>
                  <a:gd name="T7" fmla="*/ 154 h 170"/>
                  <a:gd name="T8" fmla="*/ 166 w 170"/>
                  <a:gd name="T9" fmla="*/ 93 h 170"/>
                  <a:gd name="T10" fmla="*/ 166 w 170"/>
                  <a:gd name="T11" fmla="*/ 77 h 170"/>
                  <a:gd name="T12" fmla="*/ 93 w 170"/>
                  <a:gd name="T13" fmla="*/ 5 h 170"/>
                  <a:gd name="T14" fmla="*/ 77 w 170"/>
                  <a:gd name="T15" fmla="*/ 5 h 170"/>
                  <a:gd name="T16" fmla="*/ 5 w 170"/>
                  <a:gd name="T17" fmla="*/ 77 h 170"/>
                  <a:gd name="T18" fmla="*/ 5 w 170"/>
                  <a:gd name="T19" fmla="*/ 93 h 170"/>
                  <a:gd name="T20" fmla="*/ 77 w 170"/>
                  <a:gd name="T21" fmla="*/ 166 h 170"/>
                  <a:gd name="T22" fmla="*/ 93 w 170"/>
                  <a:gd name="T23" fmla="*/ 16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170">
                    <a:moveTo>
                      <a:pt x="93" y="166"/>
                    </a:moveTo>
                    <a:cubicBezTo>
                      <a:pt x="95" y="164"/>
                      <a:pt x="95" y="164"/>
                      <a:pt x="95" y="164"/>
                    </a:cubicBezTo>
                    <a:cubicBezTo>
                      <a:pt x="100" y="159"/>
                      <a:pt x="100" y="159"/>
                      <a:pt x="100" y="159"/>
                    </a:cubicBezTo>
                    <a:cubicBezTo>
                      <a:pt x="105" y="154"/>
                      <a:pt x="105" y="154"/>
                      <a:pt x="105" y="154"/>
                    </a:cubicBezTo>
                    <a:cubicBezTo>
                      <a:pt x="166" y="93"/>
                      <a:pt x="166" y="93"/>
                      <a:pt x="166" y="93"/>
                    </a:cubicBezTo>
                    <a:cubicBezTo>
                      <a:pt x="170" y="89"/>
                      <a:pt x="170" y="82"/>
                      <a:pt x="166" y="77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9" y="0"/>
                      <a:pt x="82" y="0"/>
                      <a:pt x="77" y="5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0" y="82"/>
                      <a:pt x="0" y="89"/>
                      <a:pt x="5" y="93"/>
                    </a:cubicBezTo>
                    <a:cubicBezTo>
                      <a:pt x="77" y="166"/>
                      <a:pt x="77" y="166"/>
                      <a:pt x="77" y="166"/>
                    </a:cubicBezTo>
                    <a:cubicBezTo>
                      <a:pt x="82" y="170"/>
                      <a:pt x="89" y="170"/>
                      <a:pt x="93" y="166"/>
                    </a:cubicBezTo>
                    <a:close/>
                  </a:path>
                </a:pathLst>
              </a:custGeom>
              <a:solidFill>
                <a:srgbClr val="F057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2709" y="861"/>
                <a:ext cx="251" cy="251"/>
              </a:xfrm>
              <a:custGeom>
                <a:avLst/>
                <a:gdLst>
                  <a:gd name="T0" fmla="*/ 93 w 170"/>
                  <a:gd name="T1" fmla="*/ 165 h 170"/>
                  <a:gd name="T2" fmla="*/ 95 w 170"/>
                  <a:gd name="T3" fmla="*/ 164 h 170"/>
                  <a:gd name="T4" fmla="*/ 100 w 170"/>
                  <a:gd name="T5" fmla="*/ 159 h 170"/>
                  <a:gd name="T6" fmla="*/ 105 w 170"/>
                  <a:gd name="T7" fmla="*/ 153 h 170"/>
                  <a:gd name="T8" fmla="*/ 166 w 170"/>
                  <a:gd name="T9" fmla="*/ 93 h 170"/>
                  <a:gd name="T10" fmla="*/ 166 w 170"/>
                  <a:gd name="T11" fmla="*/ 77 h 170"/>
                  <a:gd name="T12" fmla="*/ 93 w 170"/>
                  <a:gd name="T13" fmla="*/ 5 h 170"/>
                  <a:gd name="T14" fmla="*/ 77 w 170"/>
                  <a:gd name="T15" fmla="*/ 5 h 170"/>
                  <a:gd name="T16" fmla="*/ 5 w 170"/>
                  <a:gd name="T17" fmla="*/ 77 h 170"/>
                  <a:gd name="T18" fmla="*/ 5 w 170"/>
                  <a:gd name="T19" fmla="*/ 93 h 170"/>
                  <a:gd name="T20" fmla="*/ 77 w 170"/>
                  <a:gd name="T21" fmla="*/ 165 h 170"/>
                  <a:gd name="T22" fmla="*/ 93 w 170"/>
                  <a:gd name="T23" fmla="*/ 1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170">
                    <a:moveTo>
                      <a:pt x="93" y="165"/>
                    </a:moveTo>
                    <a:cubicBezTo>
                      <a:pt x="95" y="164"/>
                      <a:pt x="95" y="164"/>
                      <a:pt x="95" y="164"/>
                    </a:cubicBezTo>
                    <a:cubicBezTo>
                      <a:pt x="100" y="159"/>
                      <a:pt x="100" y="159"/>
                      <a:pt x="100" y="159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66" y="93"/>
                      <a:pt x="166" y="93"/>
                      <a:pt x="166" y="93"/>
                    </a:cubicBezTo>
                    <a:cubicBezTo>
                      <a:pt x="170" y="89"/>
                      <a:pt x="170" y="81"/>
                      <a:pt x="166" y="77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9" y="0"/>
                      <a:pt x="82" y="0"/>
                      <a:pt x="77" y="5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0" y="81"/>
                      <a:pt x="0" y="89"/>
                      <a:pt x="5" y="93"/>
                    </a:cubicBezTo>
                    <a:cubicBezTo>
                      <a:pt x="77" y="165"/>
                      <a:pt x="77" y="165"/>
                      <a:pt x="77" y="165"/>
                    </a:cubicBezTo>
                    <a:cubicBezTo>
                      <a:pt x="82" y="170"/>
                      <a:pt x="89" y="170"/>
                      <a:pt x="93" y="1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2706" y="861"/>
                <a:ext cx="251" cy="251"/>
              </a:xfrm>
              <a:custGeom>
                <a:avLst/>
                <a:gdLst>
                  <a:gd name="T0" fmla="*/ 93 w 170"/>
                  <a:gd name="T1" fmla="*/ 165 h 170"/>
                  <a:gd name="T2" fmla="*/ 95 w 170"/>
                  <a:gd name="T3" fmla="*/ 164 h 170"/>
                  <a:gd name="T4" fmla="*/ 100 w 170"/>
                  <a:gd name="T5" fmla="*/ 159 h 170"/>
                  <a:gd name="T6" fmla="*/ 105 w 170"/>
                  <a:gd name="T7" fmla="*/ 153 h 170"/>
                  <a:gd name="T8" fmla="*/ 166 w 170"/>
                  <a:gd name="T9" fmla="*/ 93 h 170"/>
                  <a:gd name="T10" fmla="*/ 166 w 170"/>
                  <a:gd name="T11" fmla="*/ 77 h 170"/>
                  <a:gd name="T12" fmla="*/ 93 w 170"/>
                  <a:gd name="T13" fmla="*/ 5 h 170"/>
                  <a:gd name="T14" fmla="*/ 77 w 170"/>
                  <a:gd name="T15" fmla="*/ 5 h 170"/>
                  <a:gd name="T16" fmla="*/ 5 w 170"/>
                  <a:gd name="T17" fmla="*/ 77 h 170"/>
                  <a:gd name="T18" fmla="*/ 5 w 170"/>
                  <a:gd name="T19" fmla="*/ 93 h 170"/>
                  <a:gd name="T20" fmla="*/ 77 w 170"/>
                  <a:gd name="T21" fmla="*/ 165 h 170"/>
                  <a:gd name="T22" fmla="*/ 93 w 170"/>
                  <a:gd name="T23" fmla="*/ 1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170">
                    <a:moveTo>
                      <a:pt x="93" y="165"/>
                    </a:moveTo>
                    <a:cubicBezTo>
                      <a:pt x="95" y="164"/>
                      <a:pt x="95" y="164"/>
                      <a:pt x="95" y="164"/>
                    </a:cubicBezTo>
                    <a:cubicBezTo>
                      <a:pt x="100" y="159"/>
                      <a:pt x="100" y="159"/>
                      <a:pt x="100" y="159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66" y="93"/>
                      <a:pt x="166" y="93"/>
                      <a:pt x="166" y="93"/>
                    </a:cubicBezTo>
                    <a:cubicBezTo>
                      <a:pt x="170" y="89"/>
                      <a:pt x="170" y="81"/>
                      <a:pt x="166" y="77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9" y="0"/>
                      <a:pt x="82" y="0"/>
                      <a:pt x="77" y="5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0" y="81"/>
                      <a:pt x="0" y="89"/>
                      <a:pt x="5" y="93"/>
                    </a:cubicBezTo>
                    <a:cubicBezTo>
                      <a:pt x="77" y="165"/>
                      <a:pt x="77" y="165"/>
                      <a:pt x="77" y="165"/>
                    </a:cubicBezTo>
                    <a:cubicBezTo>
                      <a:pt x="82" y="170"/>
                      <a:pt x="89" y="170"/>
                      <a:pt x="93" y="165"/>
                    </a:cubicBezTo>
                    <a:close/>
                  </a:path>
                </a:pathLst>
              </a:custGeom>
              <a:solidFill>
                <a:srgbClr val="5CB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2991" y="3141"/>
                <a:ext cx="1251" cy="295"/>
              </a:xfrm>
              <a:custGeom>
                <a:avLst/>
                <a:gdLst>
                  <a:gd name="T0" fmla="*/ 3 w 1251"/>
                  <a:gd name="T1" fmla="*/ 295 h 295"/>
                  <a:gd name="T2" fmla="*/ 0 w 1251"/>
                  <a:gd name="T3" fmla="*/ 292 h 295"/>
                  <a:gd name="T4" fmla="*/ 267 w 1251"/>
                  <a:gd name="T5" fmla="*/ 0 h 295"/>
                  <a:gd name="T6" fmla="*/ 1251 w 1251"/>
                  <a:gd name="T7" fmla="*/ 0 h 295"/>
                  <a:gd name="T8" fmla="*/ 1251 w 1251"/>
                  <a:gd name="T9" fmla="*/ 5 h 295"/>
                  <a:gd name="T10" fmla="*/ 268 w 1251"/>
                  <a:gd name="T11" fmla="*/ 5 h 295"/>
                  <a:gd name="T12" fmla="*/ 3 w 1251"/>
                  <a:gd name="T13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1" h="295">
                    <a:moveTo>
                      <a:pt x="3" y="295"/>
                    </a:moveTo>
                    <a:lnTo>
                      <a:pt x="0" y="292"/>
                    </a:lnTo>
                    <a:lnTo>
                      <a:pt x="267" y="0"/>
                    </a:lnTo>
                    <a:lnTo>
                      <a:pt x="1251" y="0"/>
                    </a:lnTo>
                    <a:lnTo>
                      <a:pt x="1251" y="5"/>
                    </a:lnTo>
                    <a:lnTo>
                      <a:pt x="268" y="5"/>
                    </a:lnTo>
                    <a:lnTo>
                      <a:pt x="3" y="295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2991" y="1497"/>
                <a:ext cx="1251" cy="294"/>
              </a:xfrm>
              <a:custGeom>
                <a:avLst/>
                <a:gdLst>
                  <a:gd name="T0" fmla="*/ 3 w 1251"/>
                  <a:gd name="T1" fmla="*/ 294 h 294"/>
                  <a:gd name="T2" fmla="*/ 0 w 1251"/>
                  <a:gd name="T3" fmla="*/ 291 h 294"/>
                  <a:gd name="T4" fmla="*/ 267 w 1251"/>
                  <a:gd name="T5" fmla="*/ 0 h 294"/>
                  <a:gd name="T6" fmla="*/ 1251 w 1251"/>
                  <a:gd name="T7" fmla="*/ 0 h 294"/>
                  <a:gd name="T8" fmla="*/ 1251 w 1251"/>
                  <a:gd name="T9" fmla="*/ 4 h 294"/>
                  <a:gd name="T10" fmla="*/ 268 w 1251"/>
                  <a:gd name="T11" fmla="*/ 4 h 294"/>
                  <a:gd name="T12" fmla="*/ 3 w 1251"/>
                  <a:gd name="T13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1" h="294">
                    <a:moveTo>
                      <a:pt x="3" y="294"/>
                    </a:moveTo>
                    <a:lnTo>
                      <a:pt x="0" y="291"/>
                    </a:lnTo>
                    <a:lnTo>
                      <a:pt x="267" y="0"/>
                    </a:lnTo>
                    <a:lnTo>
                      <a:pt x="1251" y="0"/>
                    </a:lnTo>
                    <a:lnTo>
                      <a:pt x="1251" y="4"/>
                    </a:lnTo>
                    <a:lnTo>
                      <a:pt x="268" y="4"/>
                    </a:lnTo>
                    <a:lnTo>
                      <a:pt x="3" y="294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1405" y="2318"/>
                <a:ext cx="1252" cy="292"/>
              </a:xfrm>
              <a:custGeom>
                <a:avLst/>
                <a:gdLst>
                  <a:gd name="T0" fmla="*/ 1248 w 1252"/>
                  <a:gd name="T1" fmla="*/ 292 h 292"/>
                  <a:gd name="T2" fmla="*/ 983 w 1252"/>
                  <a:gd name="T3" fmla="*/ 4 h 292"/>
                  <a:gd name="T4" fmla="*/ 0 w 1252"/>
                  <a:gd name="T5" fmla="*/ 4 h 292"/>
                  <a:gd name="T6" fmla="*/ 0 w 1252"/>
                  <a:gd name="T7" fmla="*/ 0 h 292"/>
                  <a:gd name="T8" fmla="*/ 986 w 1252"/>
                  <a:gd name="T9" fmla="*/ 0 h 292"/>
                  <a:gd name="T10" fmla="*/ 986 w 1252"/>
                  <a:gd name="T11" fmla="*/ 0 h 292"/>
                  <a:gd name="T12" fmla="*/ 1252 w 1252"/>
                  <a:gd name="T13" fmla="*/ 290 h 292"/>
                  <a:gd name="T14" fmla="*/ 1248 w 1252"/>
                  <a:gd name="T15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2" h="292">
                    <a:moveTo>
                      <a:pt x="1248" y="292"/>
                    </a:moveTo>
                    <a:lnTo>
                      <a:pt x="983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986" y="0"/>
                    </a:lnTo>
                    <a:lnTo>
                      <a:pt x="986" y="0"/>
                    </a:lnTo>
                    <a:lnTo>
                      <a:pt x="1252" y="290"/>
                    </a:lnTo>
                    <a:lnTo>
                      <a:pt x="1248" y="292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1405" y="677"/>
                <a:ext cx="1252" cy="293"/>
              </a:xfrm>
              <a:custGeom>
                <a:avLst/>
                <a:gdLst>
                  <a:gd name="T0" fmla="*/ 1248 w 1252"/>
                  <a:gd name="T1" fmla="*/ 293 h 293"/>
                  <a:gd name="T2" fmla="*/ 983 w 1252"/>
                  <a:gd name="T3" fmla="*/ 5 h 293"/>
                  <a:gd name="T4" fmla="*/ 0 w 1252"/>
                  <a:gd name="T5" fmla="*/ 5 h 293"/>
                  <a:gd name="T6" fmla="*/ 0 w 1252"/>
                  <a:gd name="T7" fmla="*/ 0 h 293"/>
                  <a:gd name="T8" fmla="*/ 986 w 1252"/>
                  <a:gd name="T9" fmla="*/ 0 h 293"/>
                  <a:gd name="T10" fmla="*/ 1252 w 1252"/>
                  <a:gd name="T11" fmla="*/ 290 h 293"/>
                  <a:gd name="T12" fmla="*/ 1248 w 1252"/>
                  <a:gd name="T13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2" h="293">
                    <a:moveTo>
                      <a:pt x="1248" y="293"/>
                    </a:moveTo>
                    <a:lnTo>
                      <a:pt x="98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986" y="0"/>
                    </a:lnTo>
                    <a:lnTo>
                      <a:pt x="1252" y="290"/>
                    </a:lnTo>
                    <a:lnTo>
                      <a:pt x="1248" y="293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9"/>
              <p:cNvSpPr>
                <a:spLocks noEditPoints="1"/>
              </p:cNvSpPr>
              <p:nvPr/>
            </p:nvSpPr>
            <p:spPr bwMode="auto">
              <a:xfrm>
                <a:off x="1320" y="642"/>
                <a:ext cx="74" cy="74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39" y="0"/>
                      <a:pt x="50" y="12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3"/>
                      <a:pt x="18" y="38"/>
                      <a:pt x="25" y="38"/>
                    </a:cubicBezTo>
                    <a:cubicBezTo>
                      <a:pt x="32" y="38"/>
                      <a:pt x="38" y="33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solidFill>
                <a:srgbClr val="5CB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0"/>
              <p:cNvSpPr>
                <a:spLocks noEditPoints="1"/>
              </p:cNvSpPr>
              <p:nvPr/>
            </p:nvSpPr>
            <p:spPr bwMode="auto">
              <a:xfrm>
                <a:off x="1304" y="625"/>
                <a:ext cx="106" cy="1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7"/>
                      <a:pt x="16" y="0"/>
                      <a:pt x="36" y="0"/>
                    </a:cubicBezTo>
                    <a:cubicBezTo>
                      <a:pt x="56" y="0"/>
                      <a:pt x="72" y="17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solidFill>
                <a:srgbClr val="5CB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1"/>
              <p:cNvSpPr>
                <a:spLocks noEditPoints="1"/>
              </p:cNvSpPr>
              <p:nvPr/>
            </p:nvSpPr>
            <p:spPr bwMode="auto">
              <a:xfrm>
                <a:off x="1320" y="2282"/>
                <a:ext cx="74" cy="74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2"/>
              <p:cNvSpPr>
                <a:spLocks noEditPoints="1"/>
              </p:cNvSpPr>
              <p:nvPr/>
            </p:nvSpPr>
            <p:spPr bwMode="auto">
              <a:xfrm>
                <a:off x="1304" y="2266"/>
                <a:ext cx="106" cy="106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3"/>
              <p:cNvSpPr>
                <a:spLocks noEditPoints="1"/>
              </p:cNvSpPr>
              <p:nvPr/>
            </p:nvSpPr>
            <p:spPr bwMode="auto">
              <a:xfrm>
                <a:off x="4260" y="3107"/>
                <a:ext cx="74" cy="74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8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8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7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7"/>
                      <a:pt x="32" y="12"/>
                      <a:pt x="25" y="12"/>
                    </a:cubicBezTo>
                    <a:close/>
                  </a:path>
                </a:pathLst>
              </a:custGeom>
              <a:solidFill>
                <a:srgbClr val="8DB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4"/>
              <p:cNvSpPr>
                <a:spLocks noEditPoints="1"/>
              </p:cNvSpPr>
              <p:nvPr/>
            </p:nvSpPr>
            <p:spPr bwMode="auto">
              <a:xfrm>
                <a:off x="4244" y="3091"/>
                <a:ext cx="106" cy="1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8"/>
                      <a:pt x="4" y="36"/>
                    </a:cubicBezTo>
                    <a:cubicBezTo>
                      <a:pt x="4" y="53"/>
                      <a:pt x="18" y="68"/>
                      <a:pt x="36" y="68"/>
                    </a:cubicBezTo>
                    <a:cubicBezTo>
                      <a:pt x="54" y="68"/>
                      <a:pt x="68" y="53"/>
                      <a:pt x="68" y="36"/>
                    </a:cubicBezTo>
                    <a:cubicBezTo>
                      <a:pt x="68" y="18"/>
                      <a:pt x="54" y="4"/>
                      <a:pt x="36" y="4"/>
                    </a:cubicBezTo>
                    <a:close/>
                  </a:path>
                </a:pathLst>
              </a:custGeom>
              <a:solidFill>
                <a:srgbClr val="8DB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5"/>
              <p:cNvSpPr>
                <a:spLocks noEditPoints="1"/>
              </p:cNvSpPr>
              <p:nvPr/>
            </p:nvSpPr>
            <p:spPr bwMode="auto">
              <a:xfrm>
                <a:off x="4260" y="1463"/>
                <a:ext cx="74" cy="74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8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8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7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7"/>
                      <a:pt x="32" y="12"/>
                      <a:pt x="25" y="12"/>
                    </a:cubicBezTo>
                    <a:close/>
                  </a:path>
                </a:pathLst>
              </a:custGeom>
              <a:solidFill>
                <a:srgbClr val="DB7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6"/>
              <p:cNvSpPr>
                <a:spLocks noEditPoints="1"/>
              </p:cNvSpPr>
              <p:nvPr/>
            </p:nvSpPr>
            <p:spPr bwMode="auto">
              <a:xfrm>
                <a:off x="4244" y="1446"/>
                <a:ext cx="106" cy="1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5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5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8"/>
                      <a:pt x="4" y="36"/>
                    </a:cubicBezTo>
                    <a:cubicBezTo>
                      <a:pt x="4" y="53"/>
                      <a:pt x="18" y="68"/>
                      <a:pt x="36" y="68"/>
                    </a:cubicBezTo>
                    <a:cubicBezTo>
                      <a:pt x="54" y="68"/>
                      <a:pt x="68" y="53"/>
                      <a:pt x="68" y="36"/>
                    </a:cubicBezTo>
                    <a:cubicBezTo>
                      <a:pt x="68" y="18"/>
                      <a:pt x="54" y="4"/>
                      <a:pt x="36" y="4"/>
                    </a:cubicBezTo>
                    <a:close/>
                  </a:path>
                </a:pathLst>
              </a:custGeom>
              <a:solidFill>
                <a:srgbClr val="DB7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9"/>
            <p:cNvSpPr/>
            <p:nvPr/>
          </p:nvSpPr>
          <p:spPr>
            <a:xfrm>
              <a:off x="4999433" y="2458247"/>
              <a:ext cx="3168837" cy="1033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s-ES" alt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Estudio de costos, negociación y establecimiento de tarifas</a:t>
              </a:r>
            </a:p>
          </p:txBody>
        </p:sp>
        <p:sp>
          <p:nvSpPr>
            <p:cNvPr id="7" name="Rectangle 31"/>
            <p:cNvSpPr/>
            <p:nvPr/>
          </p:nvSpPr>
          <p:spPr>
            <a:xfrm>
              <a:off x="5306880" y="5093499"/>
              <a:ext cx="3497520" cy="1043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s-ES" alt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Implementación y socialización a usuarios, docentes y  estudiantes</a:t>
              </a:r>
            </a:p>
          </p:txBody>
        </p:sp>
        <p:sp>
          <p:nvSpPr>
            <p:cNvPr id="9" name="Rectangle 33"/>
            <p:cNvSpPr/>
            <p:nvPr/>
          </p:nvSpPr>
          <p:spPr>
            <a:xfrm>
              <a:off x="1577019" y="1154908"/>
              <a:ext cx="2337089" cy="1043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s-ES" alt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Definición de alcances de la propuesta</a:t>
              </a:r>
              <a:r>
                <a: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1" name="Rectangle 35"/>
            <p:cNvSpPr/>
            <p:nvPr/>
          </p:nvSpPr>
          <p:spPr>
            <a:xfrm>
              <a:off x="1564224" y="3778725"/>
              <a:ext cx="2785706" cy="1474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s-ES" alt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Firma de acta de compromiso entre dependencias</a:t>
              </a:r>
            </a:p>
            <a:p>
              <a:pPr algn="r">
                <a:lnSpc>
                  <a:spcPts val="1700"/>
                </a:lnSpc>
              </a:pPr>
              <a:r>
                <a:rPr lang="en-US" sz="14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pic>
        <p:nvPicPr>
          <p:cNvPr id="34" name="Imagen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07" y="676640"/>
            <a:ext cx="1963082" cy="719390"/>
          </a:xfrm>
          <a:prstGeom prst="rect">
            <a:avLst/>
          </a:prstGeom>
        </p:spPr>
      </p:pic>
      <p:sp>
        <p:nvSpPr>
          <p:cNvPr id="35" name="Título 1">
            <a:extLst>
              <a:ext uri="{FF2B5EF4-FFF2-40B4-BE49-F238E27FC236}">
                <a16:creationId xmlns:a16="http://schemas.microsoft.com/office/drawing/2014/main" id="{ACF5CDA4-F013-E74A-BCFA-4C8E10674817}"/>
              </a:ext>
            </a:extLst>
          </p:cNvPr>
          <p:cNvSpPr txBox="1">
            <a:spLocks/>
          </p:cNvSpPr>
          <p:nvPr/>
        </p:nvSpPr>
        <p:spPr>
          <a:xfrm>
            <a:off x="182475" y="3717032"/>
            <a:ext cx="1944216" cy="1273894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_tradnl" altLang="es-CO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</a:t>
            </a:r>
            <a:r>
              <a:rPr lang="es-ES_tradnl" altLang="es-CO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ofertados</a:t>
            </a:r>
            <a:endParaRPr lang="es-ES_tradnl" altLang="es-CO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5 CuadroTexto"/>
          <p:cNvSpPr txBox="1"/>
          <p:nvPr/>
        </p:nvSpPr>
        <p:spPr>
          <a:xfrm>
            <a:off x="2267744" y="3591014"/>
            <a:ext cx="33673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s-CO" sz="1300" b="1" dirty="0">
                <a:latin typeface="Arial" pitchFamily="34" charset="0"/>
                <a:cs typeface="Arial" pitchFamily="34" charset="0"/>
              </a:rPr>
              <a:t>Portafolio de ayudas </a:t>
            </a:r>
            <a:r>
              <a:rPr lang="es-CO" sz="1300" b="1" dirty="0" smtClean="0">
                <a:latin typeface="Arial" pitchFamily="34" charset="0"/>
                <a:cs typeface="Arial" pitchFamily="34" charset="0"/>
              </a:rPr>
              <a:t>diagnósticas </a:t>
            </a:r>
            <a:r>
              <a:rPr lang="es-CO" sz="1300" b="1" dirty="0">
                <a:latin typeface="Arial" pitchFamily="34" charset="0"/>
                <a:cs typeface="Arial" pitchFamily="34" charset="0"/>
              </a:rPr>
              <a:t>de laboratorio</a:t>
            </a:r>
          </a:p>
          <a:p>
            <a:pPr marL="171450" indent="-17145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ES" sz="13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ES" sz="1300" dirty="0">
                <a:latin typeface="Arial" pitchFamily="34" charset="0"/>
                <a:cs typeface="Arial" pitchFamily="34" charset="0"/>
              </a:rPr>
              <a:t>Recolección de muestras para pruebas sanguíneas y microbiología</a:t>
            </a:r>
          </a:p>
          <a:p>
            <a:pPr marL="171450" indent="-17145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ES" sz="13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ES" sz="1300" dirty="0">
                <a:latin typeface="Arial" pitchFamily="34" charset="0"/>
                <a:cs typeface="Arial" pitchFamily="34" charset="0"/>
              </a:rPr>
              <a:t>Pruebas de laboratorio en hematología, coagulación, química sanguínea, hormonas, inmunología, uroanálisis, bacteriología aerobia y anaerobia, cultivo y antibiograma para </a:t>
            </a:r>
            <a:r>
              <a:rPr lang="es-ES" sz="1300" dirty="0" smtClean="0">
                <a:latin typeface="Arial" pitchFamily="34" charset="0"/>
                <a:cs typeface="Arial" pitchFamily="34" charset="0"/>
              </a:rPr>
              <a:t>hongos </a:t>
            </a:r>
            <a:r>
              <a:rPr lang="es-ES" sz="1300" dirty="0">
                <a:latin typeface="Arial" pitchFamily="34" charset="0"/>
                <a:cs typeface="Arial" pitchFamily="34" charset="0"/>
              </a:rPr>
              <a:t>y otros</a:t>
            </a:r>
          </a:p>
          <a:p>
            <a:pPr marL="171450" indent="-17145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CO" sz="13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CO" sz="1300" dirty="0">
                <a:latin typeface="Arial" pitchFamily="34" charset="0"/>
                <a:cs typeface="Arial" pitchFamily="34" charset="0"/>
              </a:rPr>
              <a:t>Pruebas de histopatología del complejo bucal.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CO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676088" y="3600306"/>
            <a:ext cx="346791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s-ES_tradnl" sz="1300" b="1" dirty="0">
                <a:latin typeface="Arial" panose="020B0604020202020204" pitchFamily="34" charset="0"/>
                <a:cs typeface="Arial" panose="020B0604020202020204" pitchFamily="34" charset="0"/>
              </a:rPr>
              <a:t>Portafolio de otros servicios de laboratorio </a:t>
            </a:r>
            <a:endParaRPr lang="es-CO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Pruebas de capacidad inhibitoria de compuestos sobre cultivos planctónicos y biopelículas de bacterias aerobias y microaerofílicas </a:t>
            </a:r>
          </a:p>
          <a:p>
            <a:pPr marL="171450" indent="-17145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Obtención de plasma y fibrina rica en plaquetas para uso en procesos odontológicos 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Control biológico para autoclaves</a:t>
            </a:r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10"/>
          <p:cNvSpPr>
            <a:spLocks/>
          </p:cNvSpPr>
          <p:nvPr/>
        </p:nvSpPr>
        <p:spPr bwMode="auto">
          <a:xfrm>
            <a:off x="5068727" y="2873776"/>
            <a:ext cx="375443" cy="196055"/>
          </a:xfrm>
          <a:custGeom>
            <a:avLst/>
            <a:gdLst>
              <a:gd name="T0" fmla="*/ 91 w 166"/>
              <a:gd name="T1" fmla="*/ 161 h 165"/>
              <a:gd name="T2" fmla="*/ 92 w 166"/>
              <a:gd name="T3" fmla="*/ 160 h 165"/>
              <a:gd name="T4" fmla="*/ 97 w 166"/>
              <a:gd name="T5" fmla="*/ 155 h 165"/>
              <a:gd name="T6" fmla="*/ 103 w 166"/>
              <a:gd name="T7" fmla="*/ 149 h 165"/>
              <a:gd name="T8" fmla="*/ 162 w 166"/>
              <a:gd name="T9" fmla="*/ 90 h 165"/>
              <a:gd name="T10" fmla="*/ 162 w 166"/>
              <a:gd name="T11" fmla="*/ 75 h 165"/>
              <a:gd name="T12" fmla="*/ 91 w 166"/>
              <a:gd name="T13" fmla="*/ 4 h 165"/>
              <a:gd name="T14" fmla="*/ 75 w 166"/>
              <a:gd name="T15" fmla="*/ 4 h 165"/>
              <a:gd name="T16" fmla="*/ 4 w 166"/>
              <a:gd name="T17" fmla="*/ 75 h 165"/>
              <a:gd name="T18" fmla="*/ 4 w 166"/>
              <a:gd name="T19" fmla="*/ 90 h 165"/>
              <a:gd name="T20" fmla="*/ 75 w 166"/>
              <a:gd name="T21" fmla="*/ 161 h 165"/>
              <a:gd name="T22" fmla="*/ 91 w 166"/>
              <a:gd name="T23" fmla="*/ 161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6" h="165">
                <a:moveTo>
                  <a:pt x="91" y="161"/>
                </a:moveTo>
                <a:cubicBezTo>
                  <a:pt x="92" y="160"/>
                  <a:pt x="92" y="160"/>
                  <a:pt x="92" y="160"/>
                </a:cubicBezTo>
                <a:cubicBezTo>
                  <a:pt x="97" y="155"/>
                  <a:pt x="97" y="155"/>
                  <a:pt x="97" y="155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62" y="90"/>
                  <a:pt x="162" y="90"/>
                  <a:pt x="162" y="90"/>
                </a:cubicBezTo>
                <a:cubicBezTo>
                  <a:pt x="166" y="86"/>
                  <a:pt x="166" y="79"/>
                  <a:pt x="162" y="75"/>
                </a:cubicBezTo>
                <a:cubicBezTo>
                  <a:pt x="91" y="4"/>
                  <a:pt x="91" y="4"/>
                  <a:pt x="91" y="4"/>
                </a:cubicBezTo>
                <a:cubicBezTo>
                  <a:pt x="87" y="0"/>
                  <a:pt x="79" y="0"/>
                  <a:pt x="75" y="4"/>
                </a:cubicBezTo>
                <a:cubicBezTo>
                  <a:pt x="4" y="75"/>
                  <a:pt x="4" y="75"/>
                  <a:pt x="4" y="75"/>
                </a:cubicBezTo>
                <a:cubicBezTo>
                  <a:pt x="0" y="79"/>
                  <a:pt x="0" y="86"/>
                  <a:pt x="4" y="90"/>
                </a:cubicBezTo>
                <a:cubicBezTo>
                  <a:pt x="75" y="161"/>
                  <a:pt x="75" y="161"/>
                  <a:pt x="75" y="161"/>
                </a:cubicBezTo>
                <a:cubicBezTo>
                  <a:pt x="79" y="165"/>
                  <a:pt x="87" y="165"/>
                  <a:pt x="91" y="1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5" name="Freeform 17"/>
          <p:cNvSpPr>
            <a:spLocks/>
          </p:cNvSpPr>
          <p:nvPr/>
        </p:nvSpPr>
        <p:spPr bwMode="auto">
          <a:xfrm>
            <a:off x="3131990" y="2744434"/>
            <a:ext cx="1910792" cy="234623"/>
          </a:xfrm>
          <a:custGeom>
            <a:avLst/>
            <a:gdLst>
              <a:gd name="T0" fmla="*/ 1248 w 1252"/>
              <a:gd name="T1" fmla="*/ 292 h 292"/>
              <a:gd name="T2" fmla="*/ 983 w 1252"/>
              <a:gd name="T3" fmla="*/ 4 h 292"/>
              <a:gd name="T4" fmla="*/ 0 w 1252"/>
              <a:gd name="T5" fmla="*/ 4 h 292"/>
              <a:gd name="T6" fmla="*/ 0 w 1252"/>
              <a:gd name="T7" fmla="*/ 0 h 292"/>
              <a:gd name="T8" fmla="*/ 986 w 1252"/>
              <a:gd name="T9" fmla="*/ 0 h 292"/>
              <a:gd name="T10" fmla="*/ 986 w 1252"/>
              <a:gd name="T11" fmla="*/ 0 h 292"/>
              <a:gd name="T12" fmla="*/ 1252 w 1252"/>
              <a:gd name="T13" fmla="*/ 290 h 292"/>
              <a:gd name="T14" fmla="*/ 1248 w 1252"/>
              <a:gd name="T15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2" h="292">
                <a:moveTo>
                  <a:pt x="1248" y="292"/>
                </a:moveTo>
                <a:lnTo>
                  <a:pt x="983" y="4"/>
                </a:lnTo>
                <a:lnTo>
                  <a:pt x="0" y="4"/>
                </a:lnTo>
                <a:lnTo>
                  <a:pt x="0" y="0"/>
                </a:lnTo>
                <a:lnTo>
                  <a:pt x="986" y="0"/>
                </a:lnTo>
                <a:lnTo>
                  <a:pt x="986" y="0"/>
                </a:lnTo>
                <a:lnTo>
                  <a:pt x="1252" y="290"/>
                </a:lnTo>
                <a:lnTo>
                  <a:pt x="1248" y="292"/>
                </a:lnTo>
                <a:close/>
              </a:path>
            </a:pathLst>
          </a:custGeom>
          <a:solidFill>
            <a:srgbClr val="80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6" name="Freeform 21"/>
          <p:cNvSpPr>
            <a:spLocks noEditPoints="1"/>
          </p:cNvSpPr>
          <p:nvPr/>
        </p:nvSpPr>
        <p:spPr bwMode="auto">
          <a:xfrm flipV="1">
            <a:off x="2947763" y="2680023"/>
            <a:ext cx="148613" cy="78241"/>
          </a:xfrm>
          <a:custGeom>
            <a:avLst/>
            <a:gdLst>
              <a:gd name="T0" fmla="*/ 25 w 50"/>
              <a:gd name="T1" fmla="*/ 50 h 50"/>
              <a:gd name="T2" fmla="*/ 0 w 50"/>
              <a:gd name="T3" fmla="*/ 25 h 50"/>
              <a:gd name="T4" fmla="*/ 25 w 50"/>
              <a:gd name="T5" fmla="*/ 0 h 50"/>
              <a:gd name="T6" fmla="*/ 50 w 50"/>
              <a:gd name="T7" fmla="*/ 25 h 50"/>
              <a:gd name="T8" fmla="*/ 25 w 50"/>
              <a:gd name="T9" fmla="*/ 50 h 50"/>
              <a:gd name="T10" fmla="*/ 25 w 50"/>
              <a:gd name="T11" fmla="*/ 12 h 50"/>
              <a:gd name="T12" fmla="*/ 12 w 50"/>
              <a:gd name="T13" fmla="*/ 25 h 50"/>
              <a:gd name="T14" fmla="*/ 25 w 50"/>
              <a:gd name="T15" fmla="*/ 38 h 50"/>
              <a:gd name="T16" fmla="*/ 38 w 50"/>
              <a:gd name="T17" fmla="*/ 25 h 50"/>
              <a:gd name="T18" fmla="*/ 25 w 50"/>
              <a:gd name="T19" fmla="*/ 1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50">
                <a:moveTo>
                  <a:pt x="25" y="50"/>
                </a:moveTo>
                <a:cubicBezTo>
                  <a:pt x="11" y="50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ubicBezTo>
                  <a:pt x="50" y="39"/>
                  <a:pt x="39" y="50"/>
                  <a:pt x="25" y="50"/>
                </a:cubicBezTo>
                <a:close/>
                <a:moveTo>
                  <a:pt x="25" y="12"/>
                </a:moveTo>
                <a:cubicBezTo>
                  <a:pt x="18" y="12"/>
                  <a:pt x="12" y="18"/>
                  <a:pt x="12" y="25"/>
                </a:cubicBezTo>
                <a:cubicBezTo>
                  <a:pt x="12" y="32"/>
                  <a:pt x="18" y="38"/>
                  <a:pt x="25" y="38"/>
                </a:cubicBezTo>
                <a:cubicBezTo>
                  <a:pt x="32" y="38"/>
                  <a:pt x="38" y="32"/>
                  <a:pt x="38" y="25"/>
                </a:cubicBezTo>
                <a:cubicBezTo>
                  <a:pt x="38" y="18"/>
                  <a:pt x="32" y="12"/>
                  <a:pt x="25" y="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7" name="Rectangle 35"/>
          <p:cNvSpPr/>
          <p:nvPr/>
        </p:nvSpPr>
        <p:spPr>
          <a:xfrm>
            <a:off x="2488065" y="2713216"/>
            <a:ext cx="2364241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Oferta y comercialización de servicios.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CF5CDA4-F013-E74A-BCFA-4C8E10674817}"/>
              </a:ext>
            </a:extLst>
          </p:cNvPr>
          <p:cNvSpPr txBox="1">
            <a:spLocks/>
          </p:cNvSpPr>
          <p:nvPr/>
        </p:nvSpPr>
        <p:spPr>
          <a:xfrm>
            <a:off x="184490" y="1196752"/>
            <a:ext cx="1944216" cy="69783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_tradnl" alt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Aportes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9185F1C-8B01-3A49-980A-BBA2D0C00FFF}"/>
              </a:ext>
            </a:extLst>
          </p:cNvPr>
          <p:cNvSpPr txBox="1">
            <a:spLocks/>
          </p:cNvSpPr>
          <p:nvPr/>
        </p:nvSpPr>
        <p:spPr>
          <a:xfrm>
            <a:off x="155334" y="4387354"/>
            <a:ext cx="1944216" cy="69783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_tradnl" alt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8743D87-FB94-E44E-A173-A64593FBF43E}"/>
              </a:ext>
            </a:extLst>
          </p:cNvPr>
          <p:cNvSpPr/>
          <p:nvPr/>
        </p:nvSpPr>
        <p:spPr>
          <a:xfrm>
            <a:off x="2514224" y="3569062"/>
            <a:ext cx="63561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Lograr para 2019-II que </a:t>
            </a:r>
            <a:r>
              <a:rPr lang="es-ES" sz="1500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todas </a:t>
            </a:r>
            <a:r>
              <a:rPr lang="es-ES" sz="15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las clínicas de la Facultad (pre y posgrado</a:t>
            </a:r>
            <a:r>
              <a:rPr lang="es-ES" sz="1500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), </a:t>
            </a:r>
            <a:r>
              <a:rPr lang="es-ES" sz="15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remitan pacientes con fines de apoyo diagnóstico de </a:t>
            </a:r>
            <a:r>
              <a:rPr lang="es-ES" sz="1500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laboratorio.</a:t>
            </a:r>
            <a:endParaRPr lang="es-ES" sz="15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s-ES" sz="15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Tener en plena coordinación logística el proceso de toma de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muestras.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Lograr un mayor difusión comercial de los portafolios de servicios a usuarios internos y </a:t>
            </a:r>
            <a:r>
              <a:rPr lang="es-ES" sz="1500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externos.</a:t>
            </a:r>
            <a:endParaRPr lang="es-ES" sz="15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s-ES" sz="15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Realizar </a:t>
            </a:r>
            <a:r>
              <a:rPr lang="es-ES" sz="15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dos actividades académicas, como estrategia de difusión para profesores y estudiantes de la </a:t>
            </a:r>
            <a:r>
              <a:rPr lang="es-ES" sz="1500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Facultad </a:t>
            </a:r>
            <a:r>
              <a:rPr lang="es-ES" sz="15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sobre la utilidad, pertinencia e  interpretación de pruebas de laboratorio.</a:t>
            </a:r>
          </a:p>
          <a:p>
            <a:endParaRPr lang="es-ES" sz="15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80312" y="0"/>
            <a:ext cx="1763688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b="20638"/>
          <a:stretch/>
        </p:blipFill>
        <p:spPr>
          <a:xfrm>
            <a:off x="2564166" y="332656"/>
            <a:ext cx="625630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95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13860</TotalTime>
  <Words>328</Words>
  <Application>Microsoft Office PowerPoint</Application>
  <PresentationFormat>Presentación en pantalla (4:3)</PresentationFormat>
  <Paragraphs>48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Franklin Gothic Book</vt:lpstr>
      <vt:lpstr>Franklin Gothic Demi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trabajo «Aportes del profesorado a la propuesta del Plan de Acción 2016 – 2019»  “Hacia una mejor Facultad para la formación y la convivencia”</dc:title>
  <dc:creator>FdeO</dc:creator>
  <cp:lastModifiedBy>CLAUDIA MARCELA CAMPUZANO PELAEZ</cp:lastModifiedBy>
  <cp:revision>1020</cp:revision>
  <dcterms:modified xsi:type="dcterms:W3CDTF">2019-08-15T16:45:44Z</dcterms:modified>
</cp:coreProperties>
</file>