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4" r:id="rId3"/>
    <p:sldId id="279" r:id="rId4"/>
    <p:sldId id="283" r:id="rId5"/>
    <p:sldId id="266" r:id="rId6"/>
    <p:sldId id="284" r:id="rId7"/>
    <p:sldId id="289" r:id="rId8"/>
    <p:sldId id="267" r:id="rId9"/>
    <p:sldId id="286" r:id="rId10"/>
    <p:sldId id="270" r:id="rId11"/>
    <p:sldId id="271" r:id="rId12"/>
    <p:sldId id="285" r:id="rId13"/>
    <p:sldId id="287" r:id="rId14"/>
    <p:sldId id="272" r:id="rId15"/>
    <p:sldId id="273" r:id="rId16"/>
    <p:sldId id="274" r:id="rId17"/>
    <p:sldId id="277" r:id="rId18"/>
    <p:sldId id="290" r:id="rId19"/>
    <p:sldId id="296" r:id="rId20"/>
    <p:sldId id="292" r:id="rId21"/>
    <p:sldId id="291" r:id="rId22"/>
    <p:sldId id="269" r:id="rId23"/>
    <p:sldId id="294" r:id="rId24"/>
    <p:sldId id="268" r:id="rId25"/>
    <p:sldId id="258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A7F"/>
    <a:srgbClr val="F8A02B"/>
    <a:srgbClr val="0B6937"/>
    <a:srgbClr val="701E5C"/>
    <a:srgbClr val="8CC63E"/>
    <a:srgbClr val="0D7672"/>
    <a:srgbClr val="EF414D"/>
    <a:srgbClr val="42B649"/>
    <a:srgbClr val="33BDAA"/>
    <a:srgbClr val="329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25998-91D5-409E-9F13-930DE7DB0E0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237470F-D08F-4683-AF2F-0A3110E002B3}">
      <dgm:prSet phldrT="[Texto]"/>
      <dgm:spPr/>
      <dgm:t>
        <a:bodyPr/>
        <a:lstStyle/>
        <a:p>
          <a:r>
            <a:rPr lang="es-ES" dirty="0"/>
            <a:t>Trabajo de investigación</a:t>
          </a:r>
          <a:endParaRPr lang="es-CO" dirty="0"/>
        </a:p>
      </dgm:t>
    </dgm:pt>
    <dgm:pt modelId="{4D299F24-15EB-41BB-B67A-0412FE488321}" type="parTrans" cxnId="{A4C993D9-8FCC-43F8-A141-944E04F1CA47}">
      <dgm:prSet/>
      <dgm:spPr/>
      <dgm:t>
        <a:bodyPr/>
        <a:lstStyle/>
        <a:p>
          <a:endParaRPr lang="es-CO"/>
        </a:p>
      </dgm:t>
    </dgm:pt>
    <dgm:pt modelId="{960E35CB-9DEB-4CA5-9C82-B9CFC8D0DADB}" type="sibTrans" cxnId="{A4C993D9-8FCC-43F8-A141-944E04F1CA47}">
      <dgm:prSet/>
      <dgm:spPr/>
      <dgm:t>
        <a:bodyPr/>
        <a:lstStyle/>
        <a:p>
          <a:endParaRPr lang="es-CO"/>
        </a:p>
      </dgm:t>
    </dgm:pt>
    <dgm:pt modelId="{54A572CA-FC0F-4FF3-A1AC-5FF6342B5E8F}">
      <dgm:prSet phldrT="[Texto]"/>
      <dgm:spPr/>
      <dgm:t>
        <a:bodyPr/>
        <a:lstStyle/>
        <a:p>
          <a:r>
            <a:rPr lang="es-ES" dirty="0"/>
            <a:t>Pasantía de Investigación</a:t>
          </a:r>
          <a:endParaRPr lang="es-CO" dirty="0"/>
        </a:p>
      </dgm:t>
    </dgm:pt>
    <dgm:pt modelId="{FED3B2F5-BD77-4C2A-9D0A-65AFE1380509}" type="parTrans" cxnId="{22644D79-72BA-4FDD-861D-FE0CDEB83C53}">
      <dgm:prSet/>
      <dgm:spPr/>
      <dgm:t>
        <a:bodyPr/>
        <a:lstStyle/>
        <a:p>
          <a:endParaRPr lang="es-CO"/>
        </a:p>
      </dgm:t>
    </dgm:pt>
    <dgm:pt modelId="{86C7627F-4856-4D30-BDC9-E2209905F84A}" type="sibTrans" cxnId="{22644D79-72BA-4FDD-861D-FE0CDEB83C53}">
      <dgm:prSet/>
      <dgm:spPr/>
      <dgm:t>
        <a:bodyPr/>
        <a:lstStyle/>
        <a:p>
          <a:endParaRPr lang="es-CO"/>
        </a:p>
      </dgm:t>
    </dgm:pt>
    <dgm:pt modelId="{EE6736B8-060E-4755-8B20-09C382FE157B}">
      <dgm:prSet phldrT="[Texto]"/>
      <dgm:spPr/>
      <dgm:t>
        <a:bodyPr/>
        <a:lstStyle/>
        <a:p>
          <a:r>
            <a:rPr lang="es-ES" dirty="0"/>
            <a:t>Práctica Investigativa docente</a:t>
          </a:r>
          <a:endParaRPr lang="es-CO" dirty="0"/>
        </a:p>
      </dgm:t>
    </dgm:pt>
    <dgm:pt modelId="{99ABE637-80A3-4166-A468-89F3F992F168}" type="parTrans" cxnId="{0DFE3073-B25B-4120-809E-A01F1CD32206}">
      <dgm:prSet/>
      <dgm:spPr/>
      <dgm:t>
        <a:bodyPr/>
        <a:lstStyle/>
        <a:p>
          <a:endParaRPr lang="es-CO"/>
        </a:p>
      </dgm:t>
    </dgm:pt>
    <dgm:pt modelId="{6F214A9A-A908-4FDC-ABC6-D8E81DDCC6C9}" type="sibTrans" cxnId="{0DFE3073-B25B-4120-809E-A01F1CD32206}">
      <dgm:prSet/>
      <dgm:spPr/>
      <dgm:t>
        <a:bodyPr/>
        <a:lstStyle/>
        <a:p>
          <a:endParaRPr lang="es-CO"/>
        </a:p>
      </dgm:t>
    </dgm:pt>
    <dgm:pt modelId="{FC4CC39B-C586-4C32-9792-1A2D49659B4F}">
      <dgm:prSet phldrT="[Texto]"/>
      <dgm:spPr/>
      <dgm:t>
        <a:bodyPr/>
        <a:lstStyle/>
        <a:p>
          <a:r>
            <a:rPr lang="es-ES" dirty="0"/>
            <a:t>Prácticas profesionales</a:t>
          </a:r>
          <a:endParaRPr lang="es-CO" dirty="0"/>
        </a:p>
      </dgm:t>
    </dgm:pt>
    <dgm:pt modelId="{C99564AE-AB01-49A9-8441-B59EAF102F01}" type="parTrans" cxnId="{5D44EBA8-7983-457A-BC0F-17CB86DFB960}">
      <dgm:prSet/>
      <dgm:spPr/>
      <dgm:t>
        <a:bodyPr/>
        <a:lstStyle/>
        <a:p>
          <a:endParaRPr lang="es-CO"/>
        </a:p>
      </dgm:t>
    </dgm:pt>
    <dgm:pt modelId="{298D9A35-CE7B-43BC-AC2D-02E229244D37}" type="sibTrans" cxnId="{5D44EBA8-7983-457A-BC0F-17CB86DFB960}">
      <dgm:prSet/>
      <dgm:spPr/>
      <dgm:t>
        <a:bodyPr/>
        <a:lstStyle/>
        <a:p>
          <a:endParaRPr lang="es-CO"/>
        </a:p>
      </dgm:t>
    </dgm:pt>
    <dgm:pt modelId="{DE67332A-616C-4372-99CC-E7B8F5EE9B43}">
      <dgm:prSet phldrT="[Texto]"/>
      <dgm:spPr/>
      <dgm:t>
        <a:bodyPr/>
        <a:lstStyle/>
        <a:p>
          <a:r>
            <a:rPr lang="es-ES" dirty="0"/>
            <a:t>Monografía</a:t>
          </a:r>
          <a:endParaRPr lang="es-CO" dirty="0"/>
        </a:p>
      </dgm:t>
    </dgm:pt>
    <dgm:pt modelId="{E7A45782-E5D4-4B93-B721-B0BCB9DDFA02}" type="parTrans" cxnId="{1C124837-7DEA-4330-9A05-20129C18C444}">
      <dgm:prSet/>
      <dgm:spPr/>
      <dgm:t>
        <a:bodyPr/>
        <a:lstStyle/>
        <a:p>
          <a:endParaRPr lang="es-CO"/>
        </a:p>
      </dgm:t>
    </dgm:pt>
    <dgm:pt modelId="{D6C83E88-94C0-4BFC-9B7D-9323ACE07FD1}" type="sibTrans" cxnId="{1C124837-7DEA-4330-9A05-20129C18C444}">
      <dgm:prSet/>
      <dgm:spPr/>
      <dgm:t>
        <a:bodyPr/>
        <a:lstStyle/>
        <a:p>
          <a:endParaRPr lang="es-CO"/>
        </a:p>
      </dgm:t>
    </dgm:pt>
    <dgm:pt modelId="{EECC4730-CADF-4E9A-974D-F8DAB64126EB}" type="pres">
      <dgm:prSet presAssocID="{53525998-91D5-409E-9F13-930DE7DB0E02}" presName="diagram" presStyleCnt="0">
        <dgm:presLayoutVars>
          <dgm:dir/>
          <dgm:resizeHandles val="exact"/>
        </dgm:presLayoutVars>
      </dgm:prSet>
      <dgm:spPr/>
    </dgm:pt>
    <dgm:pt modelId="{D78C4BE2-702F-4B4D-A4EF-E48BE2D03C82}" type="pres">
      <dgm:prSet presAssocID="{E237470F-D08F-4683-AF2F-0A3110E002B3}" presName="node" presStyleLbl="node1" presStyleIdx="0" presStyleCnt="5">
        <dgm:presLayoutVars>
          <dgm:bulletEnabled val="1"/>
        </dgm:presLayoutVars>
      </dgm:prSet>
      <dgm:spPr/>
    </dgm:pt>
    <dgm:pt modelId="{76E2569D-7F20-4655-B9A9-ABA5EAF182D1}" type="pres">
      <dgm:prSet presAssocID="{960E35CB-9DEB-4CA5-9C82-B9CFC8D0DADB}" presName="sibTrans" presStyleCnt="0"/>
      <dgm:spPr/>
    </dgm:pt>
    <dgm:pt modelId="{1757BB18-AC7D-46A1-9F59-C22F33A5D421}" type="pres">
      <dgm:prSet presAssocID="{54A572CA-FC0F-4FF3-A1AC-5FF6342B5E8F}" presName="node" presStyleLbl="node1" presStyleIdx="1" presStyleCnt="5">
        <dgm:presLayoutVars>
          <dgm:bulletEnabled val="1"/>
        </dgm:presLayoutVars>
      </dgm:prSet>
      <dgm:spPr/>
    </dgm:pt>
    <dgm:pt modelId="{13A2D446-1C33-41E0-8800-D2D866E13162}" type="pres">
      <dgm:prSet presAssocID="{86C7627F-4856-4D30-BDC9-E2209905F84A}" presName="sibTrans" presStyleCnt="0"/>
      <dgm:spPr/>
    </dgm:pt>
    <dgm:pt modelId="{063042B1-ADFB-4A21-8224-D85DA98AB0CC}" type="pres">
      <dgm:prSet presAssocID="{EE6736B8-060E-4755-8B20-09C382FE157B}" presName="node" presStyleLbl="node1" presStyleIdx="2" presStyleCnt="5">
        <dgm:presLayoutVars>
          <dgm:bulletEnabled val="1"/>
        </dgm:presLayoutVars>
      </dgm:prSet>
      <dgm:spPr/>
    </dgm:pt>
    <dgm:pt modelId="{76099284-39F4-43C9-A8BC-F4B52991EEF7}" type="pres">
      <dgm:prSet presAssocID="{6F214A9A-A908-4FDC-ABC6-D8E81DDCC6C9}" presName="sibTrans" presStyleCnt="0"/>
      <dgm:spPr/>
    </dgm:pt>
    <dgm:pt modelId="{8E0F661B-B16A-46FF-A94A-8B49A1D379D4}" type="pres">
      <dgm:prSet presAssocID="{FC4CC39B-C586-4C32-9792-1A2D49659B4F}" presName="node" presStyleLbl="node1" presStyleIdx="3" presStyleCnt="5">
        <dgm:presLayoutVars>
          <dgm:bulletEnabled val="1"/>
        </dgm:presLayoutVars>
      </dgm:prSet>
      <dgm:spPr/>
    </dgm:pt>
    <dgm:pt modelId="{8F1E7C6B-E731-4F9C-9F0F-5E85D55BEF45}" type="pres">
      <dgm:prSet presAssocID="{298D9A35-CE7B-43BC-AC2D-02E229244D37}" presName="sibTrans" presStyleCnt="0"/>
      <dgm:spPr/>
    </dgm:pt>
    <dgm:pt modelId="{1B5DBCB9-D714-44BB-961B-D5905972C445}" type="pres">
      <dgm:prSet presAssocID="{DE67332A-616C-4372-99CC-E7B8F5EE9B43}" presName="node" presStyleLbl="node1" presStyleIdx="4" presStyleCnt="5">
        <dgm:presLayoutVars>
          <dgm:bulletEnabled val="1"/>
        </dgm:presLayoutVars>
      </dgm:prSet>
      <dgm:spPr/>
    </dgm:pt>
  </dgm:ptLst>
  <dgm:cxnLst>
    <dgm:cxn modelId="{E95B3D2E-C7A4-41EA-9566-3EF84750FFB3}" type="presOf" srcId="{54A572CA-FC0F-4FF3-A1AC-5FF6342B5E8F}" destId="{1757BB18-AC7D-46A1-9F59-C22F33A5D421}" srcOrd="0" destOrd="0" presId="urn:microsoft.com/office/officeart/2005/8/layout/default"/>
    <dgm:cxn modelId="{1C124837-7DEA-4330-9A05-20129C18C444}" srcId="{53525998-91D5-409E-9F13-930DE7DB0E02}" destId="{DE67332A-616C-4372-99CC-E7B8F5EE9B43}" srcOrd="4" destOrd="0" parTransId="{E7A45782-E5D4-4B93-B721-B0BCB9DDFA02}" sibTransId="{D6C83E88-94C0-4BFC-9B7D-9323ACE07FD1}"/>
    <dgm:cxn modelId="{BD13BF43-4281-481A-8623-625E00EEF603}" type="presOf" srcId="{53525998-91D5-409E-9F13-930DE7DB0E02}" destId="{EECC4730-CADF-4E9A-974D-F8DAB64126EB}" srcOrd="0" destOrd="0" presId="urn:microsoft.com/office/officeart/2005/8/layout/default"/>
    <dgm:cxn modelId="{0DFE3073-B25B-4120-809E-A01F1CD32206}" srcId="{53525998-91D5-409E-9F13-930DE7DB0E02}" destId="{EE6736B8-060E-4755-8B20-09C382FE157B}" srcOrd="2" destOrd="0" parTransId="{99ABE637-80A3-4166-A468-89F3F992F168}" sibTransId="{6F214A9A-A908-4FDC-ABC6-D8E81DDCC6C9}"/>
    <dgm:cxn modelId="{22644D79-72BA-4FDD-861D-FE0CDEB83C53}" srcId="{53525998-91D5-409E-9F13-930DE7DB0E02}" destId="{54A572CA-FC0F-4FF3-A1AC-5FF6342B5E8F}" srcOrd="1" destOrd="0" parTransId="{FED3B2F5-BD77-4C2A-9D0A-65AFE1380509}" sibTransId="{86C7627F-4856-4D30-BDC9-E2209905F84A}"/>
    <dgm:cxn modelId="{5D44EBA8-7983-457A-BC0F-17CB86DFB960}" srcId="{53525998-91D5-409E-9F13-930DE7DB0E02}" destId="{FC4CC39B-C586-4C32-9792-1A2D49659B4F}" srcOrd="3" destOrd="0" parTransId="{C99564AE-AB01-49A9-8441-B59EAF102F01}" sibTransId="{298D9A35-CE7B-43BC-AC2D-02E229244D37}"/>
    <dgm:cxn modelId="{F6C67FAF-91D9-4D20-B7A1-0CD3676801D6}" type="presOf" srcId="{FC4CC39B-C586-4C32-9792-1A2D49659B4F}" destId="{8E0F661B-B16A-46FF-A94A-8B49A1D379D4}" srcOrd="0" destOrd="0" presId="urn:microsoft.com/office/officeart/2005/8/layout/default"/>
    <dgm:cxn modelId="{A4C993D9-8FCC-43F8-A141-944E04F1CA47}" srcId="{53525998-91D5-409E-9F13-930DE7DB0E02}" destId="{E237470F-D08F-4683-AF2F-0A3110E002B3}" srcOrd="0" destOrd="0" parTransId="{4D299F24-15EB-41BB-B67A-0412FE488321}" sibTransId="{960E35CB-9DEB-4CA5-9C82-B9CFC8D0DADB}"/>
    <dgm:cxn modelId="{D8998DE7-CB41-4F18-96F5-EBA2B433731E}" type="presOf" srcId="{EE6736B8-060E-4755-8B20-09C382FE157B}" destId="{063042B1-ADFB-4A21-8224-D85DA98AB0CC}" srcOrd="0" destOrd="0" presId="urn:microsoft.com/office/officeart/2005/8/layout/default"/>
    <dgm:cxn modelId="{FF0339ED-EAFA-4237-9069-315194C7A58E}" type="presOf" srcId="{DE67332A-616C-4372-99CC-E7B8F5EE9B43}" destId="{1B5DBCB9-D714-44BB-961B-D5905972C445}" srcOrd="0" destOrd="0" presId="urn:microsoft.com/office/officeart/2005/8/layout/default"/>
    <dgm:cxn modelId="{930575FA-6358-4872-B810-E95F837A641E}" type="presOf" srcId="{E237470F-D08F-4683-AF2F-0A3110E002B3}" destId="{D78C4BE2-702F-4B4D-A4EF-E48BE2D03C82}" srcOrd="0" destOrd="0" presId="urn:microsoft.com/office/officeart/2005/8/layout/default"/>
    <dgm:cxn modelId="{79F2D3F8-6F83-4386-B9CB-CAEEB7C63614}" type="presParOf" srcId="{EECC4730-CADF-4E9A-974D-F8DAB64126EB}" destId="{D78C4BE2-702F-4B4D-A4EF-E48BE2D03C82}" srcOrd="0" destOrd="0" presId="urn:microsoft.com/office/officeart/2005/8/layout/default"/>
    <dgm:cxn modelId="{95D54FA7-88D5-45C5-91E7-E03E30AC8CC8}" type="presParOf" srcId="{EECC4730-CADF-4E9A-974D-F8DAB64126EB}" destId="{76E2569D-7F20-4655-B9A9-ABA5EAF182D1}" srcOrd="1" destOrd="0" presId="urn:microsoft.com/office/officeart/2005/8/layout/default"/>
    <dgm:cxn modelId="{FF2F03EC-4378-419C-88DC-1109C21258D1}" type="presParOf" srcId="{EECC4730-CADF-4E9A-974D-F8DAB64126EB}" destId="{1757BB18-AC7D-46A1-9F59-C22F33A5D421}" srcOrd="2" destOrd="0" presId="urn:microsoft.com/office/officeart/2005/8/layout/default"/>
    <dgm:cxn modelId="{BB50354D-48C5-4498-B87D-03FC45CD7ACB}" type="presParOf" srcId="{EECC4730-CADF-4E9A-974D-F8DAB64126EB}" destId="{13A2D446-1C33-41E0-8800-D2D866E13162}" srcOrd="3" destOrd="0" presId="urn:microsoft.com/office/officeart/2005/8/layout/default"/>
    <dgm:cxn modelId="{8C209B7D-1C65-4F8F-B277-F8B38CC5E5E4}" type="presParOf" srcId="{EECC4730-CADF-4E9A-974D-F8DAB64126EB}" destId="{063042B1-ADFB-4A21-8224-D85DA98AB0CC}" srcOrd="4" destOrd="0" presId="urn:microsoft.com/office/officeart/2005/8/layout/default"/>
    <dgm:cxn modelId="{478BA7E5-A629-4C10-A286-D44127141E46}" type="presParOf" srcId="{EECC4730-CADF-4E9A-974D-F8DAB64126EB}" destId="{76099284-39F4-43C9-A8BC-F4B52991EEF7}" srcOrd="5" destOrd="0" presId="urn:microsoft.com/office/officeart/2005/8/layout/default"/>
    <dgm:cxn modelId="{D5E1E253-4B25-4D45-A399-A1BD5BDA0ABD}" type="presParOf" srcId="{EECC4730-CADF-4E9A-974D-F8DAB64126EB}" destId="{8E0F661B-B16A-46FF-A94A-8B49A1D379D4}" srcOrd="6" destOrd="0" presId="urn:microsoft.com/office/officeart/2005/8/layout/default"/>
    <dgm:cxn modelId="{EB1071AF-221D-4207-82EF-3F6189F868C2}" type="presParOf" srcId="{EECC4730-CADF-4E9A-974D-F8DAB64126EB}" destId="{8F1E7C6B-E731-4F9C-9F0F-5E85D55BEF45}" srcOrd="7" destOrd="0" presId="urn:microsoft.com/office/officeart/2005/8/layout/default"/>
    <dgm:cxn modelId="{189724FB-8F33-432B-A3BD-939F466144F2}" type="presParOf" srcId="{EECC4730-CADF-4E9A-974D-F8DAB64126EB}" destId="{1B5DBCB9-D714-44BB-961B-D5905972C44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C4BE2-702F-4B4D-A4EF-E48BE2D03C82}">
      <dsp:nvSpPr>
        <dsp:cNvPr id="0" name=""/>
        <dsp:cNvSpPr/>
      </dsp:nvSpPr>
      <dsp:spPr>
        <a:xfrm>
          <a:off x="0" y="232465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Trabajo de investigación</a:t>
          </a:r>
          <a:endParaRPr lang="es-CO" sz="3000" kern="1200" dirty="0"/>
        </a:p>
      </dsp:txBody>
      <dsp:txXfrm>
        <a:off x="0" y="232465"/>
        <a:ext cx="2539999" cy="1524000"/>
      </dsp:txXfrm>
    </dsp:sp>
    <dsp:sp modelId="{1757BB18-AC7D-46A1-9F59-C22F33A5D421}">
      <dsp:nvSpPr>
        <dsp:cNvPr id="0" name=""/>
        <dsp:cNvSpPr/>
      </dsp:nvSpPr>
      <dsp:spPr>
        <a:xfrm>
          <a:off x="2794000" y="232465"/>
          <a:ext cx="2539999" cy="152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Pasantía de Investigación</a:t>
          </a:r>
          <a:endParaRPr lang="es-CO" sz="3000" kern="1200" dirty="0"/>
        </a:p>
      </dsp:txBody>
      <dsp:txXfrm>
        <a:off x="2794000" y="232465"/>
        <a:ext cx="2539999" cy="1524000"/>
      </dsp:txXfrm>
    </dsp:sp>
    <dsp:sp modelId="{063042B1-ADFB-4A21-8224-D85DA98AB0CC}">
      <dsp:nvSpPr>
        <dsp:cNvPr id="0" name=""/>
        <dsp:cNvSpPr/>
      </dsp:nvSpPr>
      <dsp:spPr>
        <a:xfrm>
          <a:off x="5587999" y="232465"/>
          <a:ext cx="2539999" cy="152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Práctica Investigativa docente</a:t>
          </a:r>
          <a:endParaRPr lang="es-CO" sz="3000" kern="1200" dirty="0"/>
        </a:p>
      </dsp:txBody>
      <dsp:txXfrm>
        <a:off x="5587999" y="232465"/>
        <a:ext cx="2539999" cy="1524000"/>
      </dsp:txXfrm>
    </dsp:sp>
    <dsp:sp modelId="{8E0F661B-B16A-46FF-A94A-8B49A1D379D4}">
      <dsp:nvSpPr>
        <dsp:cNvPr id="0" name=""/>
        <dsp:cNvSpPr/>
      </dsp:nvSpPr>
      <dsp:spPr>
        <a:xfrm>
          <a:off x="1397000" y="2010465"/>
          <a:ext cx="2539999" cy="152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Prácticas profesionales</a:t>
          </a:r>
          <a:endParaRPr lang="es-CO" sz="3000" kern="1200" dirty="0"/>
        </a:p>
      </dsp:txBody>
      <dsp:txXfrm>
        <a:off x="1397000" y="2010465"/>
        <a:ext cx="2539999" cy="1524000"/>
      </dsp:txXfrm>
    </dsp:sp>
    <dsp:sp modelId="{1B5DBCB9-D714-44BB-961B-D5905972C445}">
      <dsp:nvSpPr>
        <dsp:cNvPr id="0" name=""/>
        <dsp:cNvSpPr/>
      </dsp:nvSpPr>
      <dsp:spPr>
        <a:xfrm>
          <a:off x="4191000" y="2010465"/>
          <a:ext cx="2539999" cy="152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Monografía</a:t>
          </a:r>
          <a:endParaRPr lang="es-CO" sz="3000" kern="1200" dirty="0"/>
        </a:p>
      </dsp:txBody>
      <dsp:txXfrm>
        <a:off x="4191000" y="2010465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829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45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224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97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05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96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11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801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81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46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197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7C0D-635D-4C73-A724-43B4BE33A87F}" type="datetimeFigureOut">
              <a:rPr lang="es-CO" smtClean="0"/>
              <a:t>1/06/2022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0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s://www.udea.edu.co/wps/portal/udea/web/inicio/somos-udea/profesores/programa-desarrollo-docente/ofer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J3gFy50uKxhbvG-ceeHMdADoAjaFLsQ4ptM2gkje7do/ed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tinyurl.com/faqs-prequimica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hyperlink" Target="https://tinyurl.com/enlacesQuimicaUdeA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2fgXlUa6E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tinyurl.com/enlacesQuimicaUde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hrconnect.cl/tendencias/estas-usando-la-data-de-recursos-humanos-para-crear-valo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BA7AC0-F356-4CC0-8D0C-053161F0A7F3}"/>
              </a:ext>
            </a:extLst>
          </p:cNvPr>
          <p:cNvSpPr/>
          <p:nvPr/>
        </p:nvSpPr>
        <p:spPr>
          <a:xfrm>
            <a:off x="0" y="2362201"/>
            <a:ext cx="12180888" cy="2133598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1367418" y="2590801"/>
            <a:ext cx="5875089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PRESENTACIÓN  </a:t>
            </a:r>
            <a:b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</a:br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GENERAL</a:t>
            </a:r>
            <a:endParaRPr lang="es-CO" sz="45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A48D6D0-A8D2-454A-93BF-B95B73CE3430}"/>
              </a:ext>
            </a:extLst>
          </p:cNvPr>
          <p:cNvCxnSpPr>
            <a:cxnSpLocks/>
          </p:cNvCxnSpPr>
          <p:nvPr/>
        </p:nvCxnSpPr>
        <p:spPr>
          <a:xfrm flipV="1">
            <a:off x="4603898" y="3057525"/>
            <a:ext cx="1790884" cy="46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7" y="2804380"/>
            <a:ext cx="3445656" cy="110636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2302911" y="3756021"/>
            <a:ext cx="4172317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28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</a:rPr>
              <a:t>Grupos de Investigación</a:t>
            </a:r>
            <a:endParaRPr lang="es-CO" sz="3200" b="1" dirty="0">
              <a:solidFill>
                <a:srgbClr val="C00000"/>
              </a:solidFill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/>
        </p:nvGraphicFramePr>
        <p:xfrm>
          <a:off x="1440112" y="1152524"/>
          <a:ext cx="9117997" cy="502793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295713">
                  <a:extLst>
                    <a:ext uri="{9D8B030D-6E8A-4147-A177-3AD203B41FA5}">
                      <a16:colId xmlns:a16="http://schemas.microsoft.com/office/drawing/2014/main" val="1215801822"/>
                    </a:ext>
                  </a:extLst>
                </a:gridCol>
                <a:gridCol w="1057114">
                  <a:extLst>
                    <a:ext uri="{9D8B030D-6E8A-4147-A177-3AD203B41FA5}">
                      <a16:colId xmlns:a16="http://schemas.microsoft.com/office/drawing/2014/main" val="3679617468"/>
                    </a:ext>
                  </a:extLst>
                </a:gridCol>
                <a:gridCol w="4025142">
                  <a:extLst>
                    <a:ext uri="{9D8B030D-6E8A-4147-A177-3AD203B41FA5}">
                      <a16:colId xmlns:a16="http://schemas.microsoft.com/office/drawing/2014/main" val="1108894619"/>
                    </a:ext>
                  </a:extLst>
                </a:gridCol>
                <a:gridCol w="1740028">
                  <a:extLst>
                    <a:ext uri="{9D8B030D-6E8A-4147-A177-3AD203B41FA5}">
                      <a16:colId xmlns:a16="http://schemas.microsoft.com/office/drawing/2014/main" val="345697238"/>
                    </a:ext>
                  </a:extLst>
                </a:gridCol>
              </a:tblGrid>
              <a:tr h="26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NOMBRE DEL GRUPO DE INVESTIGACIÓN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CLASIFICACIÓN DE COLCIENCIAS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LINEAS DE INVESTIGACIÓN RELACIONADAS CON EL PROGRAMA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NOMBRE DE LOS PROFESORES DEL PROGRAMA VINCULADOS AL GRUPO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134977856"/>
                  </a:ext>
                </a:extLst>
              </a:tr>
              <a:tr h="368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Catalizadores y Adsorbentes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Caracterización y determinación estructural; Catálisis Homogénea; Materiales multifuncionales nanoestructurados; Síntesis de nuevos materiales; Uso de mallas moleculares en procesos; Catálisis Heterogénea.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Adriana Patricia Echavarría Isaza; Carlos Eduardo Ostos Ortiz; Alba Cecilia Manríquez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926882814"/>
                  </a:ext>
                </a:extLst>
              </a:tr>
              <a:tr h="535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Grupo de Química-Física Teórica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B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Química teórica y computacional; Estructura molecular; Enlace químico; Mecanismos de reacción; Efectos relativistas; Optimización estocástica; Programación científica; Interacciones moleculares en sistemas biológicos; Catálisis; Reactividad química; Teoría funcional de la densidad de partición (DFT); Clusters atómicos y moleculares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err="1">
                          <a:effectLst/>
                        </a:rPr>
                        <a:t>Cacier</a:t>
                      </a:r>
                      <a:r>
                        <a:rPr lang="es-CO" sz="1200" dirty="0">
                          <a:effectLst/>
                        </a:rPr>
                        <a:t> </a:t>
                      </a:r>
                      <a:r>
                        <a:rPr lang="es-CO" sz="1200" dirty="0" err="1">
                          <a:effectLst/>
                        </a:rPr>
                        <a:t>Zilahy</a:t>
                      </a:r>
                      <a:r>
                        <a:rPr lang="es-CO" sz="1200" dirty="0">
                          <a:effectLst/>
                        </a:rPr>
                        <a:t> Hadad Arriagada; Albeiro Alonso Restrepo </a:t>
                      </a:r>
                      <a:r>
                        <a:rPr lang="es-CO" sz="1200" dirty="0" err="1">
                          <a:effectLst/>
                        </a:rPr>
                        <a:t>Cossio</a:t>
                      </a:r>
                      <a:r>
                        <a:rPr lang="es-CO" sz="1200" dirty="0">
                          <a:effectLst/>
                        </a:rPr>
                        <a:t>; Doris Lucía Guerra Tamayo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401078616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Ciencia de los Materiales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A1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Nanomateriales porosos y no porosos; Síntesis, caracterización y aplicación de polímeros biodegradables; Síntesis, caracterización y modificación de polímeros sintéticos;  Caracterización de Materiales;  Inmovilización de enzimas péptidos y afines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Betty Lucy López Osorio; Mónica Mesa Cadavid; José Gregorio Hernández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3640705527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Analisis de Residuos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Química del Aroma; Validación de métodos.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Carlos Alberto López Córdoba; Julián Andrés Zapata Ochoa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005658104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Grupo de Bioquímica Estructural de Macromoléculas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Péptidos antimicrobianos; Biofísica de membranas; Fisiología Química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Marcela María Manrique Moreno; Edwin Bairon Patiño González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070381706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Grupo de Coloides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A1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Estabilidad Coloidal; Coloides de Alimentos-Microencapsulación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err="1">
                          <a:effectLst/>
                        </a:rPr>
                        <a:t>Herley</a:t>
                      </a:r>
                      <a:r>
                        <a:rPr lang="es-CO" sz="1200" dirty="0">
                          <a:effectLst/>
                        </a:rPr>
                        <a:t> Fernando Casanova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146675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31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Grupos de Investigación</a:t>
            </a:r>
            <a:endParaRPr lang="es-CO" sz="32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/>
        </p:nvGraphicFramePr>
        <p:xfrm>
          <a:off x="1440112" y="1471930"/>
          <a:ext cx="9117997" cy="3862324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295713">
                  <a:extLst>
                    <a:ext uri="{9D8B030D-6E8A-4147-A177-3AD203B41FA5}">
                      <a16:colId xmlns:a16="http://schemas.microsoft.com/office/drawing/2014/main" val="1215801822"/>
                    </a:ext>
                  </a:extLst>
                </a:gridCol>
                <a:gridCol w="1057114">
                  <a:extLst>
                    <a:ext uri="{9D8B030D-6E8A-4147-A177-3AD203B41FA5}">
                      <a16:colId xmlns:a16="http://schemas.microsoft.com/office/drawing/2014/main" val="3679617468"/>
                    </a:ext>
                  </a:extLst>
                </a:gridCol>
                <a:gridCol w="4025142">
                  <a:extLst>
                    <a:ext uri="{9D8B030D-6E8A-4147-A177-3AD203B41FA5}">
                      <a16:colId xmlns:a16="http://schemas.microsoft.com/office/drawing/2014/main" val="1108894619"/>
                    </a:ext>
                  </a:extLst>
                </a:gridCol>
                <a:gridCol w="1740028">
                  <a:extLst>
                    <a:ext uri="{9D8B030D-6E8A-4147-A177-3AD203B41FA5}">
                      <a16:colId xmlns:a16="http://schemas.microsoft.com/office/drawing/2014/main" val="345697238"/>
                    </a:ext>
                  </a:extLst>
                </a:gridCol>
              </a:tblGrid>
              <a:tr h="26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NOMBRE DEL GRUPO DE INVESTIGACIÓN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CLASIFICACIÓN DE COLCIENCIAS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LINEAS DE INVESTIGACIÓN RELACIONADAS CON EL PROGRAMA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NOMBRE DE LOS PROFESORES DEL PROGRAMA VINCULADOS AL GRUPO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134977856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Grupo de Investigación en Compuestos Funcionales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B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Biomateriales; Química biocosmética; Seguridad alimentaria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Miguel Ángel Puertas Mejía; Ana María Mesa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898775655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Grupo de Investigación en Remediación Ambiental y Biocatálisis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A1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Fotoquímica; Sonoquímica; Electroquímica; Biocatálisis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Ricardo Antonio Torres Palma; Javier Silva Agredo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027878105"/>
                  </a:ext>
                </a:extLst>
              </a:tr>
              <a:tr h="306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Grupo Interdisciplinario de Estudios Moleculares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Estudios Agroecosistémicos; Aprovechamiento Energético y Material de Biomasa Residual; Electroquímica; Productos Naturales; Bioensayos; Servicios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Nora Eugenia Restrepo Sánchez; Carlos Alberto Peláez Jaramillo; Mario Víctor Vázquez; 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3659899453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Laboratorio de investigación en polímeros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B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Biopolímeros; Adhesivos y Recubrimientos; Materiales Compuestos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Luis Fernando Giraldo Morales; Jeaneth Teresa Corredor González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3423081163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Química de plantas colombianas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 Ensayos Biológicos y Quimioprevención de Cáncer Colorectal; Hemisíntesis de compuestos naturales; Química Computacional: Docking y estudios in Silicio; Química Medicinal; Dinámica molecular aplicada en química Medicinal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Wilson Isidro Cardona Galeano; Andrés Felipe Yepes Pérez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113250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02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Grupos de Investigación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/>
        </p:nvGraphicFramePr>
        <p:xfrm>
          <a:off x="1440112" y="1152524"/>
          <a:ext cx="9117997" cy="5232273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295713">
                  <a:extLst>
                    <a:ext uri="{9D8B030D-6E8A-4147-A177-3AD203B41FA5}">
                      <a16:colId xmlns:a16="http://schemas.microsoft.com/office/drawing/2014/main" val="1215801822"/>
                    </a:ext>
                  </a:extLst>
                </a:gridCol>
                <a:gridCol w="1057114">
                  <a:extLst>
                    <a:ext uri="{9D8B030D-6E8A-4147-A177-3AD203B41FA5}">
                      <a16:colId xmlns:a16="http://schemas.microsoft.com/office/drawing/2014/main" val="3679617468"/>
                    </a:ext>
                  </a:extLst>
                </a:gridCol>
                <a:gridCol w="4025142">
                  <a:extLst>
                    <a:ext uri="{9D8B030D-6E8A-4147-A177-3AD203B41FA5}">
                      <a16:colId xmlns:a16="http://schemas.microsoft.com/office/drawing/2014/main" val="1108894619"/>
                    </a:ext>
                  </a:extLst>
                </a:gridCol>
                <a:gridCol w="1740028">
                  <a:extLst>
                    <a:ext uri="{9D8B030D-6E8A-4147-A177-3AD203B41FA5}">
                      <a16:colId xmlns:a16="http://schemas.microsoft.com/office/drawing/2014/main" val="345697238"/>
                    </a:ext>
                  </a:extLst>
                </a:gridCol>
              </a:tblGrid>
              <a:tr h="26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NOMBRE DEL GRUPO DE INVESTIGACIÓN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CLASIFICACIÓN DE COLCIENCIAS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LINEAS DE INVESTIGACIÓN RELACIONADAS CON EL PROGRAMA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NOMBRE DE LOS PROFESORES DEL PROGRAMA VINCULADOS AL GRUPO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134977856"/>
                  </a:ext>
                </a:extLst>
              </a:tr>
              <a:tr h="688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Química de Recursos Energéticos y Medio Ambiente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Diseño, preparación y caracterización de catalizadores y materiales carbonosos; Reducción del impacto ambiental causado por el uso de combustibles fósiles; Reducción del impacto ambiental causado por el uso de combustibles fósiles 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Alexander Santamaría Palacio; Diana Patricia López López; Jhon Jairo Fernandez Hincapié; Jorge Andrés Moreno Lopera; Juan Fernando Espinal López; Jaime Andrés Gallego Marín; Ruben Alberto Palacio Olarte; Wilson Alonso Ruiz Machado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199210709"/>
                  </a:ext>
                </a:extLst>
              </a:tr>
              <a:tr h="535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Química Orgánica de Productos Naturales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A1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Biodiversidad y Productos Naturales. Búsqueda de antiparasitarios; </a:t>
                      </a:r>
                      <a:r>
                        <a:rPr lang="es-CO" sz="1200" dirty="0" err="1">
                          <a:effectLst/>
                        </a:rPr>
                        <a:t>Fitoalexinas</a:t>
                      </a:r>
                      <a:r>
                        <a:rPr lang="es-CO" sz="1200" dirty="0">
                          <a:effectLst/>
                        </a:rPr>
                        <a:t>. Resistencia y Susceptibilidad en Plantas contra </a:t>
                      </a:r>
                      <a:r>
                        <a:rPr lang="es-CO" sz="1200" dirty="0" err="1">
                          <a:effectLst/>
                        </a:rPr>
                        <a:t>Patogenos</a:t>
                      </a:r>
                      <a:r>
                        <a:rPr lang="es-CO" sz="1200" dirty="0">
                          <a:effectLst/>
                        </a:rPr>
                        <a:t>; Insecticidas y Acaricidas; Sustancias </a:t>
                      </a:r>
                      <a:r>
                        <a:rPr lang="es-CO" sz="1200" dirty="0" err="1">
                          <a:effectLst/>
                        </a:rPr>
                        <a:t>farmacologicamente</a:t>
                      </a:r>
                      <a:r>
                        <a:rPr lang="es-CO" sz="1200" dirty="0">
                          <a:effectLst/>
                        </a:rPr>
                        <a:t> activas. Estructura y Síntesis; Estabilidad de medicamentos y reconocimiento de materias primas de uso </a:t>
                      </a:r>
                      <a:r>
                        <a:rPr lang="es-CO" sz="1200" dirty="0" err="1">
                          <a:effectLst/>
                        </a:rPr>
                        <a:t>farmoquimico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Winston Quiñones Fletcher; Luis Fernando Torres Roldán; Luis Fernando Echeverri López; Gustavo Adolfo Escobar Peláez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1816456084"/>
                  </a:ext>
                </a:extLst>
              </a:tr>
              <a:tr h="13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Síntesis y biosíntesis de metabolitos naturales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B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León Felipe Otálvaro Tamayo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381037120"/>
                  </a:ext>
                </a:extLst>
              </a:tr>
              <a:tr h="15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Metodología de la Enseñanza de la Química.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 reconocido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Aprendizaje significativo; Conocimiento didáctico del contenido en química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María Victoria Alzate Cano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3619172213"/>
                  </a:ext>
                </a:extLst>
              </a:tr>
              <a:tr h="13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Sistemas Complejos y Química del Silicio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No reconocido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Flujo de fluidos en medios porosos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Alejandro Ramírez Vélez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86" marR="21686" marT="0" marB="0"/>
                </a:tc>
                <a:extLst>
                  <a:ext uri="{0D108BD9-81ED-4DB2-BD59-A6C34878D82A}">
                    <a16:rowId xmlns:a16="http://schemas.microsoft.com/office/drawing/2014/main" val="248946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55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BA7AC0-F356-4CC0-8D0C-053161F0A7F3}"/>
              </a:ext>
            </a:extLst>
          </p:cNvPr>
          <p:cNvSpPr/>
          <p:nvPr/>
        </p:nvSpPr>
        <p:spPr>
          <a:xfrm>
            <a:off x="0" y="2362201"/>
            <a:ext cx="12180888" cy="2133598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1367418" y="2590801"/>
            <a:ext cx="5875089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Aspectos </a:t>
            </a:r>
            <a:b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</a:br>
            <a:r>
              <a:rPr lang="es-ES" sz="45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Curriculares</a:t>
            </a:r>
            <a:endParaRPr lang="es-CO" sz="45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A48D6D0-A8D2-454A-93BF-B95B73CE3430}"/>
              </a:ext>
            </a:extLst>
          </p:cNvPr>
          <p:cNvCxnSpPr>
            <a:cxnSpLocks/>
          </p:cNvCxnSpPr>
          <p:nvPr/>
        </p:nvCxnSpPr>
        <p:spPr>
          <a:xfrm>
            <a:off x="3512127" y="3057525"/>
            <a:ext cx="2882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7" y="2804380"/>
            <a:ext cx="3445656" cy="110636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2302911" y="3756021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20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0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942" y="373986"/>
            <a:ext cx="5875089" cy="852426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ES" sz="3200" b="1" dirty="0">
                <a:solidFill>
                  <a:srgbClr val="8CC6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Pregrado de Química: Población Estudiantil</a:t>
            </a:r>
            <a:endParaRPr lang="es-CO" sz="3200" b="1" dirty="0">
              <a:solidFill>
                <a:srgbClr val="8CC6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0B6937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0B6937"/>
              </a:solidFill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23CF9B-E7DF-B5C6-251F-9DA3F7AEC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106119"/>
              </p:ext>
            </p:extLst>
          </p:nvPr>
        </p:nvGraphicFramePr>
        <p:xfrm>
          <a:off x="1071803" y="1540013"/>
          <a:ext cx="6521692" cy="4273131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810764">
                  <a:extLst>
                    <a:ext uri="{9D8B030D-6E8A-4147-A177-3AD203B41FA5}">
                      <a16:colId xmlns:a16="http://schemas.microsoft.com/office/drawing/2014/main" val="1144379934"/>
                    </a:ext>
                  </a:extLst>
                </a:gridCol>
                <a:gridCol w="1177732">
                  <a:extLst>
                    <a:ext uri="{9D8B030D-6E8A-4147-A177-3AD203B41FA5}">
                      <a16:colId xmlns:a16="http://schemas.microsoft.com/office/drawing/2014/main" val="1885034364"/>
                    </a:ext>
                  </a:extLst>
                </a:gridCol>
                <a:gridCol w="1177732">
                  <a:extLst>
                    <a:ext uri="{9D8B030D-6E8A-4147-A177-3AD203B41FA5}">
                      <a16:colId xmlns:a16="http://schemas.microsoft.com/office/drawing/2014/main" val="2194048033"/>
                    </a:ext>
                  </a:extLst>
                </a:gridCol>
                <a:gridCol w="1177732">
                  <a:extLst>
                    <a:ext uri="{9D8B030D-6E8A-4147-A177-3AD203B41FA5}">
                      <a16:colId xmlns:a16="http://schemas.microsoft.com/office/drawing/2014/main" val="3231717139"/>
                    </a:ext>
                  </a:extLst>
                </a:gridCol>
                <a:gridCol w="1177732">
                  <a:extLst>
                    <a:ext uri="{9D8B030D-6E8A-4147-A177-3AD203B41FA5}">
                      <a16:colId xmlns:a16="http://schemas.microsoft.com/office/drawing/2014/main" val="2278701884"/>
                    </a:ext>
                  </a:extLst>
                </a:gridCol>
              </a:tblGrid>
              <a:tr h="25006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Estudiantes de Química: Población Actual  (Matricula 2022-1)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9746"/>
                  </a:ext>
                </a:extLst>
              </a:tr>
              <a:tr h="250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Versión de Pensum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801957"/>
                  </a:ext>
                </a:extLst>
              </a:tr>
              <a:tr h="4116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NIVEL ACADÉMICO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8302486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53*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465663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799671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9488381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2970302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7851382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4772351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2552642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981538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8847797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0497621"/>
                  </a:ext>
                </a:extLst>
              </a:tr>
              <a:tr h="278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O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112590"/>
                  </a:ext>
                </a:extLst>
              </a:tr>
              <a:tr h="250060">
                <a:tc>
                  <a:txBody>
                    <a:bodyPr/>
                    <a:lstStyle/>
                    <a:p>
                      <a:pPr algn="ctr" fontAlgn="ctr"/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343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442</a:t>
                      </a:r>
                      <a:endParaRPr lang="es-CO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41377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2D24FFE-B64E-79BF-BB54-F9CEB73F28A2}"/>
              </a:ext>
            </a:extLst>
          </p:cNvPr>
          <p:cNvSpPr txBox="1"/>
          <p:nvPr/>
        </p:nvSpPr>
        <p:spPr>
          <a:xfrm>
            <a:off x="8110616" y="5527045"/>
            <a:ext cx="3326470" cy="738664"/>
          </a:xfrm>
          <a:prstGeom prst="rect">
            <a:avLst/>
          </a:prstGeom>
          <a:noFill/>
          <a:ln>
            <a:solidFill>
              <a:srgbClr val="1B9A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Próximos a graduarse (julio 13) : </a:t>
            </a:r>
            <a:r>
              <a:rPr lang="es-ES" sz="2400" b="1" dirty="0"/>
              <a:t>21</a:t>
            </a:r>
            <a:endParaRPr lang="es-ES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5CBEA9-352E-A142-3B68-970B06AA58F4}"/>
              </a:ext>
            </a:extLst>
          </p:cNvPr>
          <p:cNvSpPr txBox="1"/>
          <p:nvPr/>
        </p:nvSpPr>
        <p:spPr>
          <a:xfrm>
            <a:off x="8110616" y="4727294"/>
            <a:ext cx="3326470" cy="738664"/>
          </a:xfrm>
          <a:prstGeom prst="rect">
            <a:avLst/>
          </a:prstGeom>
          <a:noFill/>
          <a:ln>
            <a:solidFill>
              <a:srgbClr val="1B9A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Estudiantes nuevos 2022-1</a:t>
            </a:r>
          </a:p>
          <a:p>
            <a:pPr algn="ctr"/>
            <a:r>
              <a:rPr lang="es-ES" sz="2400" b="1" dirty="0"/>
              <a:t>65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24A771F-B1CD-3267-3946-8666D902F660}"/>
              </a:ext>
            </a:extLst>
          </p:cNvPr>
          <p:cNvSpPr txBox="1"/>
          <p:nvPr/>
        </p:nvSpPr>
        <p:spPr>
          <a:xfrm>
            <a:off x="673727" y="5811278"/>
            <a:ext cx="7287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*La diferencia radica en los estudiantes que son promovidos desde flexible, u homologas materias de otros programas.</a:t>
            </a:r>
            <a:endParaRPr lang="es-ES" b="1" dirty="0"/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0A186778-B82E-2F4C-494C-A9337A6E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52063"/>
              </p:ext>
            </p:extLst>
          </p:nvPr>
        </p:nvGraphicFramePr>
        <p:xfrm>
          <a:off x="8190769" y="1519757"/>
          <a:ext cx="3166165" cy="23467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2496">
                  <a:extLst>
                    <a:ext uri="{9D8B030D-6E8A-4147-A177-3AD203B41FA5}">
                      <a16:colId xmlns:a16="http://schemas.microsoft.com/office/drawing/2014/main" val="115768693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301478455"/>
                    </a:ext>
                  </a:extLst>
                </a:gridCol>
              </a:tblGrid>
              <a:tr h="2106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ANTIOQUIA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628021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NARIÑO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6172963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BOGOTA D.E.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8578297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CORDOBA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5232113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SANTANDER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6003027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TOLIMA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8862296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CALDAS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016093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NORTE SANTANDER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2443647"/>
                  </a:ext>
                </a:extLst>
              </a:tr>
              <a:tr h="2616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8516495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70DCDFD8-C230-7D90-BC1F-4F65EFBC0562}"/>
              </a:ext>
            </a:extLst>
          </p:cNvPr>
          <p:cNvSpPr txBox="1"/>
          <p:nvPr/>
        </p:nvSpPr>
        <p:spPr>
          <a:xfrm>
            <a:off x="8110616" y="3927544"/>
            <a:ext cx="3326470" cy="738664"/>
          </a:xfrm>
          <a:prstGeom prst="rect">
            <a:avLst/>
          </a:prstGeom>
          <a:noFill/>
          <a:ln>
            <a:solidFill>
              <a:srgbClr val="1B9A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Número de egresados a la fecha</a:t>
            </a:r>
          </a:p>
          <a:p>
            <a:pPr algn="ctr"/>
            <a:r>
              <a:rPr lang="es-ES" sz="2400" b="1" dirty="0"/>
              <a:t>596</a:t>
            </a:r>
          </a:p>
        </p:txBody>
      </p:sp>
    </p:spTree>
    <p:extLst>
      <p:ext uri="{BB962C8B-B14F-4D97-AF65-F5344CB8AC3E}">
        <p14:creationId xmlns:p14="http://schemas.microsoft.com/office/powerpoint/2010/main" val="38971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Plan de estudios Versión 7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B0A43E8-530A-1D7C-63D2-39A4F3D35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29016"/>
              </p:ext>
            </p:extLst>
          </p:nvPr>
        </p:nvGraphicFramePr>
        <p:xfrm>
          <a:off x="768624" y="1143369"/>
          <a:ext cx="7711254" cy="50282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1048">
                  <a:extLst>
                    <a:ext uri="{9D8B030D-6E8A-4147-A177-3AD203B41FA5}">
                      <a16:colId xmlns:a16="http://schemas.microsoft.com/office/drawing/2014/main" val="1796376706"/>
                    </a:ext>
                  </a:extLst>
                </a:gridCol>
                <a:gridCol w="1205425">
                  <a:extLst>
                    <a:ext uri="{9D8B030D-6E8A-4147-A177-3AD203B41FA5}">
                      <a16:colId xmlns:a16="http://schemas.microsoft.com/office/drawing/2014/main" val="2343288085"/>
                    </a:ext>
                  </a:extLst>
                </a:gridCol>
                <a:gridCol w="1547873">
                  <a:extLst>
                    <a:ext uri="{9D8B030D-6E8A-4147-A177-3AD203B41FA5}">
                      <a16:colId xmlns:a16="http://schemas.microsoft.com/office/drawing/2014/main" val="565120181"/>
                    </a:ext>
                  </a:extLst>
                </a:gridCol>
                <a:gridCol w="2766306">
                  <a:extLst>
                    <a:ext uri="{9D8B030D-6E8A-4147-A177-3AD203B41FA5}">
                      <a16:colId xmlns:a16="http://schemas.microsoft.com/office/drawing/2014/main" val="2521748185"/>
                    </a:ext>
                  </a:extLst>
                </a:gridCol>
                <a:gridCol w="280875">
                  <a:extLst>
                    <a:ext uri="{9D8B030D-6E8A-4147-A177-3AD203B41FA5}">
                      <a16:colId xmlns:a16="http://schemas.microsoft.com/office/drawing/2014/main" val="3486529972"/>
                    </a:ext>
                  </a:extLst>
                </a:gridCol>
                <a:gridCol w="869727">
                  <a:extLst>
                    <a:ext uri="{9D8B030D-6E8A-4147-A177-3AD203B41FA5}">
                      <a16:colId xmlns:a16="http://schemas.microsoft.com/office/drawing/2014/main" val="415638092"/>
                    </a:ext>
                  </a:extLst>
                </a:gridCol>
              </a:tblGrid>
              <a:tr h="34000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PLAN DE ESTUDIANTES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97423"/>
                  </a:ext>
                </a:extLst>
              </a:tr>
              <a:tr h="5473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cursos, </a:t>
                      </a:r>
                    </a:p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créditos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cursos, </a:t>
                      </a:r>
                    </a:p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créditos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Ciclo de formación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Número total de cursos 49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Créditos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155196"/>
                  </a:ext>
                </a:extLst>
              </a:tr>
              <a:tr h="340004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Institucional de formación en lengua Extranjera</a:t>
                      </a:r>
                    </a:p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PIFLE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Cátedras Universitarias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(Socio Humanísticos)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vert="vert270"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u="none" strike="noStrike" dirty="0">
                          <a:effectLst/>
                        </a:rPr>
                        <a:t>Fundamental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Química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3267563343"/>
                  </a:ext>
                </a:extLst>
              </a:tr>
              <a:tr h="3141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Matemáticas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3600797514"/>
                  </a:ext>
                </a:extLst>
              </a:tr>
              <a:tr h="3400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Física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1219433514"/>
                  </a:ext>
                </a:extLst>
              </a:tr>
              <a:tr h="3400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Interdisciplinar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1368993379"/>
                  </a:ext>
                </a:extLst>
              </a:tr>
              <a:tr h="340004">
                <a:tc vMerge="1"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Profesional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Orgánica y bioquímica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496019574"/>
                  </a:ext>
                </a:extLst>
              </a:tr>
              <a:tr h="3400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Inorgánica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623917284"/>
                  </a:ext>
                </a:extLst>
              </a:tr>
              <a:tr h="3198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Analítica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3401048433"/>
                  </a:ext>
                </a:extLst>
              </a:tr>
              <a:tr h="3400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Fisicoquímica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4199502328"/>
                  </a:ext>
                </a:extLst>
              </a:tr>
              <a:tr h="3400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Transversal-áreas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5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1194342357"/>
                  </a:ext>
                </a:extLst>
              </a:tr>
              <a:tr h="340004">
                <a:tc vMerge="1">
                  <a:txBody>
                    <a:bodyPr/>
                    <a:lstStyle/>
                    <a:p>
                      <a:pPr algn="ctr" fontAlgn="ctr"/>
                      <a:endParaRPr lang="es-CO" sz="1800" u="none" strike="noStrike" dirty="0">
                        <a:effectLst/>
                      </a:endParaRPr>
                    </a:p>
                  </a:txBody>
                  <a:tcPr marL="13192" marR="13192" marT="1319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800" u="none" strike="noStrike" dirty="0">
                        <a:effectLst/>
                      </a:endParaRPr>
                    </a:p>
                  </a:txBody>
                  <a:tcPr marL="13192" marR="13192" marT="1319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Profundización</a:t>
                      </a:r>
                      <a:endParaRPr lang="es-CO" sz="1600" u="none" strike="noStrike" dirty="0">
                        <a:effectLst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Electivas de área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16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3805445808"/>
                  </a:ext>
                </a:extLst>
              </a:tr>
              <a:tr h="446711">
                <a:tc vMerge="1"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</a:rPr>
                        <a:t> 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Electivas de profundización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3837183192"/>
                  </a:ext>
                </a:extLst>
              </a:tr>
              <a:tr h="340004">
                <a:tc vMerge="1">
                  <a:txBody>
                    <a:bodyPr/>
                    <a:lstStyle/>
                    <a:p>
                      <a:pPr algn="ctr" fontAlgn="b"/>
                      <a:r>
                        <a:rPr lang="es-CO" sz="1500" u="none" strike="noStrike" dirty="0">
                          <a:effectLst/>
                        </a:rPr>
                        <a:t> 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Trabajo de grado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15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192" marR="13192" marT="13192" marB="0" anchor="ctr"/>
                </a:tc>
                <a:extLst>
                  <a:ext uri="{0D108BD9-81ED-4DB2-BD59-A6C34878D82A}">
                    <a16:rowId xmlns:a16="http://schemas.microsoft.com/office/drawing/2014/main" val="2181347527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C2668231-45C9-DC7D-62E0-7DA298096AAE}"/>
              </a:ext>
            </a:extLst>
          </p:cNvPr>
          <p:cNvGrpSpPr/>
          <p:nvPr/>
        </p:nvGrpSpPr>
        <p:grpSpPr>
          <a:xfrm>
            <a:off x="8710440" y="4730381"/>
            <a:ext cx="2815813" cy="1441188"/>
            <a:chOff x="8710440" y="4730381"/>
            <a:chExt cx="2815813" cy="1441188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A31944B-D8EA-0B5B-ACE7-635A29A33263}"/>
                </a:ext>
              </a:extLst>
            </p:cNvPr>
            <p:cNvSpPr/>
            <p:nvPr/>
          </p:nvSpPr>
          <p:spPr>
            <a:xfrm>
              <a:off x="8710440" y="5764065"/>
              <a:ext cx="2815813" cy="4075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FUNDAMENTACION EN CIENCIAS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8C55588-715D-247C-073A-5CED3EEB2CC9}"/>
                </a:ext>
              </a:extLst>
            </p:cNvPr>
            <p:cNvGrpSpPr/>
            <p:nvPr/>
          </p:nvGrpSpPr>
          <p:grpSpPr>
            <a:xfrm>
              <a:off x="8710440" y="4730381"/>
              <a:ext cx="2815812" cy="874643"/>
              <a:chOff x="3746187" y="4883959"/>
              <a:chExt cx="2815812" cy="87464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2E7534DD-AEFF-8486-E18E-B68BE61156CE}"/>
                  </a:ext>
                </a:extLst>
              </p:cNvPr>
              <p:cNvSpPr/>
              <p:nvPr/>
            </p:nvSpPr>
            <p:spPr>
              <a:xfrm>
                <a:off x="3746187" y="4883959"/>
                <a:ext cx="815579" cy="87464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QUÍMICA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EB3DCA0-AE8A-B692-6362-12AEEFEFD222}"/>
                  </a:ext>
                </a:extLst>
              </p:cNvPr>
              <p:cNvSpPr/>
              <p:nvPr/>
            </p:nvSpPr>
            <p:spPr>
              <a:xfrm>
                <a:off x="4746303" y="4883959"/>
                <a:ext cx="815579" cy="87464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MATEMÁTICAS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2D81E46-2607-D3C4-E260-F0FB5C96A082}"/>
                  </a:ext>
                </a:extLst>
              </p:cNvPr>
              <p:cNvSpPr/>
              <p:nvPr/>
            </p:nvSpPr>
            <p:spPr>
              <a:xfrm>
                <a:off x="5746420" y="4883959"/>
                <a:ext cx="815579" cy="87464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FÍSICA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4CF4230-8031-5AF2-EBC6-BFA1913E13C4}"/>
              </a:ext>
            </a:extLst>
          </p:cNvPr>
          <p:cNvGrpSpPr/>
          <p:nvPr/>
        </p:nvGrpSpPr>
        <p:grpSpPr>
          <a:xfrm>
            <a:off x="8710440" y="2711806"/>
            <a:ext cx="2784089" cy="1940743"/>
            <a:chOff x="8710440" y="2711806"/>
            <a:chExt cx="2784089" cy="1940743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E082529-0389-D2E3-6A91-E7B917704B8F}"/>
                </a:ext>
              </a:extLst>
            </p:cNvPr>
            <p:cNvGrpSpPr/>
            <p:nvPr/>
          </p:nvGrpSpPr>
          <p:grpSpPr>
            <a:xfrm>
              <a:off x="8716160" y="3273749"/>
              <a:ext cx="2778368" cy="1378800"/>
              <a:chOff x="3751907" y="3427327"/>
              <a:chExt cx="2778368" cy="1378800"/>
            </a:xfrm>
            <a:solidFill>
              <a:srgbClr val="FFFF00"/>
            </a:solidFill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7CDB6C3-171A-6BC7-C144-5425B26F01D6}"/>
                  </a:ext>
                </a:extLst>
              </p:cNvPr>
              <p:cNvSpPr/>
              <p:nvPr/>
            </p:nvSpPr>
            <p:spPr>
              <a:xfrm rot="16200000">
                <a:off x="3322859" y="3856382"/>
                <a:ext cx="1378783" cy="52068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ANALÍTICA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7F70FCE-0909-1DF6-52E5-DB38247706A3}"/>
                  </a:ext>
                </a:extLst>
              </p:cNvPr>
              <p:cNvSpPr/>
              <p:nvPr/>
            </p:nvSpPr>
            <p:spPr>
              <a:xfrm rot="16200000">
                <a:off x="4074755" y="3855727"/>
                <a:ext cx="1378800" cy="52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FISICOQUÍMICA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AE61E7FA-8F94-9A4E-264D-0E2A9F594F4B}"/>
                  </a:ext>
                </a:extLst>
              </p:cNvPr>
              <p:cNvSpPr/>
              <p:nvPr/>
            </p:nvSpPr>
            <p:spPr>
              <a:xfrm rot="16200000">
                <a:off x="4827324" y="3855727"/>
                <a:ext cx="1378782" cy="52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ORGÁNICA y BIOQUIMCA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D0549B62-435F-837A-E45C-F0AFAD340424}"/>
                  </a:ext>
                </a:extLst>
              </p:cNvPr>
              <p:cNvSpPr/>
              <p:nvPr/>
            </p:nvSpPr>
            <p:spPr>
              <a:xfrm rot="16200000">
                <a:off x="5579883" y="3855726"/>
                <a:ext cx="1378783" cy="52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b="1" dirty="0">
                    <a:solidFill>
                      <a:schemeClr val="tx1"/>
                    </a:solidFill>
                  </a:rPr>
                  <a:t>INORGÁNICA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EDD9E78-E4AF-2456-929B-473D707E29FA}"/>
                </a:ext>
              </a:extLst>
            </p:cNvPr>
            <p:cNvSpPr/>
            <p:nvPr/>
          </p:nvSpPr>
          <p:spPr>
            <a:xfrm>
              <a:off x="8710440" y="2711806"/>
              <a:ext cx="2784089" cy="4075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</a:rPr>
                <a:t>SINTESIS QUIMICA</a:t>
              </a:r>
              <a:endParaRPr lang="es-CO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6A418CF-7D04-AB4B-8476-0FE5E14EEA78}"/>
              </a:ext>
            </a:extLst>
          </p:cNvPr>
          <p:cNvGrpSpPr/>
          <p:nvPr/>
        </p:nvGrpSpPr>
        <p:grpSpPr>
          <a:xfrm>
            <a:off x="8710438" y="1143369"/>
            <a:ext cx="2797581" cy="1460932"/>
            <a:chOff x="8710438" y="1143369"/>
            <a:chExt cx="2797581" cy="1460932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35A87DE0-0625-B158-62A3-15CF7BA68629}"/>
                </a:ext>
              </a:extLst>
            </p:cNvPr>
            <p:cNvSpPr/>
            <p:nvPr/>
          </p:nvSpPr>
          <p:spPr>
            <a:xfrm>
              <a:off x="8710438" y="2196797"/>
              <a:ext cx="2784089" cy="407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</a:rPr>
                <a:t>ELECTIVAS DE AREA</a:t>
              </a:r>
              <a:endParaRPr lang="es-C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8001EBD8-5EBE-F993-79D3-0AB69C407F01}"/>
                </a:ext>
              </a:extLst>
            </p:cNvPr>
            <p:cNvSpPr/>
            <p:nvPr/>
          </p:nvSpPr>
          <p:spPr>
            <a:xfrm>
              <a:off x="8710440" y="1658318"/>
              <a:ext cx="1000116" cy="407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</a:rPr>
                <a:t>SEMINARIO</a:t>
              </a:r>
              <a:endParaRPr lang="es-C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8753A55D-C715-4377-1388-FB788588E0BB}"/>
                </a:ext>
              </a:extLst>
            </p:cNvPr>
            <p:cNvSpPr/>
            <p:nvPr/>
          </p:nvSpPr>
          <p:spPr>
            <a:xfrm>
              <a:off x="9799983" y="1658318"/>
              <a:ext cx="1694544" cy="407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</a:rPr>
                <a:t>ELECTIVAS DE ENFASIS</a:t>
              </a:r>
              <a:endParaRPr lang="es-C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FEBD73C8-BC14-153A-A55D-B9A5E7F9AB21}"/>
                </a:ext>
              </a:extLst>
            </p:cNvPr>
            <p:cNvSpPr/>
            <p:nvPr/>
          </p:nvSpPr>
          <p:spPr>
            <a:xfrm>
              <a:off x="8710440" y="1143369"/>
              <a:ext cx="2797579" cy="407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tx1"/>
                  </a:solidFill>
                </a:rPr>
                <a:t>TRABAJO DE GRADO</a:t>
              </a:r>
              <a:endParaRPr lang="es-CO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4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379942" y="-65658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Cursos electivos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3ABDDC6-5F2A-F59D-C026-AE6E64E30369}"/>
              </a:ext>
            </a:extLst>
          </p:cNvPr>
          <p:cNvSpPr/>
          <p:nvPr/>
        </p:nvSpPr>
        <p:spPr>
          <a:xfrm>
            <a:off x="861329" y="644920"/>
            <a:ext cx="4182788" cy="6213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u="sng" dirty="0">
                <a:solidFill>
                  <a:schemeClr val="tx1"/>
                </a:solidFill>
              </a:rPr>
              <a:t>ÁREA</a:t>
            </a:r>
          </a:p>
          <a:p>
            <a:r>
              <a:rPr lang="es-ES" sz="1600" b="1" u="sng" dirty="0">
                <a:solidFill>
                  <a:schemeClr val="tx1"/>
                </a:solidFill>
              </a:rPr>
              <a:t>Inorgánica:</a:t>
            </a:r>
            <a:endParaRPr lang="es-ES" sz="2000" b="1" u="sng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Introducción a los Compuestos de Silicio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Introducción a la Catálisis Heterogénea</a:t>
            </a:r>
          </a:p>
          <a:p>
            <a:endParaRPr lang="es-ES" sz="1400" b="1" u="sng" dirty="0">
              <a:solidFill>
                <a:schemeClr val="tx1"/>
              </a:solidFill>
            </a:endParaRPr>
          </a:p>
          <a:p>
            <a:r>
              <a:rPr lang="es-ES" sz="1400" b="1" u="sng" dirty="0">
                <a:solidFill>
                  <a:schemeClr val="tx1"/>
                </a:solidFill>
              </a:rPr>
              <a:t>Analítica:</a:t>
            </a:r>
            <a:endParaRPr lang="es-ES" b="1" u="sng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Análisis y Tratamientos de  Contaminantes Emergentes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Métodos Avanzados de Separación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Química de los Polímeros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Validación de Métodos</a:t>
            </a:r>
          </a:p>
          <a:p>
            <a:endParaRPr lang="es-ES" sz="1400" b="1" u="sng" dirty="0">
              <a:solidFill>
                <a:schemeClr val="tx1"/>
              </a:solidFill>
            </a:endParaRPr>
          </a:p>
          <a:p>
            <a:r>
              <a:rPr lang="es-ES" sz="1400" b="1" u="sng" dirty="0">
                <a:solidFill>
                  <a:schemeClr val="tx1"/>
                </a:solidFill>
              </a:rPr>
              <a:t>Orgánica y Bioquímica:</a:t>
            </a:r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Biotecnología de Proteínas Recombinantes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Química </a:t>
            </a:r>
            <a:r>
              <a:rPr lang="es-ES" sz="1400" b="1" dirty="0" err="1">
                <a:solidFill>
                  <a:schemeClr val="tx1"/>
                </a:solidFill>
              </a:rPr>
              <a:t>Bioinorgánica</a:t>
            </a:r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Síntesis Orgánica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Análisis Orgánico</a:t>
            </a:r>
          </a:p>
          <a:p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400" b="1" u="sng" dirty="0">
                <a:solidFill>
                  <a:schemeClr val="tx1"/>
                </a:solidFill>
              </a:rPr>
              <a:t>Fisicoquímica:</a:t>
            </a:r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Termodinámica Estadística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Dinámicas de las Reacciones Químicas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Electroquímica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Química Computacional</a:t>
            </a:r>
          </a:p>
          <a:p>
            <a:endParaRPr lang="es-ES" sz="1400" b="1" u="sng" dirty="0">
              <a:solidFill>
                <a:schemeClr val="tx1"/>
              </a:solidFill>
            </a:endParaRPr>
          </a:p>
          <a:p>
            <a:r>
              <a:rPr lang="es-ES" sz="1400" b="1" u="sng" dirty="0">
                <a:solidFill>
                  <a:schemeClr val="tx1"/>
                </a:solidFill>
              </a:rPr>
              <a:t>Para toda la facultad</a:t>
            </a:r>
            <a:endParaRPr lang="es-ES" sz="1400" b="1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Astronomía para Todos</a:t>
            </a:r>
          </a:p>
          <a:p>
            <a:r>
              <a:rPr lang="es-ES" sz="1400" b="1" dirty="0">
                <a:solidFill>
                  <a:schemeClr val="tx1"/>
                </a:solidFill>
              </a:rPr>
              <a:t>Introducción a Machine </a:t>
            </a:r>
            <a:r>
              <a:rPr lang="es-ES" sz="1400" b="1" dirty="0" err="1">
                <a:solidFill>
                  <a:schemeClr val="tx1"/>
                </a:solidFill>
              </a:rPr>
              <a:t>Learning</a:t>
            </a:r>
            <a:endParaRPr lang="es-ES" sz="1400" b="1" dirty="0">
              <a:solidFill>
                <a:schemeClr val="tx1"/>
              </a:solidFill>
            </a:endParaRPr>
          </a:p>
          <a:p>
            <a:pPr algn="ctr"/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93106F9-4F8D-7AEF-E6CF-EC9F0E1822DE}"/>
              </a:ext>
            </a:extLst>
          </p:cNvPr>
          <p:cNvSpPr/>
          <p:nvPr/>
        </p:nvSpPr>
        <p:spPr>
          <a:xfrm>
            <a:off x="5149821" y="994482"/>
            <a:ext cx="3920535" cy="5391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b="1" u="sng" dirty="0">
              <a:solidFill>
                <a:schemeClr val="tx1"/>
              </a:solidFill>
            </a:endParaRPr>
          </a:p>
          <a:p>
            <a:pPr algn="ctr"/>
            <a:r>
              <a:rPr lang="es-ES" sz="2000" b="1" u="sng" dirty="0">
                <a:solidFill>
                  <a:schemeClr val="tx1"/>
                </a:solidFill>
              </a:rPr>
              <a:t>ÉNFASIS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Desarrollo Histórico de la Química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Didáctica de la Química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Bioquímica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Biología Molecular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Biopolímeros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Administración y Finanzas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Diseño de Procesos Químicos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Productos 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Espectroscopia de productos naturales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Química del Estado Sólido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Orgánica Avanzada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Cristalografía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Simulación Computacional de Nanomateriales y 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Solventes Alternativos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Caracterización Avanzada de Materiales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Biofísica de Membranas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Reología y Coloides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Química Ambiental</a:t>
            </a:r>
          </a:p>
          <a:p>
            <a:pPr algn="ctr"/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63B7D680-D202-F009-5ACD-6BFB8DFB58CC}"/>
              </a:ext>
            </a:extLst>
          </p:cNvPr>
          <p:cNvSpPr/>
          <p:nvPr/>
        </p:nvSpPr>
        <p:spPr>
          <a:xfrm>
            <a:off x="9171081" y="2022725"/>
            <a:ext cx="2818862" cy="3041151"/>
          </a:xfrm>
          <a:prstGeom prst="roundRect">
            <a:avLst>
              <a:gd name="adj" fmla="val 150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Cursos electivos de otros programas:</a:t>
            </a:r>
          </a:p>
          <a:p>
            <a:pPr algn="ctr"/>
            <a:endParaRPr lang="es-ES" sz="1600" b="1" dirty="0">
              <a:solidFill>
                <a:schemeClr val="tx1"/>
              </a:solidFill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</a:rPr>
              <a:t>Biología, Física, Ingeniería, Farmacia, Educación. </a:t>
            </a:r>
            <a:endParaRPr lang="es-C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Trabajos de grado:</a:t>
            </a:r>
          </a:p>
          <a:p>
            <a:pPr algn="l"/>
            <a:r>
              <a:rPr lang="es-ES" sz="26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Acuerdo de Facultad 189 de 2017</a:t>
            </a:r>
            <a:endParaRPr lang="es-CO" sz="26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F55D4B-85F3-F23D-CD70-1B8C766A6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734666"/>
              </p:ext>
            </p:extLst>
          </p:nvPr>
        </p:nvGraphicFramePr>
        <p:xfrm>
          <a:off x="2161208" y="914399"/>
          <a:ext cx="8128000" cy="3766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EBD39D1-5D8C-A10B-5B11-91CA8894EABD}"/>
              </a:ext>
            </a:extLst>
          </p:cNvPr>
          <p:cNvSpPr/>
          <p:nvPr/>
        </p:nvSpPr>
        <p:spPr>
          <a:xfrm>
            <a:off x="879060" y="5167238"/>
            <a:ext cx="2564295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Grupos de investigación del Instituto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7249C5E-35C3-6878-A3AD-9E13CAEBDEAC}"/>
              </a:ext>
            </a:extLst>
          </p:cNvPr>
          <p:cNvSpPr/>
          <p:nvPr/>
        </p:nvSpPr>
        <p:spPr>
          <a:xfrm>
            <a:off x="3669059" y="5167238"/>
            <a:ext cx="2564295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Grupos de investigación del otras facultades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468CCE1-14D1-CCA4-B6A1-E78BB559F7FF}"/>
              </a:ext>
            </a:extLst>
          </p:cNvPr>
          <p:cNvSpPr/>
          <p:nvPr/>
        </p:nvSpPr>
        <p:spPr>
          <a:xfrm>
            <a:off x="6459058" y="5167238"/>
            <a:ext cx="2564295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Empresas de la ciudad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CCF6521-1F6C-1FB7-6992-3456D8F5E72B}"/>
              </a:ext>
            </a:extLst>
          </p:cNvPr>
          <p:cNvSpPr/>
          <p:nvPr/>
        </p:nvSpPr>
        <p:spPr>
          <a:xfrm>
            <a:off x="9249058" y="5167238"/>
            <a:ext cx="2564295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Instituciones educativas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727086-63C1-9A63-7E0F-031A84BDEC99}"/>
              </a:ext>
            </a:extLst>
          </p:cNvPr>
          <p:cNvSpPr txBox="1"/>
          <p:nvPr/>
        </p:nvSpPr>
        <p:spPr>
          <a:xfrm>
            <a:off x="5372020" y="4744279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Apoyados en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0029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18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Estrategias de Enseñanza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89A651-CAD2-C729-4D43-F8CBD81B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301"/>
            <a:ext cx="10515600" cy="4351338"/>
          </a:xfrm>
        </p:spPr>
        <p:txBody>
          <a:bodyPr>
            <a:normAutofit/>
          </a:bodyPr>
          <a:lstStyle/>
          <a:p>
            <a:r>
              <a:rPr lang="es-CO" b="1" dirty="0"/>
              <a:t>Libertad de cátedra:</a:t>
            </a:r>
            <a:r>
              <a:rPr lang="es-CO" dirty="0"/>
              <a:t> Aprendizaje significativo, Resolución de problemas, Cursos por proyectos. (</a:t>
            </a:r>
            <a:r>
              <a:rPr lang="es-CO" i="1" dirty="0"/>
              <a:t>Programa de desarrollo docente</a:t>
            </a:r>
            <a:r>
              <a:rPr lang="es-CO" dirty="0"/>
              <a:t>)</a:t>
            </a:r>
          </a:p>
          <a:p>
            <a:r>
              <a:rPr lang="es-CO" b="1" dirty="0"/>
              <a:t>Formación integral: </a:t>
            </a:r>
            <a:r>
              <a:rPr lang="es-CO" dirty="0"/>
              <a:t>Plan de estudios.</a:t>
            </a:r>
          </a:p>
          <a:p>
            <a:r>
              <a:rPr lang="es-CO" b="1" dirty="0"/>
              <a:t>Interdisciplinariedad:</a:t>
            </a:r>
            <a:r>
              <a:rPr lang="es-CO" dirty="0"/>
              <a:t> Fundamentación en ciencias, </a:t>
            </a:r>
            <a:r>
              <a:rPr lang="es-CO" dirty="0" err="1"/>
              <a:t>Sintesís</a:t>
            </a:r>
            <a:r>
              <a:rPr lang="es-CO" dirty="0"/>
              <a:t> Química y Cursos Electivos.</a:t>
            </a:r>
          </a:p>
          <a:p>
            <a:r>
              <a:rPr lang="es-CO" b="1" dirty="0"/>
              <a:t>Flexibilidad:</a:t>
            </a:r>
            <a:r>
              <a:rPr lang="es-CO" dirty="0"/>
              <a:t> Cursos electivos, Múltiples opciones de trabajo de grado.</a:t>
            </a:r>
          </a:p>
          <a:p>
            <a:r>
              <a:rPr lang="es-CO" b="1" dirty="0"/>
              <a:t>Inclusión:</a:t>
            </a:r>
            <a:r>
              <a:rPr lang="es-CO" dirty="0"/>
              <a:t> Políticas universitarias.</a:t>
            </a:r>
          </a:p>
          <a:p>
            <a:r>
              <a:rPr lang="es-CO" b="1" dirty="0"/>
              <a:t>Internacionalización:</a:t>
            </a:r>
            <a:r>
              <a:rPr lang="es-CO" dirty="0"/>
              <a:t> Pasantías de estudiantes y docentes. En proyección cursos del pregrado en línea.</a:t>
            </a:r>
          </a:p>
        </p:txBody>
      </p:sp>
    </p:spTree>
    <p:extLst>
      <p:ext uri="{BB962C8B-B14F-4D97-AF65-F5344CB8AC3E}">
        <p14:creationId xmlns:p14="http://schemas.microsoft.com/office/powerpoint/2010/main" val="20635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6603958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  <a:hlinkClick r:id="rId2"/>
              </a:rPr>
              <a:t>Programa de desarrollo docente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76718" y="3062038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3DF8296-6651-AF5D-1E05-2A66FC5BD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4" y="1426272"/>
            <a:ext cx="6300271" cy="46003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EE5E52-38B9-CC0F-23A8-17C76739C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780" y="1541562"/>
            <a:ext cx="5534025" cy="1866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916A10-5705-A5A8-1183-FAAF4F22B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399" y="3054454"/>
            <a:ext cx="5249335" cy="184067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84EEE07-87D3-947D-A00E-37A7B350D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849" y="4488524"/>
            <a:ext cx="5213667" cy="17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2" y="218707"/>
            <a:ext cx="5875089" cy="85242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rgbClr val="0B6937"/>
                </a:solidFill>
                <a:latin typeface="Roboto Slab" pitchFamily="2" charset="0"/>
                <a:ea typeface="Roboto Slab" pitchFamily="2" charset="0"/>
              </a:rPr>
              <a:t>Consejo de Instituto</a:t>
            </a:r>
            <a:endParaRPr lang="es-CO" sz="3200" b="1" dirty="0">
              <a:solidFill>
                <a:srgbClr val="0B6937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1347918" y="6192127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1042181" y="6187572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192127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D71E636A-4153-6B46-ACF8-6F67CF98F297}"/>
              </a:ext>
            </a:extLst>
          </p:cNvPr>
          <p:cNvSpPr txBox="1">
            <a:spLocks/>
          </p:cNvSpPr>
          <p:nvPr/>
        </p:nvSpPr>
        <p:spPr>
          <a:xfrm>
            <a:off x="1372888" y="1121630"/>
            <a:ext cx="8038179" cy="1135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b="1" dirty="0">
                <a:latin typeface="Roboto Slab"/>
                <a:ea typeface="Roboto" panose="02000000000000000000" pitchFamily="2" charset="0"/>
              </a:rPr>
              <a:t>De acuerdo con las normas establecidas y los lineamientos de la Facultad de Ciencias Exactas y Naturales, cada instituto está conformado por un consejo que cuenta con seis integrantes</a:t>
            </a:r>
            <a:r>
              <a:rPr lang="es-ES" sz="1600" dirty="0">
                <a:latin typeface="Roboto Slab"/>
                <a:ea typeface="Roboto" panose="02000000000000000000" pitchFamily="2" charset="0"/>
              </a:rPr>
              <a:t>: el Director del Instituto y cinco consejeros.</a:t>
            </a:r>
          </a:p>
          <a:p>
            <a:pPr algn="just"/>
            <a:endParaRPr lang="es-ES" sz="1600" dirty="0">
              <a:latin typeface="Roboto Slab"/>
              <a:ea typeface="Roboto" panose="02000000000000000000" pitchFamily="2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592261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Proceso 1"/>
          <p:cNvSpPr/>
          <p:nvPr/>
        </p:nvSpPr>
        <p:spPr>
          <a:xfrm>
            <a:off x="5249067" y="2334051"/>
            <a:ext cx="2544597" cy="999460"/>
          </a:xfrm>
          <a:prstGeom prst="flowChart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Consejo de Instituto</a:t>
            </a:r>
          </a:p>
        </p:txBody>
      </p:sp>
      <p:sp>
        <p:nvSpPr>
          <p:cNvPr id="18" name="Proceso 17"/>
          <p:cNvSpPr/>
          <p:nvPr/>
        </p:nvSpPr>
        <p:spPr>
          <a:xfrm>
            <a:off x="1425742" y="4089859"/>
            <a:ext cx="1370621" cy="999460"/>
          </a:xfrm>
          <a:prstGeom prst="flowChart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Director del Instituto</a:t>
            </a:r>
          </a:p>
        </p:txBody>
      </p:sp>
      <p:sp>
        <p:nvSpPr>
          <p:cNvPr id="23" name="Proceso 22"/>
          <p:cNvSpPr/>
          <p:nvPr/>
        </p:nvSpPr>
        <p:spPr>
          <a:xfrm>
            <a:off x="3182333" y="4089859"/>
            <a:ext cx="1370621" cy="999460"/>
          </a:xfrm>
          <a:prstGeom prst="flowChart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Coordinador del posgrado</a:t>
            </a:r>
          </a:p>
        </p:txBody>
      </p:sp>
      <p:sp>
        <p:nvSpPr>
          <p:cNvPr id="24" name="Proceso 23"/>
          <p:cNvSpPr/>
          <p:nvPr/>
        </p:nvSpPr>
        <p:spPr>
          <a:xfrm>
            <a:off x="4938924" y="4089859"/>
            <a:ext cx="1370621" cy="999460"/>
          </a:xfrm>
          <a:prstGeom prst="flowChart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Coordinador del </a:t>
            </a:r>
          </a:p>
          <a:p>
            <a:pPr algn="ctr"/>
            <a:r>
              <a:rPr lang="es-CO" dirty="0"/>
              <a:t>pregrado</a:t>
            </a:r>
          </a:p>
        </p:txBody>
      </p:sp>
      <p:sp>
        <p:nvSpPr>
          <p:cNvPr id="25" name="Proceso 24"/>
          <p:cNvSpPr/>
          <p:nvPr/>
        </p:nvSpPr>
        <p:spPr>
          <a:xfrm>
            <a:off x="6695515" y="4089859"/>
            <a:ext cx="1370621" cy="999460"/>
          </a:xfrm>
          <a:prstGeom prst="flowChart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Coordinador de </a:t>
            </a:r>
          </a:p>
          <a:p>
            <a:pPr algn="ctr"/>
            <a:r>
              <a:rPr lang="es-CO" dirty="0"/>
              <a:t>prácticas</a:t>
            </a:r>
          </a:p>
        </p:txBody>
      </p:sp>
      <p:sp>
        <p:nvSpPr>
          <p:cNvPr id="26" name="Proceso 25"/>
          <p:cNvSpPr/>
          <p:nvPr/>
        </p:nvSpPr>
        <p:spPr>
          <a:xfrm>
            <a:off x="8452106" y="4089859"/>
            <a:ext cx="1370621" cy="999460"/>
          </a:xfrm>
          <a:prstGeom prst="flowChart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Coordinador</a:t>
            </a:r>
          </a:p>
          <a:p>
            <a:pPr algn="ctr"/>
            <a:r>
              <a:rPr lang="es-CO" dirty="0"/>
              <a:t>de extensión</a:t>
            </a:r>
          </a:p>
        </p:txBody>
      </p:sp>
      <p:sp>
        <p:nvSpPr>
          <p:cNvPr id="27" name="Proceso 26"/>
          <p:cNvSpPr/>
          <p:nvPr/>
        </p:nvSpPr>
        <p:spPr>
          <a:xfrm>
            <a:off x="10208697" y="4089859"/>
            <a:ext cx="1370621" cy="999460"/>
          </a:xfrm>
          <a:prstGeom prst="flowChart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Coordinador de </a:t>
            </a:r>
          </a:p>
          <a:p>
            <a:pPr algn="ctr"/>
            <a:r>
              <a:rPr lang="es-CO" dirty="0"/>
              <a:t>servicios</a:t>
            </a:r>
          </a:p>
        </p:txBody>
      </p:sp>
      <p:cxnSp>
        <p:nvCxnSpPr>
          <p:cNvPr id="5" name="Conector angular 4"/>
          <p:cNvCxnSpPr>
            <a:stCxn id="2" idx="2"/>
            <a:endCxn id="18" idx="0"/>
          </p:cNvCxnSpPr>
          <p:nvPr/>
        </p:nvCxnSpPr>
        <p:spPr>
          <a:xfrm rot="5400000">
            <a:off x="3938036" y="1506529"/>
            <a:ext cx="756348" cy="4410313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angular 5"/>
          <p:cNvCxnSpPr>
            <a:stCxn id="2" idx="2"/>
            <a:endCxn id="23" idx="0"/>
          </p:cNvCxnSpPr>
          <p:nvPr/>
        </p:nvCxnSpPr>
        <p:spPr>
          <a:xfrm rot="5400000">
            <a:off x="4816331" y="2384824"/>
            <a:ext cx="756348" cy="2653722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2" idx="2"/>
            <a:endCxn id="24" idx="0"/>
          </p:cNvCxnSpPr>
          <p:nvPr/>
        </p:nvCxnSpPr>
        <p:spPr>
          <a:xfrm rot="5400000">
            <a:off x="5694627" y="3263120"/>
            <a:ext cx="756348" cy="89713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2" idx="2"/>
            <a:endCxn id="25" idx="0"/>
          </p:cNvCxnSpPr>
          <p:nvPr/>
        </p:nvCxnSpPr>
        <p:spPr>
          <a:xfrm rot="16200000" flipH="1">
            <a:off x="6572922" y="3281955"/>
            <a:ext cx="756348" cy="85946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2" idx="2"/>
            <a:endCxn id="26" idx="0"/>
          </p:cNvCxnSpPr>
          <p:nvPr/>
        </p:nvCxnSpPr>
        <p:spPr>
          <a:xfrm rot="16200000" flipH="1">
            <a:off x="7451217" y="2403659"/>
            <a:ext cx="756348" cy="261605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>
            <a:stCxn id="2" idx="2"/>
            <a:endCxn id="27" idx="0"/>
          </p:cNvCxnSpPr>
          <p:nvPr/>
        </p:nvCxnSpPr>
        <p:spPr>
          <a:xfrm rot="16200000" flipH="1">
            <a:off x="8329513" y="1525364"/>
            <a:ext cx="756348" cy="437264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ceso 23">
            <a:extLst>
              <a:ext uri="{FF2B5EF4-FFF2-40B4-BE49-F238E27FC236}">
                <a16:creationId xmlns:a16="http://schemas.microsoft.com/office/drawing/2014/main" id="{5651B61A-F5E0-ADC5-DC0D-A79009DDF9D2}"/>
              </a:ext>
            </a:extLst>
          </p:cNvPr>
          <p:cNvSpPr/>
          <p:nvPr/>
        </p:nvSpPr>
        <p:spPr>
          <a:xfrm>
            <a:off x="4933355" y="5326343"/>
            <a:ext cx="1370621" cy="999460"/>
          </a:xfrm>
          <a:prstGeom prst="flowChartProcess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Á</a:t>
            </a:r>
            <a:r>
              <a:rPr lang="es-CO" dirty="0"/>
              <a:t>reas académicas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B20807-4248-E2E0-9160-DB6FE37A3D50}"/>
              </a:ext>
            </a:extLst>
          </p:cNvPr>
          <p:cNvSpPr txBox="1"/>
          <p:nvPr/>
        </p:nvSpPr>
        <p:spPr>
          <a:xfrm>
            <a:off x="6457882" y="5310140"/>
            <a:ext cx="1566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Química Básica</a:t>
            </a:r>
          </a:p>
          <a:p>
            <a:r>
              <a:rPr lang="es-ES" sz="1200" dirty="0"/>
              <a:t>Orgánica y Bioquímica</a:t>
            </a:r>
          </a:p>
          <a:p>
            <a:r>
              <a:rPr lang="es-ES" sz="1200" dirty="0"/>
              <a:t>Inorgánica</a:t>
            </a:r>
          </a:p>
          <a:p>
            <a:r>
              <a:rPr lang="es-ES" sz="1200" dirty="0"/>
              <a:t>Fisicoquímica</a:t>
            </a:r>
          </a:p>
          <a:p>
            <a:r>
              <a:rPr lang="es-ES" sz="1200" dirty="0"/>
              <a:t>Analítica</a:t>
            </a:r>
            <a:endParaRPr lang="es-CO" sz="12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271F84F-1EFC-B6FA-88DB-3FD5C2083DE6}"/>
              </a:ext>
            </a:extLst>
          </p:cNvPr>
          <p:cNvCxnSpPr>
            <a:stCxn id="24" idx="2"/>
            <a:endCxn id="28" idx="0"/>
          </p:cNvCxnSpPr>
          <p:nvPr/>
        </p:nvCxnSpPr>
        <p:spPr>
          <a:xfrm flipH="1">
            <a:off x="5618666" y="5089319"/>
            <a:ext cx="5569" cy="23702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7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Evaluación de los estudiantes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AD90E3A-8293-D183-3824-8EC66AB2D7EC}"/>
              </a:ext>
            </a:extLst>
          </p:cNvPr>
          <p:cNvSpPr/>
          <p:nvPr/>
        </p:nvSpPr>
        <p:spPr>
          <a:xfrm>
            <a:off x="5425187" y="1827653"/>
            <a:ext cx="2666922" cy="1155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Exámenes parciales y </a:t>
            </a:r>
            <a:r>
              <a:rPr lang="es-ES" dirty="0" err="1"/>
              <a:t>quices</a:t>
            </a:r>
            <a:r>
              <a:rPr lang="es-ES" dirty="0"/>
              <a:t> escritos.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539E48E-01D5-ECA3-ED12-7AA0D5E272D4}"/>
              </a:ext>
            </a:extLst>
          </p:cNvPr>
          <p:cNvSpPr/>
          <p:nvPr/>
        </p:nvSpPr>
        <p:spPr>
          <a:xfrm>
            <a:off x="1300452" y="3119880"/>
            <a:ext cx="4228432" cy="1635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Valoración interactiva utilizando las 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Evaluación  de trabajo colaborativos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B0D3924-F2A7-CAB0-EC43-221E4A198F3D}"/>
              </a:ext>
            </a:extLst>
          </p:cNvPr>
          <p:cNvSpPr/>
          <p:nvPr/>
        </p:nvSpPr>
        <p:spPr>
          <a:xfrm>
            <a:off x="8236563" y="1798274"/>
            <a:ext cx="2558859" cy="11851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Síntesis de las clases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Cuestionarios.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DBD8D8D-99E2-89AC-CDE9-DBBE71AF8F37}"/>
              </a:ext>
            </a:extLst>
          </p:cNvPr>
          <p:cNvSpPr/>
          <p:nvPr/>
        </p:nvSpPr>
        <p:spPr>
          <a:xfrm>
            <a:off x="2986782" y="4837361"/>
            <a:ext cx="3959164" cy="12840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Exposiciones orales: en aula y en publico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Informes de laboratorio.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AB928EE0-C4EC-9BC7-27C0-A594DB713004}"/>
              </a:ext>
            </a:extLst>
          </p:cNvPr>
          <p:cNvSpPr/>
          <p:nvPr/>
        </p:nvSpPr>
        <p:spPr>
          <a:xfrm>
            <a:off x="5650247" y="3118189"/>
            <a:ext cx="4121427" cy="16358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Sustentaciones de tareas, consulta o de contenidos desarrollados.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Mapas conceptuales y/o mentales.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5AAE860-8F79-3B39-A662-1580D9FAF617}"/>
              </a:ext>
            </a:extLst>
          </p:cNvPr>
          <p:cNvSpPr/>
          <p:nvPr/>
        </p:nvSpPr>
        <p:spPr>
          <a:xfrm>
            <a:off x="7072976" y="4812081"/>
            <a:ext cx="3207027" cy="129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Resumen de lectura.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Reelaboración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Reescritura de texto.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A4AAE4D-F16A-FE43-A7EB-6EBF29FB79CA}"/>
              </a:ext>
            </a:extLst>
          </p:cNvPr>
          <p:cNvSpPr/>
          <p:nvPr/>
        </p:nvSpPr>
        <p:spPr>
          <a:xfrm>
            <a:off x="1405237" y="1852933"/>
            <a:ext cx="3675462" cy="1155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Resultados experimentales de análisis </a:t>
            </a:r>
            <a:r>
              <a:rPr lang="es-ES" dirty="0" err="1"/>
              <a:t>cualiltativo</a:t>
            </a:r>
            <a:r>
              <a:rPr lang="es-ES" dirty="0"/>
              <a:t> o cuantitativo</a:t>
            </a:r>
          </a:p>
        </p:txBody>
      </p:sp>
    </p:spTree>
    <p:extLst>
      <p:ext uri="{BB962C8B-B14F-4D97-AF65-F5344CB8AC3E}">
        <p14:creationId xmlns:p14="http://schemas.microsoft.com/office/powerpoint/2010/main" val="9386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Evaluación y Autorregulación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C3B92-96BC-7252-26AB-E90B30CFA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269"/>
            <a:ext cx="10515600" cy="453369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Evaluación institucional por el portal universitario:</a:t>
            </a:r>
          </a:p>
          <a:p>
            <a:pPr lvl="1"/>
            <a:r>
              <a:rPr lang="es-ES" b="1" dirty="0"/>
              <a:t>Se evalúan los docentes:</a:t>
            </a:r>
            <a:r>
              <a:rPr lang="es-ES" dirty="0"/>
              <a:t> Apreciación General, Metodología, Relación con los estudiantes, forma de evaluar, Conocimientos.</a:t>
            </a:r>
          </a:p>
          <a:p>
            <a:pPr lvl="1"/>
            <a:r>
              <a:rPr lang="es-ES" b="1" dirty="0"/>
              <a:t>Se evalúa el curso:</a:t>
            </a:r>
            <a:r>
              <a:rPr lang="es-ES" dirty="0"/>
              <a:t> Importancia, Logro de Objetivos, Actualidad, relación con los prerrequisitos, Intensidad Horaria.</a:t>
            </a:r>
          </a:p>
          <a:p>
            <a:pPr marL="457200" lvl="1" indent="0">
              <a:buNone/>
            </a:pPr>
            <a:endParaRPr lang="es-ES" dirty="0"/>
          </a:p>
          <a:p>
            <a:r>
              <a:rPr lang="es-ES" dirty="0"/>
              <a:t>Proceso de Autorregulación FCEN (</a:t>
            </a:r>
            <a:r>
              <a:rPr lang="es-ES" i="1" dirty="0">
                <a:hlinkClick r:id="rId3"/>
              </a:rPr>
              <a:t>Formulario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Evaluación complementaria en la semana 12 a partir del 2021-2 (en análisis)</a:t>
            </a:r>
          </a:p>
          <a:p>
            <a:pPr lvl="1"/>
            <a:r>
              <a:rPr lang="es-ES" dirty="0"/>
              <a:t>Aspectos: Condiciones locativas, recursos, aprendizaje, modalidad,…</a:t>
            </a:r>
          </a:p>
          <a:p>
            <a:pPr lvl="1"/>
            <a:r>
              <a:rPr lang="es-ES" dirty="0"/>
              <a:t>Dos eventos:  Piloto2019-1; 2021-2.</a:t>
            </a:r>
          </a:p>
          <a:p>
            <a:r>
              <a:rPr lang="es-ES" dirty="0"/>
              <a:t>Proceso de revisión del plan de estudios</a:t>
            </a:r>
          </a:p>
          <a:p>
            <a:pPr lvl="1"/>
            <a:r>
              <a:rPr lang="es-ES" dirty="0"/>
              <a:t>Comité de pregrado</a:t>
            </a:r>
          </a:p>
          <a:p>
            <a:pPr lvl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3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7367488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Recursos bibliográficos e informáticos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9A08BF-D5EC-1D23-957B-E6C2D9E9A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73" y="1214381"/>
            <a:ext cx="5282460" cy="3255941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26B8A099-9B1D-7451-BD87-F1D64673EF02}"/>
              </a:ext>
            </a:extLst>
          </p:cNvPr>
          <p:cNvGrpSpPr/>
          <p:nvPr/>
        </p:nvGrpSpPr>
        <p:grpSpPr>
          <a:xfrm>
            <a:off x="6577601" y="1214381"/>
            <a:ext cx="4328349" cy="2964141"/>
            <a:chOff x="6577601" y="1214381"/>
            <a:chExt cx="4328349" cy="2964141"/>
          </a:xfrm>
        </p:grpSpPr>
        <p:pic>
          <p:nvPicPr>
            <p:cNvPr id="2050" name="Picture 2" descr="astm compass 2.0">
              <a:extLst>
                <a:ext uri="{FF2B5EF4-FFF2-40B4-BE49-F238E27FC236}">
                  <a16:creationId xmlns:a16="http://schemas.microsoft.com/office/drawing/2014/main" id="{BDAD81BE-6BB0-D993-9A31-FE58CBF36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250" y="2094235"/>
              <a:ext cx="1308968" cy="98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knovel">
              <a:extLst>
                <a:ext uri="{FF2B5EF4-FFF2-40B4-BE49-F238E27FC236}">
                  <a16:creationId xmlns:a16="http://schemas.microsoft.com/office/drawing/2014/main" id="{D659F6F6-560B-DF88-7F59-9D796ADAE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656" y="2094235"/>
              <a:ext cx="1308968" cy="98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sciencedirect">
              <a:extLst>
                <a:ext uri="{FF2B5EF4-FFF2-40B4-BE49-F238E27FC236}">
                  <a16:creationId xmlns:a16="http://schemas.microsoft.com/office/drawing/2014/main" id="{B4EBEF47-2F1C-BAF7-6F31-80126D55A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0062" y="2103034"/>
              <a:ext cx="1300139" cy="97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scopus">
              <a:extLst>
                <a:ext uri="{FF2B5EF4-FFF2-40B4-BE49-F238E27FC236}">
                  <a16:creationId xmlns:a16="http://schemas.microsoft.com/office/drawing/2014/main" id="{17056546-0690-2C7D-F6B8-22D348C1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601" y="3197477"/>
              <a:ext cx="1308968" cy="98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springerlink">
              <a:extLst>
                <a:ext uri="{FF2B5EF4-FFF2-40B4-BE49-F238E27FC236}">
                  <a16:creationId xmlns:a16="http://schemas.microsoft.com/office/drawing/2014/main" id="{60C173CC-2D0A-1678-5F1F-A2C7C71A8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158" y="3197477"/>
              <a:ext cx="1308969" cy="98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cielo">
              <a:extLst>
                <a:ext uri="{FF2B5EF4-FFF2-40B4-BE49-F238E27FC236}">
                  <a16:creationId xmlns:a16="http://schemas.microsoft.com/office/drawing/2014/main" id="{9EBFEC0B-82F0-AD93-0EF1-11834F5FC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6982" y="3189344"/>
              <a:ext cx="1308968" cy="98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0F0AF6A-48CF-22ED-07EA-F6287B25E3E7}"/>
                </a:ext>
              </a:extLst>
            </p:cNvPr>
            <p:cNvSpPr/>
            <p:nvPr/>
          </p:nvSpPr>
          <p:spPr>
            <a:xfrm>
              <a:off x="6595759" y="1214381"/>
              <a:ext cx="1308968" cy="7366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Manuales de laboratorio</a:t>
              </a:r>
              <a:endParaRPr lang="es-CO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8CC5993-723C-3684-137B-90C422DD33FC}"/>
                </a:ext>
              </a:extLst>
            </p:cNvPr>
            <p:cNvSpPr/>
            <p:nvPr/>
          </p:nvSpPr>
          <p:spPr>
            <a:xfrm>
              <a:off x="8076656" y="1214381"/>
              <a:ext cx="1308968" cy="7366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Textos propios</a:t>
              </a:r>
              <a:endParaRPr lang="es-CO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22A64C7-A968-71B3-29FA-CF92CA564581}"/>
                </a:ext>
              </a:extLst>
            </p:cNvPr>
            <p:cNvSpPr/>
            <p:nvPr/>
          </p:nvSpPr>
          <p:spPr>
            <a:xfrm>
              <a:off x="9570062" y="1214381"/>
              <a:ext cx="1308968" cy="73660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  <a:hlinkClick r:id="rId10"/>
                </a:rPr>
                <a:t>Repositorios</a:t>
              </a:r>
              <a:endParaRPr lang="es-CO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" descr="Google actualiza G Suite para mejorar implementaciones y seguridad">
            <a:extLst>
              <a:ext uri="{FF2B5EF4-FFF2-40B4-BE49-F238E27FC236}">
                <a16:creationId xmlns:a16="http://schemas.microsoft.com/office/drawing/2014/main" id="{FE691174-C1DC-A627-5A60-1620E464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02" y="4527889"/>
            <a:ext cx="2655843" cy="159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 descr="Imagen que contiene dibujo, refrigerador, reloj&#10;&#10;Descripción generada automáticamente">
            <a:extLst>
              <a:ext uri="{FF2B5EF4-FFF2-40B4-BE49-F238E27FC236}">
                <a16:creationId xmlns:a16="http://schemas.microsoft.com/office/drawing/2014/main" id="{41696B4C-6F3E-9F27-7165-8969575904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89" y="4382234"/>
            <a:ext cx="3507508" cy="193722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A1AF0D29-FA58-7C05-7A2B-AE53F853A27A}"/>
              </a:ext>
            </a:extLst>
          </p:cNvPr>
          <p:cNvSpPr/>
          <p:nvPr/>
        </p:nvSpPr>
        <p:spPr>
          <a:xfrm>
            <a:off x="8731140" y="4928028"/>
            <a:ext cx="2795113" cy="7366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hlinkClick r:id="rId13"/>
              </a:rPr>
              <a:t>Página de Respuestas a preguntas frecuente</a:t>
            </a:r>
            <a:endParaRPr lang="es-C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742" y="218706"/>
            <a:ext cx="5875089" cy="85242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rgbClr val="0B6937"/>
                </a:solidFill>
                <a:latin typeface="Roboto Slab" pitchFamily="2" charset="0"/>
                <a:ea typeface="Roboto Slab" pitchFamily="2" charset="0"/>
              </a:rPr>
              <a:t>Extensión</a:t>
            </a:r>
            <a:endParaRPr lang="es-CO" sz="3200" b="1" dirty="0">
              <a:solidFill>
                <a:srgbClr val="0B6937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D71E636A-4153-6B46-ACF8-6F67CF98F297}"/>
              </a:ext>
            </a:extLst>
          </p:cNvPr>
          <p:cNvSpPr txBox="1">
            <a:spLocks/>
          </p:cNvSpPr>
          <p:nvPr/>
        </p:nvSpPr>
        <p:spPr>
          <a:xfrm>
            <a:off x="861329" y="1537252"/>
            <a:ext cx="10180852" cy="484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</a:rPr>
              <a:t>Cursos de educación continua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800" dirty="0">
                <a:latin typeface="Roboto" panose="02000000000000000000" pitchFamily="2" charset="0"/>
                <a:ea typeface="Roboto" panose="02000000000000000000" pitchFamily="2" charset="0"/>
              </a:rPr>
              <a:t>Nanotecnología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800" dirty="0">
                <a:latin typeface="Roboto" panose="02000000000000000000" pitchFamily="2" charset="0"/>
                <a:ea typeface="Roboto" panose="02000000000000000000" pitchFamily="2" charset="0"/>
              </a:rPr>
              <a:t>Cannabis medicinal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800" dirty="0">
                <a:latin typeface="Roboto" panose="02000000000000000000" pitchFamily="2" charset="0"/>
                <a:ea typeface="Roboto" panose="02000000000000000000" pitchFamily="2" charset="0"/>
              </a:rPr>
              <a:t>Modelación de la calidad del agua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800" dirty="0">
                <a:latin typeface="Roboto" panose="02000000000000000000" pitchFamily="2" charset="0"/>
                <a:ea typeface="Roboto" panose="02000000000000000000" pitchFamily="2" charset="0"/>
              </a:rPr>
              <a:t>Movilidad cero emisiones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sz="1800" dirty="0">
                <a:latin typeface="Roboto" panose="02000000000000000000" pitchFamily="2" charset="0"/>
                <a:ea typeface="Roboto" panose="02000000000000000000" pitchFamily="2" charset="0"/>
              </a:rPr>
              <a:t>Diplomado en polímeros</a:t>
            </a:r>
          </a:p>
          <a:p>
            <a:pPr lvl="1" algn="just"/>
            <a:endParaRPr lang="es-ES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</a:rPr>
              <a:t>Olimpiadas de Química desde 2010: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</a:rPr>
              <a:t>4800 Participantes en 20222</a:t>
            </a:r>
          </a:p>
          <a:p>
            <a:pPr lvl="1" algn="just"/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dirty="0"/>
              <a:t>Semillero de Química (Estudiantes de 9°, 10° y 11°)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/>
          </a:p>
          <a:p>
            <a:pPr marL="342900" indent="-342900" algn="just">
              <a:buFont typeface="+mj-lt"/>
              <a:buAutoNum type="arabicPeriod"/>
            </a:pPr>
            <a:r>
              <a:rPr lang="es-CO" dirty="0">
                <a:latin typeface="Roboto" panose="02000000000000000000" pitchFamily="2" charset="0"/>
                <a:ea typeface="Roboto" panose="02000000000000000000" pitchFamily="2" charset="0"/>
              </a:rPr>
              <a:t>Servicio de análisis fisicoquímico</a:t>
            </a:r>
          </a:p>
          <a:p>
            <a:pPr marL="342900" indent="-342900" algn="just">
              <a:buFont typeface="+mj-lt"/>
              <a:buAutoNum type="arabicPeriod"/>
            </a:pPr>
            <a:endParaRPr lang="es-C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dirty="0">
                <a:latin typeface="Roboto" panose="02000000000000000000" pitchFamily="2" charset="0"/>
                <a:ea typeface="Roboto" panose="02000000000000000000" pitchFamily="2" charset="0"/>
              </a:rPr>
              <a:t>Servicios que prestan los grupos de investigación: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CO" dirty="0">
                <a:latin typeface="Roboto" panose="02000000000000000000" pitchFamily="2" charset="0"/>
                <a:ea typeface="Roboto" panose="02000000000000000000" pitchFamily="2" charset="0"/>
              </a:rPr>
              <a:t>Asesorías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CO" dirty="0">
                <a:latin typeface="Roboto" panose="02000000000000000000" pitchFamily="2" charset="0"/>
                <a:ea typeface="Roboto" panose="02000000000000000000" pitchFamily="2" charset="0"/>
              </a:rPr>
              <a:t>Análisis 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742" y="218706"/>
            <a:ext cx="5875089" cy="85242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rgbClr val="0B6937"/>
                </a:solidFill>
                <a:latin typeface="Roboto Slab" pitchFamily="2" charset="0"/>
                <a:ea typeface="Roboto Slab" pitchFamily="2" charset="0"/>
              </a:rPr>
              <a:t>En pandemia…</a:t>
            </a:r>
            <a:endParaRPr lang="es-CO" sz="3200" b="1" dirty="0">
              <a:solidFill>
                <a:srgbClr val="0B6937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D71E636A-4153-6B46-ACF8-6F67CF98F297}"/>
              </a:ext>
            </a:extLst>
          </p:cNvPr>
          <p:cNvSpPr txBox="1">
            <a:spLocks/>
          </p:cNvSpPr>
          <p:nvPr/>
        </p:nvSpPr>
        <p:spPr>
          <a:xfrm>
            <a:off x="861329" y="1745934"/>
            <a:ext cx="7262439" cy="4640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Resoluciones del Consejo Académico sobre garantías académicas periodos 2020-2022: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Levantamiento de prerrequisitos en curso integrados (aplazamiento de componentes prácticos).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Grabación de prácticas (</a:t>
            </a:r>
            <a:r>
              <a:rPr lang="es-ES" sz="1600" b="1" i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ejemplo: Canal </a:t>
            </a:r>
            <a:r>
              <a:rPr lang="es-ES" sz="1600" b="1" i="1" dirty="0" err="1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Youtube</a:t>
            </a:r>
            <a:r>
              <a:rPr lang="es-ES" sz="1600" b="1" i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 Profesora </a:t>
            </a:r>
            <a:r>
              <a:rPr lang="es-ES" sz="1600" b="1" i="1" dirty="0" err="1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Jeaneth</a:t>
            </a:r>
            <a:r>
              <a:rPr lang="es-ES" sz="1600" b="1" i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 Teresa Corredor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Construcción de un repositorio de herramientas en internet.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https://tinyurl.com/enlacesQuimicaUdeA</a:t>
            </a:r>
            <a:endParaRPr lang="es-E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Programas intensivos de prácticas de laboratorio y programa de retorno gradual (desde Febrero de 2021, semestres 2020-1 y 2020-2): </a:t>
            </a:r>
            <a:r>
              <a:rPr lang="es-ES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240 estudiantes, aforo 50%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Planeación de clases intensivas para los componentes prácticos al final del semestre (2021-1).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Cursos en modalidad híbrida (Teoría Remota−laboratorio Presencial) 2021-2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Presencialidad total en cursos propios desde 2022-1.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B0DF3A-9887-0B7E-E707-881ABA1A14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46"/>
          <a:stretch/>
        </p:blipFill>
        <p:spPr>
          <a:xfrm>
            <a:off x="7901047" y="1365906"/>
            <a:ext cx="4256458" cy="26423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A6AA51-1C84-195B-6CBF-500722445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769" y="3833216"/>
            <a:ext cx="4033736" cy="26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BA7AC0-F356-4CC0-8D0C-053161F0A7F3}"/>
              </a:ext>
            </a:extLst>
          </p:cNvPr>
          <p:cNvSpPr/>
          <p:nvPr/>
        </p:nvSpPr>
        <p:spPr>
          <a:xfrm>
            <a:off x="0" y="2457450"/>
            <a:ext cx="12180888" cy="1943100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16" y="2757784"/>
            <a:ext cx="4180854" cy="1342431"/>
          </a:xfrm>
          <a:prstGeom prst="rect">
            <a:avLst/>
          </a:prstGeom>
        </p:spPr>
      </p:pic>
      <p:pic>
        <p:nvPicPr>
          <p:cNvPr id="9" name="Gráfico 1">
            <a:extLst>
              <a:ext uri="{FF2B5EF4-FFF2-40B4-BE49-F238E27FC236}">
                <a16:creationId xmlns:a16="http://schemas.microsoft.com/office/drawing/2014/main" id="{5402501D-C95C-4506-BF34-2598DF2CD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9175" r="92863" b="1"/>
          <a:stretch/>
        </p:blipFill>
        <p:spPr>
          <a:xfrm>
            <a:off x="4169447" y="4645778"/>
            <a:ext cx="277360" cy="26755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446807" y="4651726"/>
            <a:ext cx="118132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es-419" sz="1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FCENUdeA</a:t>
            </a:r>
            <a:endParaRPr lang="es-419" sz="2000" dirty="0"/>
          </a:p>
        </p:txBody>
      </p:sp>
      <p:pic>
        <p:nvPicPr>
          <p:cNvPr id="11" name="Gráfico 1">
            <a:extLst>
              <a:ext uri="{FF2B5EF4-FFF2-40B4-BE49-F238E27FC236}">
                <a16:creationId xmlns:a16="http://schemas.microsoft.com/office/drawing/2014/main" id="{5402501D-C95C-4506-BF34-2598DF2CD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370" t="-9175" r="68493" b="1"/>
          <a:stretch/>
        </p:blipFill>
        <p:spPr>
          <a:xfrm>
            <a:off x="5628133" y="4645778"/>
            <a:ext cx="277360" cy="26755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905493" y="4643915"/>
            <a:ext cx="1260022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419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es-419" sz="1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fcenudea</a:t>
            </a:r>
            <a:endParaRPr lang="es-419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br>
              <a:rPr lang="es-419" dirty="0"/>
            </a:br>
            <a:endParaRPr lang="es-419" sz="2000" dirty="0"/>
          </a:p>
        </p:txBody>
      </p:sp>
      <p:pic>
        <p:nvPicPr>
          <p:cNvPr id="13" name="Gráfico 1">
            <a:extLst>
              <a:ext uri="{FF2B5EF4-FFF2-40B4-BE49-F238E27FC236}">
                <a16:creationId xmlns:a16="http://schemas.microsoft.com/office/drawing/2014/main" id="{5402501D-C95C-4506-BF34-2598DF2CD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740" t="819" r="44123" b="-9993"/>
          <a:stretch/>
        </p:blipFill>
        <p:spPr>
          <a:xfrm>
            <a:off x="6948139" y="4643915"/>
            <a:ext cx="277360" cy="26755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225499" y="4643915"/>
            <a:ext cx="1260022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419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es-419" sz="1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fcenudea</a:t>
            </a:r>
            <a:endParaRPr lang="es-419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br>
              <a:rPr lang="es-419" dirty="0"/>
            </a:br>
            <a:endParaRPr lang="es-419" sz="2000" dirty="0"/>
          </a:p>
        </p:txBody>
      </p:sp>
    </p:spTree>
    <p:extLst>
      <p:ext uri="{BB962C8B-B14F-4D97-AF65-F5344CB8AC3E}">
        <p14:creationId xmlns:p14="http://schemas.microsoft.com/office/powerpoint/2010/main" val="290189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Misión y Visión del programa de química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F918091-9850-A846-A82F-CED162336A61}"/>
              </a:ext>
            </a:extLst>
          </p:cNvPr>
          <p:cNvSpPr txBox="1">
            <a:spLocks/>
          </p:cNvSpPr>
          <p:nvPr/>
        </p:nvSpPr>
        <p:spPr>
          <a:xfrm>
            <a:off x="1899679" y="1744280"/>
            <a:ext cx="9320837" cy="3973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Misión: </a:t>
            </a:r>
          </a:p>
          <a:p>
            <a:pPr algn="just"/>
            <a:r>
              <a:rPr lang="es-CO" sz="2000" dirty="0">
                <a:latin typeface="Roboto" panose="02000000000000000000" pitchFamily="2" charset="0"/>
                <a:ea typeface="Roboto" panose="02000000000000000000" pitchFamily="2" charset="0"/>
              </a:rPr>
              <a:t>Formar profesionales en química: competentes, creativos e innovadores para proponer y ejecutar proyectos enmarcados en la actividad investigativa, industrial, docente y con proyección social. Que contribuyan a la identificación  y solución de problemas del entorno y a la preservación del medio ambiente.</a:t>
            </a:r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s-E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Visión:</a:t>
            </a:r>
          </a:p>
          <a:p>
            <a:pPr algn="just"/>
            <a:r>
              <a:rPr lang="es-CO" sz="2000" dirty="0">
                <a:latin typeface="Roboto" panose="02000000000000000000" pitchFamily="2" charset="0"/>
                <a:ea typeface="Roboto" panose="02000000000000000000" pitchFamily="2" charset="0"/>
              </a:rPr>
              <a:t>El programa de química será reconocido en el 2026 por su liderazgo en la formación de químicos con excelencia humana, ética y académica. Además el programa se destacará por el aporte en la generación, transferencia y aplicación de conocimientos a través de la investigación y su proyección social.</a:t>
            </a:r>
          </a:p>
          <a:p>
            <a:pPr algn="just"/>
            <a:endParaRPr lang="es-CO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8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 txBox="1">
            <a:spLocks/>
          </p:cNvSpPr>
          <p:nvPr/>
        </p:nvSpPr>
        <p:spPr>
          <a:xfrm>
            <a:off x="1440112" y="218707"/>
            <a:ext cx="5875089" cy="85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Perfil del egresado</a:t>
            </a:r>
            <a:endParaRPr lang="es-CO" sz="32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F918091-9850-A846-A82F-CED162336A61}"/>
              </a:ext>
            </a:extLst>
          </p:cNvPr>
          <p:cNvSpPr txBox="1">
            <a:spLocks/>
          </p:cNvSpPr>
          <p:nvPr/>
        </p:nvSpPr>
        <p:spPr>
          <a:xfrm>
            <a:off x="1899679" y="1340644"/>
            <a:ext cx="8836765" cy="4887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000" b="1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AC99A72-1781-BDE1-9EA6-D5834B69AADA}"/>
              </a:ext>
            </a:extLst>
          </p:cNvPr>
          <p:cNvSpPr txBox="1"/>
          <p:nvPr/>
        </p:nvSpPr>
        <p:spPr>
          <a:xfrm>
            <a:off x="1026638" y="1233517"/>
            <a:ext cx="109930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El Químico egresado de la Universidad de Antioquia se podrá desempeñar en:</a:t>
            </a:r>
          </a:p>
          <a:p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▪ Procesos de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generación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transferencia y aplicación de conocimientos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para el avance científico, tecnológico o académico en el área de la química.</a:t>
            </a:r>
          </a:p>
          <a:p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▪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Administración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de laboratorios dedicados a la producción, el análisis químico, el control de la calidad, y laboratorios de investigación y desarrollo.</a:t>
            </a:r>
          </a:p>
          <a:p>
            <a:endParaRPr lang="es-E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▪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Validación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y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desarrollo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de métodos y técnicas de análisis químico.</a:t>
            </a:r>
          </a:p>
          <a:p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▪ Actividades de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emprendimiento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empresarial y transferencia de tecnología.</a:t>
            </a:r>
          </a:p>
          <a:p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▪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Asesorías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consultorías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y actividades comerciales relacionadas con el sector químico.</a:t>
            </a:r>
          </a:p>
          <a:p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▪ Asesoría en la implementación y cumplimiento de la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normatividad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legal y vigente,  relacionada con la química.</a:t>
            </a:r>
          </a:p>
          <a:p>
            <a:endParaRPr lang="es-E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▪ Desempeñarse como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docente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en su área de conocimiento.</a:t>
            </a: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▪</a:t>
            </a:r>
          </a:p>
          <a:p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Asesoría en la formulación e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implementación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políticas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</a:rPr>
              <a:t>públicas</a:t>
            </a: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</a:rPr>
              <a:t> y normas relacionadas con la química y, en un contexto más amplio, con ciencia y tecnología.</a:t>
            </a:r>
          </a:p>
        </p:txBody>
      </p:sp>
    </p:spTree>
    <p:extLst>
      <p:ext uri="{BB962C8B-B14F-4D97-AF65-F5344CB8AC3E}">
        <p14:creationId xmlns:p14="http://schemas.microsoft.com/office/powerpoint/2010/main" val="364187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2" y="218707"/>
            <a:ext cx="6544939" cy="852426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ES" sz="32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Información básica del programa</a:t>
            </a:r>
            <a:endParaRPr lang="es-CO" sz="32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B52BDC-6997-DA0B-BBE6-8023CFF4D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3"/>
          <a:stretch/>
        </p:blipFill>
        <p:spPr>
          <a:xfrm>
            <a:off x="1440112" y="1311240"/>
            <a:ext cx="8956773" cy="4572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70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2" y="218707"/>
            <a:ext cx="6544939" cy="852426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ES" sz="32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Información básica del programa</a:t>
            </a:r>
            <a:endParaRPr lang="es-CO" sz="32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B1A0899-DD51-D19E-53DD-283B4CFD8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21" y="1026482"/>
            <a:ext cx="9024730" cy="2516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443AD75-8F7D-92E4-3D6B-FCFE882E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22" y="3639945"/>
            <a:ext cx="9024729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896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 rot="5400000">
            <a:off x="-3062038" y="3062037"/>
            <a:ext cx="6858002" cy="733927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rgbClr val="701E5C"/>
                </a:solidFill>
                <a:latin typeface="Roboto Slab" pitchFamily="2" charset="0"/>
                <a:ea typeface="Roboto Slab" pitchFamily="2" charset="0"/>
              </a:rPr>
              <a:t>Recurso humano</a:t>
            </a:r>
            <a:endParaRPr lang="es-CO" sz="3200" b="1" dirty="0">
              <a:solidFill>
                <a:srgbClr val="701E5C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8C457E5-E678-A6AE-019C-D3B4D45D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25139" cy="4351338"/>
          </a:xfrm>
        </p:spPr>
        <p:txBody>
          <a:bodyPr/>
          <a:lstStyle/>
          <a:p>
            <a:r>
              <a:rPr lang="es-CO" dirty="0"/>
              <a:t>48 profesores vinculados</a:t>
            </a:r>
          </a:p>
          <a:p>
            <a:r>
              <a:rPr lang="es-CO" dirty="0"/>
              <a:t>8 profesores ocasionales </a:t>
            </a:r>
          </a:p>
          <a:p>
            <a:r>
              <a:rPr lang="es-CO" dirty="0"/>
              <a:t>4 docentes cátedra calendario</a:t>
            </a:r>
          </a:p>
          <a:p>
            <a:r>
              <a:rPr lang="es-CO" dirty="0"/>
              <a:t>11 estudiantes instructores</a:t>
            </a:r>
          </a:p>
          <a:p>
            <a:r>
              <a:rPr lang="es-CO" dirty="0"/>
              <a:t>Base de datos de docentes de cátedra</a:t>
            </a:r>
          </a:p>
          <a:p>
            <a:r>
              <a:rPr lang="es-CO" dirty="0"/>
              <a:t>14 Coordinadores de Laboratorio</a:t>
            </a:r>
          </a:p>
          <a:p>
            <a:r>
              <a:rPr lang="es-CO" dirty="0"/>
              <a:t>104 Monitores de laboratorio</a:t>
            </a:r>
          </a:p>
          <a:p>
            <a:r>
              <a:rPr lang="es-CO" dirty="0"/>
              <a:t>3 secretarias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FC5F1F23-EBD6-7241-88DF-3D9114F4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rgbClr val="F8A02B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rgbClr val="F8A02B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4" name="Imagen 3" descr="Imagen que contiene persona, hombre, parado, gente&#10;&#10;Descripción generada automáticamente">
            <a:extLst>
              <a:ext uri="{FF2B5EF4-FFF2-40B4-BE49-F238E27FC236}">
                <a16:creationId xmlns:a16="http://schemas.microsoft.com/office/drawing/2014/main" id="{F64C2995-DDA5-B7FE-4929-F34E745EA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6246" y="2007879"/>
            <a:ext cx="4799161" cy="3429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EFB9B5-761D-EA04-A3CF-672655084EBB}"/>
              </a:ext>
            </a:extLst>
          </p:cNvPr>
          <p:cNvSpPr txBox="1"/>
          <p:nvPr/>
        </p:nvSpPr>
        <p:spPr>
          <a:xfrm>
            <a:off x="6916246" y="5573371"/>
            <a:ext cx="4799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4" tooltip="https://www.hrconnect.cl/tendencias/estas-usando-la-data-de-recursos-humanos-para-crear-valor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5" tooltip="https://creativecommons.org/licenses/by-nc-nd/3.0/"/>
              </a:rPr>
              <a:t>CC BY-NC-ND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6145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rot="5400000">
            <a:off x="-3075291" y="3062037"/>
            <a:ext cx="6858002" cy="733927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2" y="218707"/>
            <a:ext cx="5875089" cy="85242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rgbClr val="0B6937"/>
                </a:solidFill>
                <a:latin typeface="Roboto Slab" pitchFamily="2" charset="0"/>
                <a:ea typeface="Roboto Slab" pitchFamily="2" charset="0"/>
              </a:rPr>
              <a:t>Espacios para la docencia</a:t>
            </a:r>
            <a:endParaRPr lang="es-CO" sz="3200" b="1" dirty="0">
              <a:solidFill>
                <a:srgbClr val="0B6937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D71E636A-4153-6B46-ACF8-6F67CF98F297}"/>
              </a:ext>
            </a:extLst>
          </p:cNvPr>
          <p:cNvSpPr txBox="1">
            <a:spLocks/>
          </p:cNvSpPr>
          <p:nvPr/>
        </p:nvSpPr>
        <p:spPr>
          <a:xfrm>
            <a:off x="1440112" y="1071132"/>
            <a:ext cx="9621735" cy="5210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b="1" dirty="0">
                <a:latin typeface="Roboto" panose="02000000000000000000" pitchFamily="2" charset="0"/>
                <a:ea typeface="Roboto" panose="02000000000000000000" pitchFamily="2" charset="0"/>
              </a:rPr>
              <a:t>Dentro las capacidades con las que cuenta el instituto, se tienen 14 laboratorios de docencia y una sala de cómputo discriminados de la siguiente manera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4 laboratorios de química general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3 laboratorios de química orgánica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3 laboratorios de química analítica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1 laboratorio de química inorgánica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1 laboratorio de fisicoquímica 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1 laboratorio de química instrumental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1 laboratorio de análisis fisicoquímicos (servicios)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1 Sala de cómputo.</a:t>
            </a:r>
          </a:p>
          <a:p>
            <a:pPr algn="just"/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En estos se atienden los estudiantes de Química, Tecnología Química, Biología, Ingeniería, Ciencia Farmacéuticas, Ciencias Agrarias, Enfermería, Microbiología, Educación, Salud Publica y Nutrición y dietética. Entre 700-800 estudiantes por semestre.</a:t>
            </a:r>
            <a:endParaRPr lang="es-ES" dirty="0"/>
          </a:p>
          <a:p>
            <a:pPr algn="just"/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4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rot="5400000">
            <a:off x="-3075291" y="3062037"/>
            <a:ext cx="6858002" cy="733927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2" y="218707"/>
            <a:ext cx="5875089" cy="85242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rgbClr val="0B6937"/>
                </a:solidFill>
                <a:latin typeface="Roboto Slab" pitchFamily="2" charset="0"/>
                <a:ea typeface="Roboto Slab" pitchFamily="2" charset="0"/>
              </a:rPr>
              <a:t>Espacios para la docencia</a:t>
            </a:r>
            <a:endParaRPr lang="es-CO" sz="3200" b="1" dirty="0">
              <a:solidFill>
                <a:srgbClr val="0B6937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67" y="360555"/>
            <a:ext cx="2214325" cy="7105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0B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D71E636A-4153-6B46-ACF8-6F67CF98F297}"/>
              </a:ext>
            </a:extLst>
          </p:cNvPr>
          <p:cNvSpPr txBox="1">
            <a:spLocks/>
          </p:cNvSpPr>
          <p:nvPr/>
        </p:nvSpPr>
        <p:spPr>
          <a:xfrm>
            <a:off x="1440112" y="1071131"/>
            <a:ext cx="9621735" cy="5050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</a:rPr>
              <a:t>Además, contamos con:</a:t>
            </a:r>
          </a:p>
          <a:p>
            <a:pPr algn="just"/>
            <a:r>
              <a:rPr lang="es-ES" sz="2000" dirty="0"/>
              <a:t>4 aulas propias + otras aulas de la facultad equipadas con cámara y </a:t>
            </a:r>
            <a:r>
              <a:rPr lang="es-ES" sz="2000" dirty="0" err="1"/>
              <a:t>videobeam</a:t>
            </a:r>
            <a:r>
              <a:rPr lang="es-ES" sz="2000" dirty="0"/>
              <a:t> o TV.</a:t>
            </a:r>
          </a:p>
          <a:p>
            <a:pPr algn="l"/>
            <a:r>
              <a:rPr lang="es-ES" sz="2000" dirty="0"/>
              <a:t>1 auditorio habilitado para teleconferencias.</a:t>
            </a:r>
          </a:p>
          <a:p>
            <a:pPr algn="l"/>
            <a:endParaRPr lang="es-ES" sz="2000" dirty="0"/>
          </a:p>
          <a:p>
            <a:pPr algn="l"/>
            <a:r>
              <a:rPr lang="es-ES" sz="2000" dirty="0"/>
              <a:t>Apoyo a la docencia con acceso a servicios en instrumentos: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UV-Vis, 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RMN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DRX, XPS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SEM, 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CG, HPLC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TGA, DSC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/>
              <a:t>DLS, DTP, AFM.</a:t>
            </a:r>
          </a:p>
          <a:p>
            <a:pPr algn="l"/>
            <a:endParaRPr lang="es-ES" sz="2000" dirty="0"/>
          </a:p>
          <a:p>
            <a:pPr algn="just"/>
            <a:endParaRPr lang="es-ES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7901047" y="6121395"/>
            <a:ext cx="3446871" cy="73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chemeClr val="accent6"/>
                </a:solidFill>
                <a:latin typeface="Roboto Slab" pitchFamily="2" charset="0"/>
                <a:ea typeface="Roboto Slab" pitchFamily="2" charset="0"/>
              </a:rPr>
              <a:t>Instituto de Química</a:t>
            </a:r>
            <a:endParaRPr lang="es-CO" sz="1600" b="1" dirty="0">
              <a:solidFill>
                <a:schemeClr val="accent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26" name="Picture 2" descr="Química orgánica de productos naturales">
            <a:extLst>
              <a:ext uri="{FF2B5EF4-FFF2-40B4-BE49-F238E27FC236}">
                <a16:creationId xmlns:a16="http://schemas.microsoft.com/office/drawing/2014/main" id="{C1DE90E6-5654-BB8A-6A4E-2C934BE1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03" y="3617844"/>
            <a:ext cx="5355713" cy="20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2207</Words>
  <Application>Microsoft Office PowerPoint</Application>
  <PresentationFormat>Panorámica</PresentationFormat>
  <Paragraphs>478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Roboto Slab</vt:lpstr>
      <vt:lpstr>Tema de Office</vt:lpstr>
      <vt:lpstr>Presentación de PowerPoint</vt:lpstr>
      <vt:lpstr>Consejo de Instituto</vt:lpstr>
      <vt:lpstr>Presentación de PowerPoint</vt:lpstr>
      <vt:lpstr>Presentación de PowerPoint</vt:lpstr>
      <vt:lpstr>Información básica del programa</vt:lpstr>
      <vt:lpstr>Información básica del programa</vt:lpstr>
      <vt:lpstr>Recurso humano</vt:lpstr>
      <vt:lpstr>Espacios para la docencia</vt:lpstr>
      <vt:lpstr>Espacios para la docencia</vt:lpstr>
      <vt:lpstr>Presentación de PowerPoint</vt:lpstr>
      <vt:lpstr>Presentación de PowerPoint</vt:lpstr>
      <vt:lpstr>Presentación de PowerPoint</vt:lpstr>
      <vt:lpstr>Presentación de PowerPoint</vt:lpstr>
      <vt:lpstr>Pregrado de Química: Población Estudiantil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Extensión</vt:lpstr>
      <vt:lpstr>En pandemia…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Parque</dc:creator>
  <cp:lastModifiedBy>CESAR AUGUSTO PEREZ ZAPATA</cp:lastModifiedBy>
  <cp:revision>87</cp:revision>
  <dcterms:created xsi:type="dcterms:W3CDTF">2020-05-06T19:09:23Z</dcterms:created>
  <dcterms:modified xsi:type="dcterms:W3CDTF">2022-06-02T14:58:44Z</dcterms:modified>
</cp:coreProperties>
</file>