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67" r:id="rId2"/>
    <p:sldId id="464" r:id="rId3"/>
    <p:sldId id="465" r:id="rId4"/>
    <p:sldId id="468" r:id="rId5"/>
  </p:sldIdLst>
  <p:sldSz cx="12192000" cy="6858000"/>
  <p:notesSz cx="6858000" cy="9144000"/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A23"/>
    <a:srgbClr val="114944"/>
    <a:srgbClr val="B0063D"/>
    <a:srgbClr val="A6C338"/>
    <a:srgbClr val="8497B0"/>
    <a:srgbClr val="006178"/>
    <a:srgbClr val="EB751F"/>
    <a:srgbClr val="ED5146"/>
    <a:srgbClr val="2CB8AC"/>
    <a:srgbClr val="B1D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376" autoAdjust="0"/>
  </p:normalViewPr>
  <p:slideViewPr>
    <p:cSldViewPr>
      <p:cViewPr varScale="1">
        <p:scale>
          <a:sx n="105" d="100"/>
          <a:sy n="105" d="100"/>
        </p:scale>
        <p:origin x="71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52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FE264-2AFC-4916-B1C8-52FD7020CD1C}" type="datetimeFigureOut">
              <a:rPr lang="es-CO" smtClean="0"/>
              <a:t>15/08/2019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5C121-B148-4847-9D82-40905A4D73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1642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A1FE4-E9D5-4D56-BD41-C6C9F30325D9}" type="datetimeFigureOut">
              <a:rPr lang="es-ES" smtClean="0"/>
              <a:pPr/>
              <a:t>15/08/2019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2A7A-93D9-4685-896C-F2E3186FB3B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36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2A7A-93D9-4685-896C-F2E3186FB3B4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29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y 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9992"/>
            <a:ext cx="12192000" cy="20632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5192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06939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68260"/>
            <a:ext cx="9144000" cy="8408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8E00FB-8F05-4282-9EB6-A9CF8F6C4E17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79D314-819E-4FBA-B993-A47DFBD4FDEA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694" y="260648"/>
            <a:ext cx="3072474" cy="110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9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5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10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ED514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47328" y="-18357"/>
            <a:ext cx="2808312" cy="179117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Promoción</a:t>
            </a:r>
            <a:r>
              <a:rPr lang="es-ES" sz="20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 la participación y la transparencia en la gestión académico administrativa</a:t>
            </a:r>
            <a:r>
              <a:rPr lang="es-ES" sz="20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 la Facultad</a:t>
            </a:r>
          </a:p>
        </p:txBody>
      </p:sp>
    </p:spTree>
    <p:extLst>
      <p:ext uri="{BB962C8B-B14F-4D97-AF65-F5344CB8AC3E}">
        <p14:creationId xmlns:p14="http://schemas.microsoft.com/office/powerpoint/2010/main" val="3524624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2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FBBA2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239688" y="84566"/>
            <a:ext cx="252028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Consolidación de procesos, capacidades y recursos de la Facultad</a:t>
            </a:r>
          </a:p>
        </p:txBody>
      </p:sp>
    </p:spTree>
    <p:extLst>
      <p:ext uri="{BB962C8B-B14F-4D97-AF65-F5344CB8AC3E}">
        <p14:creationId xmlns:p14="http://schemas.microsoft.com/office/powerpoint/2010/main" val="59611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EB751F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268525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Consolidación </a:t>
            </a:r>
            <a:r>
              <a:rPr lang="es-ES" sz="13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incidencia regional, nacional e internacional de la Facultad y la gestión de relaciones de valor con el </a:t>
            </a:r>
            <a:r>
              <a:rPr lang="es-ES" sz="13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entorno</a:t>
            </a:r>
          </a:p>
        </p:txBody>
      </p:sp>
      <p:pic>
        <p:nvPicPr>
          <p:cNvPr id="10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12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2BB6AA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2CB8AC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268525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Orientación estratégica de la producción científico-tecnológica y de la innovación en la Facultad</a:t>
            </a:r>
          </a:p>
        </p:txBody>
      </p:sp>
      <p:pic>
        <p:nvPicPr>
          <p:cNvPr id="10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05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6178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006178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188640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Fomento del reconocimiento y la convivencia en la Facultad</a:t>
            </a:r>
          </a:p>
        </p:txBody>
      </p:sp>
      <p:pic>
        <p:nvPicPr>
          <p:cNvPr id="10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32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ED5146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ED5146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11424" y="188640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Promoción       de la participación y la transparencia en la gestión académico administrativa    de la Facultad</a:t>
            </a:r>
          </a:p>
        </p:txBody>
      </p:sp>
      <p:pic>
        <p:nvPicPr>
          <p:cNvPr id="14" name="Marcador de contenido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8"/>
          <a:stretch/>
        </p:blipFill>
        <p:spPr>
          <a:xfrm rot="10800000">
            <a:off x="3431704" y="116633"/>
            <a:ext cx="6480720" cy="407044"/>
          </a:xfrm>
          <a:prstGeom prst="rect">
            <a:avLst/>
          </a:prstGeom>
        </p:spPr>
      </p:pic>
      <p:pic>
        <p:nvPicPr>
          <p:cNvPr id="15" name="6 Imagen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57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9"/>
          <p:cNvSpPr/>
          <p:nvPr userDrawn="1"/>
        </p:nvSpPr>
        <p:spPr>
          <a:xfrm>
            <a:off x="2999656" y="558800"/>
            <a:ext cx="9201554" cy="6299200"/>
          </a:xfrm>
          <a:prstGeom prst="rect">
            <a:avLst/>
          </a:prstGeom>
          <a:solidFill>
            <a:srgbClr val="6E9E7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rgbClr val="0067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77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2038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611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3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solidFill>
            <a:schemeClr val="accent1">
              <a:lumMod val="20000"/>
              <a:lumOff val="80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14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5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solidFill>
            <a:schemeClr val="accent6">
              <a:lumMod val="20000"/>
              <a:lumOff val="80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14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9"/>
          <p:cNvSpPr/>
          <p:nvPr userDrawn="1"/>
        </p:nvSpPr>
        <p:spPr>
          <a:xfrm>
            <a:off x="2999656" y="548680"/>
            <a:ext cx="9201554" cy="64087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6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O" sz="2800" dirty="0">
              <a:solidFill>
                <a:srgbClr val="212F3F"/>
              </a:solidFill>
            </a:endParaRPr>
          </a:p>
        </p:txBody>
      </p:sp>
      <p:sp>
        <p:nvSpPr>
          <p:cNvPr id="4" name="Rectangle 76"/>
          <p:cNvSpPr/>
          <p:nvPr userDrawn="1"/>
        </p:nvSpPr>
        <p:spPr>
          <a:xfrm>
            <a:off x="0" y="521296"/>
            <a:ext cx="2999656" cy="6336704"/>
          </a:xfrm>
          <a:prstGeom prst="rect">
            <a:avLst/>
          </a:prstGeom>
          <a:solidFill>
            <a:srgbClr val="15672F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sp>
        <p:nvSpPr>
          <p:cNvPr id="5" name="4 Forma libre"/>
          <p:cNvSpPr/>
          <p:nvPr userDrawn="1"/>
        </p:nvSpPr>
        <p:spPr>
          <a:xfrm rot="10800000" flipV="1">
            <a:off x="-1" y="-27383"/>
            <a:ext cx="12191999" cy="641502"/>
          </a:xfrm>
          <a:custGeom>
            <a:avLst/>
            <a:gdLst>
              <a:gd name="connsiteX0" fmla="*/ 0 w 982960"/>
              <a:gd name="connsiteY0" fmla="*/ 0 h 299802"/>
              <a:gd name="connsiteX1" fmla="*/ 982960 w 982960"/>
              <a:gd name="connsiteY1" fmla="*/ 0 h 299802"/>
              <a:gd name="connsiteX2" fmla="*/ 982960 w 982960"/>
              <a:gd name="connsiteY2" fmla="*/ 299802 h 299802"/>
              <a:gd name="connsiteX3" fmla="*/ 0 w 982960"/>
              <a:gd name="connsiteY3" fmla="*/ 299802 h 299802"/>
              <a:gd name="connsiteX4" fmla="*/ 0 w 982960"/>
              <a:gd name="connsiteY4" fmla="*/ 0 h 2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60" h="299802">
                <a:moveTo>
                  <a:pt x="0" y="0"/>
                </a:moveTo>
                <a:lnTo>
                  <a:pt x="982960" y="0"/>
                </a:lnTo>
                <a:lnTo>
                  <a:pt x="982960" y="299802"/>
                </a:lnTo>
                <a:lnTo>
                  <a:pt x="0" y="2998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9">
                  <a:tint val="66000"/>
                  <a:satMod val="160000"/>
                </a:srgbClr>
              </a:gs>
              <a:gs pos="50000">
                <a:srgbClr val="006939">
                  <a:tint val="44500"/>
                  <a:satMod val="160000"/>
                </a:srgbClr>
              </a:gs>
              <a:gs pos="100000">
                <a:srgbClr val="00693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/>
            <a:endParaRPr lang="es-E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-1" y="-27384"/>
            <a:ext cx="12192001" cy="648072"/>
          </a:xfrm>
          <a:prstGeom prst="rect">
            <a:avLst/>
          </a:prstGeom>
        </p:spPr>
        <p:txBody>
          <a:bodyPr anchor="ctr"/>
          <a:lstStyle>
            <a:lvl1pPr marL="0" marR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sz="2400" b="0">
                <a:solidFill>
                  <a:srgbClr val="167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659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uerpo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892" y="167145"/>
            <a:ext cx="8707452" cy="668413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solidFill>
                  <a:srgbClr val="006739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4672" y="1979407"/>
            <a:ext cx="11645660" cy="4197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8E00FB-8F05-4282-9EB6-A9CF8F6C4E17}" type="datetimeFigureOut">
              <a:rPr lang="es-CO" smtClean="0"/>
              <a:pPr/>
              <a:t>15/08/2019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2986144" cy="365125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347474" y="6356350"/>
            <a:ext cx="2807746" cy="365125"/>
          </a:xfrm>
          <a:prstGeom prst="rect">
            <a:avLst/>
          </a:prstGeom>
        </p:spPr>
        <p:txBody>
          <a:bodyPr/>
          <a:lstStyle/>
          <a:p>
            <a:fld id="{8479D314-819E-4FBA-B993-A47DFBD4FDEA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10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D2E1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A6C338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03241" y="204099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Renovación curricular de los programas académicos de la Facultad </a:t>
            </a:r>
          </a:p>
        </p:txBody>
      </p:sp>
      <p:pic>
        <p:nvPicPr>
          <p:cNvPr id="11" name="6 Imagen"/>
          <p:cNvPicPr>
            <a:picLocks noChangeAspect="1"/>
          </p:cNvPicPr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283" y="44624"/>
            <a:ext cx="1400389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01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sp>
        <p:nvSpPr>
          <p:cNvPr id="8" name="5 Hexágono"/>
          <p:cNvSpPr>
            <a:spLocks noChangeAspect="1"/>
          </p:cNvSpPr>
          <p:nvPr/>
        </p:nvSpPr>
        <p:spPr>
          <a:xfrm>
            <a:off x="679437" y="67666"/>
            <a:ext cx="1887769" cy="1633142"/>
          </a:xfrm>
          <a:prstGeom prst="hexagon">
            <a:avLst>
              <a:gd name="adj" fmla="val 28570"/>
              <a:gd name="vf" fmla="val 115470"/>
            </a:avLst>
          </a:prstGeom>
          <a:solidFill>
            <a:srgbClr val="A6C338"/>
          </a:solidFill>
          <a:ln w="3175" cmpd="sng">
            <a:solidFill>
              <a:schemeClr val="accent3">
                <a:alpha val="44000"/>
              </a:schemeClr>
            </a:solidFill>
          </a:ln>
          <a:scene3d>
            <a:camera prst="orthographicFront"/>
            <a:lightRig rig="fla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sp>
      <p:sp>
        <p:nvSpPr>
          <p:cNvPr id="9" name="Hexágono 4"/>
          <p:cNvSpPr/>
          <p:nvPr/>
        </p:nvSpPr>
        <p:spPr>
          <a:xfrm>
            <a:off x="903241" y="204099"/>
            <a:ext cx="1440160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Renovación curricular de los programas académicos de la Facultad </a:t>
            </a:r>
          </a:p>
        </p:txBody>
      </p:sp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61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0"/>
            <a:ext cx="2999656" cy="6957392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-1" y="-2092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A6C33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136833" y="279268"/>
            <a:ext cx="2725989" cy="10615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Renovación </a:t>
            </a: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curricular </a:t>
            </a:r>
            <a:r>
              <a:rPr lang="es-ES" sz="20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 </a:t>
            </a: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los programas académicos de la Facultad </a:t>
            </a:r>
          </a:p>
        </p:txBody>
      </p:sp>
    </p:spTree>
    <p:extLst>
      <p:ext uri="{BB962C8B-B14F-4D97-AF65-F5344CB8AC3E}">
        <p14:creationId xmlns:p14="http://schemas.microsoft.com/office/powerpoint/2010/main" val="196328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EB751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0" y="72008"/>
            <a:ext cx="2999656" cy="16288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Consolidación de la incidencia regional, nacional e internacional de la Facultad y la gestión de relaciones de valor</a:t>
            </a:r>
            <a:r>
              <a:rPr lang="es-ES" sz="19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con el </a:t>
            </a:r>
            <a:r>
              <a:rPr lang="es-ES" sz="19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 </a:t>
            </a:r>
            <a:r>
              <a:rPr lang="es-E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entorno</a:t>
            </a:r>
          </a:p>
        </p:txBody>
      </p:sp>
    </p:spTree>
    <p:extLst>
      <p:ext uri="{BB962C8B-B14F-4D97-AF65-F5344CB8AC3E}">
        <p14:creationId xmlns:p14="http://schemas.microsoft.com/office/powerpoint/2010/main" val="308607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7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2CB8A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101499" y="196517"/>
            <a:ext cx="2826149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Orientación estratégica de la producción científico-tecnológica y de la innovación en la Facultad</a:t>
            </a:r>
          </a:p>
        </p:txBody>
      </p:sp>
    </p:spTree>
    <p:extLst>
      <p:ext uri="{BB962C8B-B14F-4D97-AF65-F5344CB8AC3E}">
        <p14:creationId xmlns:p14="http://schemas.microsoft.com/office/powerpoint/2010/main" val="243928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6"/>
          <p:cNvSpPr/>
          <p:nvPr userDrawn="1"/>
        </p:nvSpPr>
        <p:spPr>
          <a:xfrm>
            <a:off x="0" y="-9891"/>
            <a:ext cx="2999656" cy="6967283"/>
          </a:xfrm>
          <a:prstGeom prst="rect">
            <a:avLst/>
          </a:prstGeom>
          <a:solidFill>
            <a:srgbClr val="003300">
              <a:alpha val="5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CED3D4"/>
              </a:solidFill>
            </a:endParaRPr>
          </a:p>
        </p:txBody>
      </p:sp>
      <p:pic>
        <p:nvPicPr>
          <p:cNvPr id="4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1450"/>
            <a:ext cx="12192000" cy="665942"/>
          </a:xfrm>
          <a:prstGeom prst="rect">
            <a:avLst/>
          </a:prstGeom>
        </p:spPr>
      </p:pic>
      <p:pic>
        <p:nvPicPr>
          <p:cNvPr id="13" name="6 Imagen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116632"/>
            <a:ext cx="1800500" cy="648072"/>
          </a:xfrm>
          <a:prstGeom prst="rect">
            <a:avLst/>
          </a:prstGeom>
        </p:spPr>
      </p:pic>
      <p:sp>
        <p:nvSpPr>
          <p:cNvPr id="10" name="Freeform 53"/>
          <p:cNvSpPr>
            <a:spLocks noChangeArrowheads="1"/>
          </p:cNvSpPr>
          <p:nvPr userDrawn="1"/>
        </p:nvSpPr>
        <p:spPr bwMode="auto">
          <a:xfrm>
            <a:off x="0" y="0"/>
            <a:ext cx="2999656" cy="1831642"/>
          </a:xfrm>
          <a:custGeom>
            <a:avLst/>
            <a:gdLst>
              <a:gd name="T0" fmla="*/ 965 w 1930"/>
              <a:gd name="T1" fmla="*/ 0 h 2601"/>
              <a:gd name="T2" fmla="*/ 0 w 1930"/>
              <a:gd name="T3" fmla="*/ 0 h 2601"/>
              <a:gd name="T4" fmla="*/ 0 w 1930"/>
              <a:gd name="T5" fmla="*/ 2106 h 2601"/>
              <a:gd name="T6" fmla="*/ 965 w 1930"/>
              <a:gd name="T7" fmla="*/ 2600 h 2601"/>
              <a:gd name="T8" fmla="*/ 1929 w 1930"/>
              <a:gd name="T9" fmla="*/ 2106 h 2601"/>
              <a:gd name="T10" fmla="*/ 1929 w 1930"/>
              <a:gd name="T11" fmla="*/ 0 h 2601"/>
              <a:gd name="T12" fmla="*/ 965 w 1930"/>
              <a:gd name="T13" fmla="*/ 0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30" h="2601">
                <a:moveTo>
                  <a:pt x="965" y="0"/>
                </a:moveTo>
                <a:lnTo>
                  <a:pt x="0" y="0"/>
                </a:lnTo>
                <a:lnTo>
                  <a:pt x="0" y="2106"/>
                </a:lnTo>
                <a:lnTo>
                  <a:pt x="965" y="2600"/>
                </a:lnTo>
                <a:lnTo>
                  <a:pt x="1929" y="2106"/>
                </a:lnTo>
                <a:lnTo>
                  <a:pt x="1929" y="0"/>
                </a:lnTo>
                <a:lnTo>
                  <a:pt x="965" y="0"/>
                </a:lnTo>
              </a:path>
            </a:pathLst>
          </a:custGeom>
          <a:solidFill>
            <a:srgbClr val="00617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/>
        </p:spPr>
        <p:txBody>
          <a:bodyPr wrap="none" anchor="ctr"/>
          <a:lstStyle/>
          <a:p>
            <a:endParaRPr lang="en-US" sz="675">
              <a:latin typeface="+mj-lt"/>
            </a:endParaRPr>
          </a:p>
        </p:txBody>
      </p:sp>
      <p:sp>
        <p:nvSpPr>
          <p:cNvPr id="9" name="Hexágono 4"/>
          <p:cNvSpPr/>
          <p:nvPr/>
        </p:nvSpPr>
        <p:spPr>
          <a:xfrm>
            <a:off x="131676" y="84566"/>
            <a:ext cx="2736304" cy="136027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Fomento del reconocimiento y la convivencia en la Facultad</a:t>
            </a:r>
          </a:p>
        </p:txBody>
      </p:sp>
    </p:spTree>
    <p:extLst>
      <p:ext uri="{BB962C8B-B14F-4D97-AF65-F5344CB8AC3E}">
        <p14:creationId xmlns:p14="http://schemas.microsoft.com/office/powerpoint/2010/main" val="202166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013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52" r:id="rId3"/>
    <p:sldLayoutId id="2147483653" r:id="rId4"/>
    <p:sldLayoutId id="2147483660" r:id="rId5"/>
    <p:sldLayoutId id="214748367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54" r:id="rId16"/>
    <p:sldLayoutId id="2147483655" r:id="rId17"/>
    <p:sldLayoutId id="2147483656" r:id="rId18"/>
    <p:sldLayoutId id="2147483657" r:id="rId19"/>
    <p:sldLayoutId id="2147483658" r:id="rId20"/>
    <p:sldLayoutId id="2147483659" r:id="rId2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 txBox="1">
            <a:spLocks/>
          </p:cNvSpPr>
          <p:nvPr/>
        </p:nvSpPr>
        <p:spPr>
          <a:xfrm>
            <a:off x="972440" y="241604"/>
            <a:ext cx="9732072" cy="79208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3° Curso 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fundamentación en pedagogía, didáctica, currículo y evaluación  </a:t>
            </a:r>
            <a:endParaRPr lang="es-CO" sz="3200" b="1" dirty="0"/>
          </a:p>
        </p:txBody>
      </p:sp>
      <p:sp>
        <p:nvSpPr>
          <p:cNvPr id="4" name="Rectángulo 3"/>
          <p:cNvSpPr/>
          <p:nvPr/>
        </p:nvSpPr>
        <p:spPr>
          <a:xfrm>
            <a:off x="3287688" y="1340768"/>
            <a:ext cx="8568952" cy="511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Objetivo: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O" sz="1700" dirty="0">
                <a:latin typeface="Arial" panose="020B0604020202020204" pitchFamily="34" charset="0"/>
                <a:cs typeface="Arial" panose="020B0604020202020204" pitchFamily="34" charset="0"/>
              </a:rPr>
              <a:t>Generar espacios reflexivos </a:t>
            </a:r>
            <a:r>
              <a:rPr lang="es-CO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entre profesores sobre discursos de la educación y las prácticas docentes, en el contexto de </a:t>
            </a:r>
            <a:r>
              <a:rPr lang="es-CO" sz="1700" dirty="0">
                <a:latin typeface="Arial" panose="020B0604020202020204" pitchFamily="34" charset="0"/>
                <a:cs typeface="Arial" panose="020B0604020202020204" pitchFamily="34" charset="0"/>
              </a:rPr>
              <a:t>la renovación curricular de la Facultad, con la finalidad de fortalecer los procesos de enseñanza y </a:t>
            </a:r>
            <a:r>
              <a:rPr lang="es-CO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aprendizaje.</a:t>
            </a:r>
            <a:endParaRPr lang="es-CO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CO" sz="1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CO" sz="1700" b="1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Duración: 50 Horas.</a:t>
            </a:r>
            <a:r>
              <a:rPr lang="es-CO" sz="1700" dirty="0" smtClean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30 horas presenciales (10 sesiones) y 20 de trabajo independiente.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CO" sz="1700" b="1" dirty="0">
              <a:latin typeface="Arial" panose="020B0604020202020204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>
              <a:lnSpc>
                <a:spcPct val="107000"/>
              </a:lnSpc>
            </a:pP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Participantes: 17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 profesores de cátedra que nunca antes habían realizado un curso sobre educación. Total participantes en los </a:t>
            </a: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tres cursos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: </a:t>
            </a: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69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CO" sz="1700" dirty="0" smtClean="0">
              <a:latin typeface="Arial" panose="020B0604020202020204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>
              <a:lnSpc>
                <a:spcPct val="107000"/>
              </a:lnSpc>
            </a:pP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Metodologías activas 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(acción-reflexión-acción)</a:t>
            </a:r>
          </a:p>
          <a:p>
            <a:pPr>
              <a:lnSpc>
                <a:spcPct val="107000"/>
              </a:lnSpc>
            </a:pPr>
            <a:endParaRPr lang="es-CO" sz="1700" dirty="0" smtClean="0">
              <a:latin typeface="Arial" panose="020B0604020202020204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>
              <a:lnSpc>
                <a:spcPct val="107000"/>
              </a:lnSpc>
            </a:pP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Líderes: </a:t>
            </a:r>
            <a:r>
              <a:rPr lang="es-CO" sz="17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Cruzana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 Echeverri, Carlos Arturo Gómez. </a:t>
            </a: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Orientadores: </a:t>
            </a:r>
            <a:r>
              <a:rPr lang="es-CO" sz="1700" dirty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7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 Docentes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CO" sz="1700" dirty="0" smtClean="0">
              <a:latin typeface="Arial" panose="020B0604020202020204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CO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Logros</a:t>
            </a:r>
            <a:r>
              <a:rPr lang="es-CO" sz="17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: Desarrollo docente en el Proyecto de Facultad.</a:t>
            </a: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Comprensión sobre metodologías activas.</a:t>
            </a: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7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Formación integral en la Educación </a:t>
            </a:r>
            <a:r>
              <a:rPr lang="es-CO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S</a:t>
            </a:r>
            <a:r>
              <a:rPr lang="es-CO" sz="17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uperior.</a:t>
            </a: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7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El currículo en la Facultad.</a:t>
            </a:r>
            <a:endParaRPr lang="es-CO" sz="17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5784" y="1556792"/>
            <a:ext cx="26876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“Profesores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de cátedra,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un mismo proyecto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de Facultad”</a:t>
            </a:r>
            <a:endParaRPr lang="es-CO" sz="2000" b="1" dirty="0">
              <a:solidFill>
                <a:schemeClr val="bg1"/>
              </a:solidFill>
            </a:endParaRPr>
          </a:p>
        </p:txBody>
      </p:sp>
      <p:pic>
        <p:nvPicPr>
          <p:cNvPr id="7" name="6 Imagen" descr="F:\ODONTOLOGIA\2019\fotos\IMG_3139 con ABP 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84" y="3645024"/>
            <a:ext cx="2704102" cy="3074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370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26 Imagen" descr="F:\ODONTOLOGIA\2019\fotos\IMG_3136 red de educació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2" y="3053576"/>
            <a:ext cx="2101666" cy="31459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CuadroTexto"/>
          <p:cNvSpPr txBox="1"/>
          <p:nvPr/>
        </p:nvSpPr>
        <p:spPr>
          <a:xfrm>
            <a:off x="5881429" y="2843091"/>
            <a:ext cx="3005951" cy="64633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sz="36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saberes </a:t>
            </a:r>
            <a:endParaRPr lang="es-CO" sz="36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9036664">
            <a:off x="10318531" y="1374217"/>
            <a:ext cx="606954" cy="1478400"/>
          </a:xfrm>
          <a:prstGeom prst="curvedLeftArrow">
            <a:avLst>
              <a:gd name="adj1" fmla="val 25000"/>
              <a:gd name="adj2" fmla="val 50000"/>
              <a:gd name="adj3" fmla="val 18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036309" y="2760587"/>
            <a:ext cx="2615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Fundamentación  en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Pedagogía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didáctica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Flecha curvada hacia la izquierda"/>
          <p:cNvSpPr/>
          <p:nvPr/>
        </p:nvSpPr>
        <p:spPr>
          <a:xfrm rot="365480">
            <a:off x="11487585" y="3446180"/>
            <a:ext cx="390840" cy="17163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117027" y="4663281"/>
            <a:ext cx="22195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C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TICs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enseño y </a:t>
            </a:r>
          </a:p>
          <a:p>
            <a:pPr lvl="0" algn="ctr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TICs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 aprendo</a:t>
            </a:r>
          </a:p>
        </p:txBody>
      </p:sp>
      <p:sp>
        <p:nvSpPr>
          <p:cNvPr id="13" name="12 Flecha curvada hacia la izquierda"/>
          <p:cNvSpPr/>
          <p:nvPr/>
        </p:nvSpPr>
        <p:spPr>
          <a:xfrm rot="4542568">
            <a:off x="9014265" y="4835622"/>
            <a:ext cx="588120" cy="21842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5" name="14 Flecha curvada hacia la izquierda"/>
          <p:cNvSpPr/>
          <p:nvPr/>
        </p:nvSpPr>
        <p:spPr>
          <a:xfrm rot="6732349">
            <a:off x="6223458" y="5024825"/>
            <a:ext cx="698436" cy="19280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181370" y="4087101"/>
            <a:ext cx="30243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De aquello que puede delinearse entre la investigación  y la formación </a:t>
            </a:r>
          </a:p>
        </p:txBody>
      </p:sp>
      <p:sp>
        <p:nvSpPr>
          <p:cNvPr id="18" name="17 Flecha curvada hacia la izquierda"/>
          <p:cNvSpPr/>
          <p:nvPr/>
        </p:nvSpPr>
        <p:spPr>
          <a:xfrm rot="8597444">
            <a:off x="3549456" y="3575472"/>
            <a:ext cx="581728" cy="16148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224625" y="2960105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Didácticas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¿Cómo enseñar?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3894860" y="1452716"/>
            <a:ext cx="2489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Evaluación, valorar, 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medir, ¿quiénes? 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¿Cuándo? ¿Con qué?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Flecha curvada hacia la izquierda"/>
          <p:cNvSpPr/>
          <p:nvPr/>
        </p:nvSpPr>
        <p:spPr>
          <a:xfrm rot="12785677">
            <a:off x="3172715" y="1774049"/>
            <a:ext cx="581728" cy="15979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6516219" y="840502"/>
            <a:ext cx="1736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 formación 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integral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22 Flecha curvada hacia la izquierda"/>
          <p:cNvSpPr/>
          <p:nvPr/>
        </p:nvSpPr>
        <p:spPr>
          <a:xfrm rot="15105771">
            <a:off x="5377064" y="28061"/>
            <a:ext cx="478172" cy="20308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4" name="23 Flecha curvada hacia la izquierda"/>
          <p:cNvSpPr/>
          <p:nvPr/>
        </p:nvSpPr>
        <p:spPr>
          <a:xfrm rot="17794859">
            <a:off x="8816080" y="241832"/>
            <a:ext cx="440459" cy="1658566"/>
          </a:xfrm>
          <a:prstGeom prst="curvedLeftArrow">
            <a:avLst>
              <a:gd name="adj1" fmla="val 25000"/>
              <a:gd name="adj2" fmla="val 50000"/>
              <a:gd name="adj3" fmla="val 18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26" name="25 Imagen" descr="F:\ODONTOLOGIA\2019\fotos\IMG_3137 proyecto educativo 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68" y="290053"/>
            <a:ext cx="2722313" cy="266411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55541" y="6262810"/>
            <a:ext cx="2623988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 lvl="0">
              <a:defRPr lang="es-CO"/>
            </a:defPPr>
            <a:lvl1pPr>
              <a:defRPr sz="3600" b="1">
                <a:solidFill>
                  <a:srgbClr val="FFC000"/>
                </a:solidFill>
              </a:defRPr>
            </a:lvl1pPr>
          </a:lstStyle>
          <a:p>
            <a:r>
              <a:rPr lang="es-CO" sz="3200" dirty="0"/>
              <a:t>Metodologías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611346" y="1285197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Estilos de </a:t>
            </a:r>
          </a:p>
          <a:p>
            <a:pPr lvl="0" algn="ctr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aprendizaje 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756344" y="5248954"/>
            <a:ext cx="25519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000" dirty="0"/>
              <a:t>Renovación curricular </a:t>
            </a:r>
          </a:p>
          <a:p>
            <a:pPr algn="ctr"/>
            <a:r>
              <a:rPr lang="es-CO" sz="2000" dirty="0"/>
              <a:t>en la Facultad</a:t>
            </a:r>
          </a:p>
        </p:txBody>
      </p:sp>
    </p:spTree>
    <p:extLst>
      <p:ext uri="{BB962C8B-B14F-4D97-AF65-F5344CB8AC3E}">
        <p14:creationId xmlns:p14="http://schemas.microsoft.com/office/powerpoint/2010/main" val="92496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1408" y="2996952"/>
            <a:ext cx="2879956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FFC000"/>
                </a:solidFill>
              </a:rPr>
              <a:t>La evaluación </a:t>
            </a:r>
            <a:endParaRPr lang="es-CO" sz="3600" b="1" dirty="0">
              <a:solidFill>
                <a:srgbClr val="FFC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612918" y="1558719"/>
            <a:ext cx="5891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Total y altamente pertinente</a:t>
            </a:r>
          </a:p>
          <a:p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Satisfizo las expectativas de los asistentes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3138170" y="1622099"/>
            <a:ext cx="2232248" cy="7754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2400" b="1" dirty="0" smtClean="0">
                <a:solidFill>
                  <a:schemeClr val="tx1"/>
                </a:solidFill>
              </a:rPr>
              <a:t>El Programa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110930" y="3333107"/>
            <a:ext cx="2192982" cy="7754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2400" b="1" dirty="0">
                <a:solidFill>
                  <a:schemeClr val="tx1"/>
                </a:solidFill>
              </a:rPr>
              <a:t>Los profesores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3143672" y="5123631"/>
            <a:ext cx="2160240" cy="7754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100" b="1" dirty="0" smtClean="0">
                <a:solidFill>
                  <a:schemeClr val="tx1"/>
                </a:solidFill>
              </a:rPr>
              <a:t>Autoevaluación</a:t>
            </a:r>
            <a:endParaRPr lang="es-CO" sz="2100" b="1" dirty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12918" y="3120678"/>
            <a:ext cx="6200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Calidad de la comunicación,  Dominio de los contenidos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Relación teoría y contexto,  Metodología  implementada</a:t>
            </a:r>
          </a:p>
          <a:p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Total y altamente satisfactoria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12918" y="4911202"/>
            <a:ext cx="5955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Comunicación y participación, compromiso y dedicación, Interés, motivación </a:t>
            </a:r>
          </a:p>
          <a:p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Cumplieron las expectativas, total y altamente 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2 Título"/>
          <p:cNvSpPr txBox="1">
            <a:spLocks/>
          </p:cNvSpPr>
          <p:nvPr/>
        </p:nvSpPr>
        <p:spPr>
          <a:xfrm>
            <a:off x="972440" y="241604"/>
            <a:ext cx="9732072" cy="79208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3° Curso 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fundamentación</a:t>
            </a:r>
            <a:r>
              <a:rPr lang="es-E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pedagogía, didáctica, currículo y evaluación  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39721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215680" y="908720"/>
            <a:ext cx="828092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CO" sz="2400" b="1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s-ES" altLang="es-CO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4°Curso</a:t>
            </a:r>
            <a:r>
              <a:rPr kumimoji="0" lang="es-ES" altLang="es-CO" sz="24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(2019-2): </a:t>
            </a:r>
            <a:r>
              <a:rPr lang="es-ES" altLang="es-CO" sz="2400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es-ES" altLang="es-CO" sz="2400" dirty="0">
                <a:latin typeface="Arial" pitchFamily="34" charset="0"/>
                <a:cs typeface="Arial" pitchFamily="34" charset="0"/>
              </a:rPr>
              <a:t>nuevos profesores de cátedra con fundamentos básicos en pedagogía, didáctica, currículo y evaluación.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s-ES" altLang="es-CO" sz="2400" b="1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s-ES" altLang="es-CO" sz="2400" dirty="0" smtClean="0">
                <a:latin typeface="Arial" pitchFamily="34" charset="0"/>
                <a:cs typeface="Arial" pitchFamily="34" charset="0"/>
              </a:rPr>
              <a:t>Diseñar y gestionar una propuesta de formación continua en pedagogía para los profesores de la Facultad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s-ES" altLang="es-CO" sz="24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ES" altLang="es-CO" sz="2400" dirty="0">
                <a:latin typeface="Arial" pitchFamily="34" charset="0"/>
                <a:cs typeface="Arial" pitchFamily="34" charset="0"/>
              </a:rPr>
              <a:t>Seguir promoviendo el conocimiento de los discursos de la educación, como compromiso propio del desarrollo </a:t>
            </a:r>
            <a:r>
              <a:rPr lang="es-ES" altLang="es-CO" sz="2400" dirty="0" smtClean="0">
                <a:latin typeface="Arial" pitchFamily="34" charset="0"/>
                <a:cs typeface="Arial" pitchFamily="34" charset="0"/>
              </a:rPr>
              <a:t>docente.</a:t>
            </a:r>
            <a:endParaRPr kumimoji="0" lang="es-ES" altLang="es-CO" sz="24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O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00037" y="1700808"/>
            <a:ext cx="1205779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ES" altLang="es-CO" sz="2800" b="1" dirty="0" smtClean="0">
                <a:solidFill>
                  <a:srgbClr val="FFC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Metas</a:t>
            </a:r>
            <a:endParaRPr lang="es-ES" altLang="es-CO" sz="2800" b="1" dirty="0">
              <a:solidFill>
                <a:srgbClr val="FFC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2806" y="3140968"/>
            <a:ext cx="2160240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altLang="es-CO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Alcanzar una cobertura del 90</a:t>
            </a:r>
            <a:r>
              <a:rPr lang="es-ES" altLang="es-CO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es-ES" altLang="es-CO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los profesores de cátedra</a:t>
            </a:r>
            <a:endParaRPr lang="es-CO" dirty="0">
              <a:solidFill>
                <a:srgbClr val="FFC000"/>
              </a:solidFill>
            </a:endParaRPr>
          </a:p>
        </p:txBody>
      </p:sp>
      <p:sp>
        <p:nvSpPr>
          <p:cNvPr id="5" name="Flecha abajo 4"/>
          <p:cNvSpPr/>
          <p:nvPr/>
        </p:nvSpPr>
        <p:spPr>
          <a:xfrm>
            <a:off x="1214894" y="2276872"/>
            <a:ext cx="576064" cy="70091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Flecha abajo 4"/>
          <p:cNvSpPr/>
          <p:nvPr/>
        </p:nvSpPr>
        <p:spPr>
          <a:xfrm rot="16200000">
            <a:off x="2295014" y="1638383"/>
            <a:ext cx="576064" cy="70091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0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7874</TotalTime>
  <Words>349</Words>
  <Application>Microsoft Office PowerPoint</Application>
  <PresentationFormat>Panorámica</PresentationFormat>
  <Paragraphs>60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Demi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trabajo «Aportes del profesorado a la propuesta del Plan de Acción 2016 – 2019»  “Hacia una mejor Facultad para la formación y la convivencia”</dc:title>
  <dc:creator>FdeO</dc:creator>
  <cp:lastModifiedBy>CLAUDIA MARCELA CAMPUZANO PELAEZ</cp:lastModifiedBy>
  <cp:revision>996</cp:revision>
  <dcterms:modified xsi:type="dcterms:W3CDTF">2019-08-15T16:40:56Z</dcterms:modified>
</cp:coreProperties>
</file>