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B423B0D-9AEA-498E-9150-66FFEC0EB633}">
  <a:tblStyle styleId="{1B423B0D-9AEA-498E-9150-66FFEC0EB6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79871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4970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0124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9165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7472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573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1338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6731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8515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0764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7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5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0688637" y="1371602"/>
            <a:ext cx="5851525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3271838" y="-2184398"/>
            <a:ext cx="5851525" cy="107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12800" y="1600203"/>
            <a:ext cx="7213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8229600" y="1600203"/>
            <a:ext cx="7213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 descr="fondo-apaisad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6443"/>
            <a:ext cx="12193144" cy="476228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/>
          <p:nvPr/>
        </p:nvSpPr>
        <p:spPr>
          <a:xfrm>
            <a:off x="0" y="4818733"/>
            <a:ext cx="12192000" cy="2039268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spcFirstLastPara="1" wrap="square" lIns="47050" tIns="23525" rIns="47050" bIns="235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 descr="logo-udea-horizontal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0325" y="234757"/>
            <a:ext cx="4501813" cy="116185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>
            <a:spLocks noGrp="1"/>
          </p:cNvSpPr>
          <p:nvPr>
            <p:ph type="ctrTitle"/>
          </p:nvPr>
        </p:nvSpPr>
        <p:spPr>
          <a:xfrm>
            <a:off x="2531183" y="5091853"/>
            <a:ext cx="7129634" cy="1493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100"/>
              <a:buFont typeface="Trebuchet MS"/>
              <a:buNone/>
            </a:pPr>
            <a:r>
              <a:rPr lang="es-CO" sz="31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Informe ejecución financiera </a:t>
            </a:r>
            <a:br>
              <a:rPr lang="es-CO" sz="31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s-CO" sz="31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Escuela de Idiomas 2018</a:t>
            </a:r>
            <a:br>
              <a:rPr lang="es-CO" sz="31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s-CO" sz="21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13 de agosto 2018</a:t>
            </a:r>
            <a:endParaRPr sz="2100" b="1" i="0" u="none" strike="noStrike" cap="none">
              <a:solidFill>
                <a:srgbClr val="92D05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CO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información financiera refleja la actividad de la Escuela de Idiomas y se construye a partir del aporte de muchas personas. Es necesario continuar con el compromiso de todos. </a:t>
            </a:r>
            <a:endParaRPr/>
          </a:p>
          <a:p>
            <a:pPr marL="0" marR="0" lvl="0" indent="0" algn="just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CO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-Trámites oportunos</a:t>
            </a:r>
            <a:endParaRPr/>
          </a:p>
          <a:p>
            <a:pPr marL="0" marR="0" lvl="0" indent="0" algn="just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CO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-Fidelidad y confiabilidad de los datos en los sistemas de información</a:t>
            </a:r>
            <a:endParaRPr/>
          </a:p>
          <a:p>
            <a:pPr marL="0" marR="0" lvl="0" indent="0" algn="just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CO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-Seguimiento permanente en las actividades de oferta al público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2"/>
          <p:cNvSpPr txBox="1"/>
          <p:nvPr/>
        </p:nvSpPr>
        <p:spPr>
          <a:xfrm>
            <a:off x="417755" y="113273"/>
            <a:ext cx="10972800" cy="1143000"/>
          </a:xfrm>
          <a:prstGeom prst="rect">
            <a:avLst/>
          </a:prstGeom>
          <a:solidFill>
            <a:srgbClr val="FEF8C1"/>
          </a:solidFill>
          <a:ln w="9525" cap="flat" cmpd="sng">
            <a:solidFill>
              <a:srgbClr val="CBB2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Recomendaciones</a:t>
            </a:r>
            <a:b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O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Centros de costos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s-CO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Fondos de apoyo a la gestión, 7 para la gestión de recursos desde la Escuela (no se incluye Multilingua)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s-CO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Fondos generales= destinados al funcionamiento, principalmente pago de nómina del personal docente y administrativo de la planta de empleos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rgbClr val="FEF8C1"/>
          </a:solidFill>
          <a:ln w="9525" cap="flat" cmpd="sng">
            <a:solidFill>
              <a:srgbClr val="CBB2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s-CO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Ingresos - egresos fondos de apoyo a la gestión</a:t>
            </a:r>
            <a:br>
              <a:rPr lang="es-CO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7512" y="1549102"/>
            <a:ext cx="8694056" cy="396957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" name="Google Shape;100;p15"/>
          <p:cNvCxnSpPr/>
          <p:nvPr/>
        </p:nvCxnSpPr>
        <p:spPr>
          <a:xfrm>
            <a:off x="3700631" y="1904105"/>
            <a:ext cx="32273" cy="2969110"/>
          </a:xfrm>
          <a:prstGeom prst="straightConnector1">
            <a:avLst/>
          </a:prstGeom>
          <a:noFill/>
          <a:ln w="25400" cap="flat" cmpd="sng">
            <a:solidFill>
              <a:srgbClr val="FFE947"/>
            </a:solidFill>
            <a:prstDash val="dash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01" name="Google Shape;101;p15"/>
          <p:cNvCxnSpPr/>
          <p:nvPr/>
        </p:nvCxnSpPr>
        <p:spPr>
          <a:xfrm>
            <a:off x="7315200" y="2022439"/>
            <a:ext cx="50800" cy="2858545"/>
          </a:xfrm>
          <a:prstGeom prst="straightConnector1">
            <a:avLst/>
          </a:prstGeom>
          <a:noFill/>
          <a:ln w="25400" cap="flat" cmpd="sng">
            <a:solidFill>
              <a:srgbClr val="FFE947"/>
            </a:solidFill>
            <a:prstDash val="dash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02" name="Google Shape;102;p15"/>
          <p:cNvCxnSpPr/>
          <p:nvPr/>
        </p:nvCxnSpPr>
        <p:spPr>
          <a:xfrm>
            <a:off x="5515685" y="1922632"/>
            <a:ext cx="32273" cy="2969110"/>
          </a:xfrm>
          <a:prstGeom prst="straightConnector1">
            <a:avLst/>
          </a:prstGeom>
          <a:noFill/>
          <a:ln w="25400" cap="flat" cmpd="sng">
            <a:solidFill>
              <a:srgbClr val="FFE947"/>
            </a:solidFill>
            <a:prstDash val="dash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03" name="Google Shape;103;p15"/>
          <p:cNvCxnSpPr/>
          <p:nvPr/>
        </p:nvCxnSpPr>
        <p:spPr>
          <a:xfrm>
            <a:off x="9154758" y="2969112"/>
            <a:ext cx="37054" cy="1919641"/>
          </a:xfrm>
          <a:prstGeom prst="straightConnector1">
            <a:avLst/>
          </a:prstGeom>
          <a:noFill/>
          <a:ln w="25400" cap="flat" cmpd="sng">
            <a:solidFill>
              <a:srgbClr val="FFE947"/>
            </a:solidFill>
            <a:prstDash val="dash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04" name="Google Shape;104;p15"/>
          <p:cNvSpPr txBox="1"/>
          <p:nvPr/>
        </p:nvSpPr>
        <p:spPr>
          <a:xfrm>
            <a:off x="417755" y="6211196"/>
            <a:ext cx="10972800" cy="5715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rgbClr val="CBB2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</a:pPr>
            <a:r>
              <a:rPr lang="es-CO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Cuánto recibimos y pagamos en el mismo año</a:t>
            </a:r>
            <a:br>
              <a:rPr lang="es-CO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O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Disponibilidad efectiva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7529" y="2162426"/>
            <a:ext cx="10553252" cy="387261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6"/>
          <p:cNvSpPr/>
          <p:nvPr/>
        </p:nvSpPr>
        <p:spPr>
          <a:xfrm>
            <a:off x="742279" y="2474259"/>
            <a:ext cx="2312894" cy="1258645"/>
          </a:xfrm>
          <a:prstGeom prst="wedgeRectCallout">
            <a:avLst>
              <a:gd name="adj1" fmla="val 39632"/>
              <a:gd name="adj2" fmla="val 71902"/>
            </a:avLst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 final del año la disponibilidad acumulada disminuye por los pagos  de compromisos adquiridos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914400" y="579438"/>
            <a:ext cx="10972800" cy="1143000"/>
          </a:xfrm>
          <a:prstGeom prst="rect">
            <a:avLst/>
          </a:prstGeom>
          <a:solidFill>
            <a:srgbClr val="FEF8C1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Disponibilidad efectiva acumulada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17755" y="6290534"/>
            <a:ext cx="10972800" cy="5715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</a:t>
            </a:r>
            <a:r>
              <a:rPr lang="es-CO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Disponibilidad efectiva acumulada: Disponibilidad del periodo + los saldos de otras vigencias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1462507"/>
            <a:ext cx="11645152" cy="4454199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/>
          <p:nvPr/>
        </p:nvSpPr>
        <p:spPr>
          <a:xfrm>
            <a:off x="417755" y="6290534"/>
            <a:ext cx="10972800" cy="571500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CO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Saldo real acumulado: Saldos acumulados – los pagos y los compromisos de gastos del periodo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589878" y="242365"/>
            <a:ext cx="10972800" cy="1143000"/>
          </a:xfrm>
          <a:prstGeom prst="rect">
            <a:avLst/>
          </a:prstGeom>
          <a:solidFill>
            <a:srgbClr val="FEF8C1"/>
          </a:solidFill>
          <a:ln w="9525" cap="flat" cmpd="sng">
            <a:solidFill>
              <a:srgbClr val="CBB2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Saldo real acumulado a julio 2018 en mill por centro de apoyo a la gestión</a:t>
            </a:r>
            <a:b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7"/>
          <p:cNvSpPr/>
          <p:nvPr/>
        </p:nvSpPr>
        <p:spPr>
          <a:xfrm>
            <a:off x="589878" y="2261795"/>
            <a:ext cx="2312894" cy="1258645"/>
          </a:xfrm>
          <a:prstGeom prst="wedgeRectCallout">
            <a:avLst>
              <a:gd name="adj1" fmla="val 39632"/>
              <a:gd name="adj2" fmla="val 71902"/>
            </a:avLst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disponibilidad real a julio 30 de 2018 es de $2.046.714.451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15152"/>
            <a:ext cx="7013986" cy="482284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8"/>
          <p:cNvSpPr/>
          <p:nvPr/>
        </p:nvSpPr>
        <p:spPr>
          <a:xfrm>
            <a:off x="167303" y="971606"/>
            <a:ext cx="2263923" cy="676275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rgbClr val="F5E8DA"/>
          </a:solidFill>
          <a:ln w="25400" cap="flat" cmpd="sng">
            <a:solidFill>
              <a:srgbClr val="98483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el trienio, 66% son gastos de personal</a:t>
            </a:r>
            <a:endParaRPr/>
          </a:p>
        </p:txBody>
      </p:sp>
      <p:graphicFrame>
        <p:nvGraphicFramePr>
          <p:cNvPr id="128" name="Google Shape;128;p18"/>
          <p:cNvGraphicFramePr/>
          <p:nvPr/>
        </p:nvGraphicFramePr>
        <p:xfrm>
          <a:off x="7519595" y="1767575"/>
          <a:ext cx="4672400" cy="4387150"/>
        </p:xfrm>
        <a:graphic>
          <a:graphicData uri="http://schemas.openxmlformats.org/drawingml/2006/table">
            <a:tbl>
              <a:tblPr>
                <a:noFill/>
                <a:tableStyleId>{1B423B0D-9AEA-498E-9150-66FFEC0EB633}</a:tableStyleId>
              </a:tblPr>
              <a:tblGrid>
                <a:gridCol w="341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Aportes entre programas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182.639.531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Servicios y bienes internos (imprenta, instrumentación, uso de espacios)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43.230.204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Computadores + impresoras+software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70.565.879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Viaticos, tiquetes docentes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47.832.400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4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a estudiantes (apoyos económicos + convenios de pasantía+jóvenes investigadores+prácticas)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57.066.132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Arrendamientos (Nazaret y Envigado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70.053.490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Material Bibliográfico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17.420.544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2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Honorarios (diseño y diagramación de revista, corrección de textos, edición artículos, honorarios invitados, contratos de prestación de servicios personales)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91.291.145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Otros gastos (pólizas, servicios públicos, insumos de oficina, fotocopias)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170.678.251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750.777.576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129" name="Google Shape;129;p18"/>
          <p:cNvCxnSpPr/>
          <p:nvPr/>
        </p:nvCxnSpPr>
        <p:spPr>
          <a:xfrm>
            <a:off x="6895652" y="4851699"/>
            <a:ext cx="602428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stealth" w="med" len="med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</p:cxnSp>
      <p:sp>
        <p:nvSpPr>
          <p:cNvPr id="130" name="Google Shape;130;p18"/>
          <p:cNvSpPr/>
          <p:nvPr/>
        </p:nvSpPr>
        <p:spPr>
          <a:xfrm>
            <a:off x="7498080" y="944544"/>
            <a:ext cx="2263923" cy="676275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rgbClr val="F5E8DA"/>
          </a:solidFill>
          <a:ln w="25400" cap="flat" cmpd="sng">
            <a:solidFill>
              <a:srgbClr val="98483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 el 2017,  otros gastos: </a:t>
            </a:r>
            <a:endParaRPr sz="14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107834"/>
              </p:ext>
            </p:extLst>
          </p:nvPr>
        </p:nvGraphicFramePr>
        <p:xfrm>
          <a:off x="1399142" y="627956"/>
          <a:ext cx="9077898" cy="5337056"/>
        </p:xfrm>
        <a:graphic>
          <a:graphicData uri="http://schemas.openxmlformats.org/drawingml/2006/table">
            <a:tbl>
              <a:tblPr/>
              <a:tblGrid>
                <a:gridCol w="2754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22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INFORME APOYOS ECONÓMICOS ESCUELA DE IDIOMAS 30 de junio de 2018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0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Destino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solicitante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22360002-Dirección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 de personas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5.785.000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Externo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2.719.076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Profesor T. Completo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31.332.401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39.836.477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Nacional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169.200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600.000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Externo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Profesor T. Completo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3.964.710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Profesor cátedra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1.629.000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  6.362.910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46.199.387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106"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106"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1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política 2018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 61.000.000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" name="Google Shape;140;p20"/>
          <p:cNvGraphicFramePr/>
          <p:nvPr/>
        </p:nvGraphicFramePr>
        <p:xfrm>
          <a:off x="882127" y="1699708"/>
          <a:ext cx="9875525" cy="4198455"/>
        </p:xfrm>
        <a:graphic>
          <a:graphicData uri="http://schemas.openxmlformats.org/drawingml/2006/table">
            <a:tbl>
              <a:tblPr>
                <a:noFill/>
                <a:tableStyleId>{1B423B0D-9AEA-498E-9150-66FFEC0EB633}</a:tableStyleId>
              </a:tblPr>
              <a:tblGrid>
                <a:gridCol w="602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44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Proyecto</a:t>
                      </a:r>
                      <a:endParaRPr sz="1600" b="1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 del proyecto</a:t>
                      </a:r>
                      <a:endParaRPr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Año de presentación</a:t>
                      </a:r>
                      <a:endParaRPr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Dotación equipos de cómputo de la sala 11-209 de la Escuela de Idiomas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55.000.000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     2.017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Modernización de los equipos de la sala de cómputo 11-211 de la Escuela de Idiomas.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53.000.000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     2.015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Reforma de la sala de lectura John Herbert Adams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53.000.000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     2.016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Dotación de equipos tecnológicos pregrados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20.517.380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8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Dotación de centro de documentación con material bibliográfico de literatura en inglés y francés y otros libros pertinentes (programa licenciatura en lenguas extranjeras)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12.000.000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     2.015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Dotación de recursos tecnológicos y bibliográficos para los pregrados de la escuela de idiomas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22.000.000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        2.016 </a:t>
                      </a:r>
                      <a:endParaRPr/>
                    </a:p>
                  </a:txBody>
                  <a:tcPr marL="9525" marR="9525" marT="9525" marB="0" anchor="b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 recursos por proyectos</a:t>
                      </a:r>
                      <a:endParaRPr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 215.517.380 </a:t>
                      </a:r>
                      <a:endParaRPr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1" name="Google Shape;141;p20"/>
          <p:cNvSpPr txBox="1"/>
          <p:nvPr/>
        </p:nvSpPr>
        <p:spPr>
          <a:xfrm>
            <a:off x="417755" y="113273"/>
            <a:ext cx="10972800" cy="1143000"/>
          </a:xfrm>
          <a:prstGeom prst="rect">
            <a:avLst/>
          </a:prstGeom>
          <a:solidFill>
            <a:srgbClr val="FEF8C1"/>
          </a:solidFill>
          <a:ln w="9525" cap="flat" cmpd="sng">
            <a:solidFill>
              <a:srgbClr val="CBB2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Proyectos Estampilla</a:t>
            </a:r>
            <a:b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s-CO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reestructuración curricular de los programas de Extensión hace sostenible el Programa de Inglés profesionales al permitir la unión de coordinaciones: Impacto 2018-2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s-CO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continuó optimizando las horas cátedra en el Centro de Exámenes gracias al trabajo de su coordinador y equipo de la Sección.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•"/>
            </a:pPr>
            <a:r>
              <a:rPr lang="es-CO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propuesta de adecuación académica y administrativa proyecta un ahorro por fondos de gestión de apoyo a ejes misionales (fondos especiales) de $159.452.502 en la implementación completa: Impacto a partir del último trimestre de 2018</a:t>
            </a: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1"/>
          <p:cNvSpPr txBox="1"/>
          <p:nvPr/>
        </p:nvSpPr>
        <p:spPr>
          <a:xfrm>
            <a:off x="417755" y="113273"/>
            <a:ext cx="10972800" cy="1143000"/>
          </a:xfrm>
          <a:prstGeom prst="rect">
            <a:avLst/>
          </a:prstGeom>
          <a:solidFill>
            <a:srgbClr val="FEF8C1"/>
          </a:solidFill>
          <a:ln w="9525" cap="flat" cmpd="sng">
            <a:solidFill>
              <a:srgbClr val="CBB2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Mejoras</a:t>
            </a:r>
            <a:br>
              <a:rPr lang="es-CO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ivil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Panorámica</PresentationFormat>
  <Paragraphs>122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Tema de Office</vt:lpstr>
      <vt:lpstr>Informe ejecución financiera  Escuela de Idiomas 2018 13 de agosto 2018</vt:lpstr>
      <vt:lpstr>Centros de costos</vt:lpstr>
      <vt:lpstr>Ingresos - egresos fondos de apoyo a la gestión </vt:lpstr>
      <vt:lpstr>Disponibilidad efectiva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ejecución financiera  Escuela de Idiomas 2018 13 de agosto 2018</dc:title>
  <dc:creator>YUDY ANDREA JIMENEZ ZAPATA</dc:creator>
  <cp:lastModifiedBy>DIANA MARCELA LONDOÑO MORENO</cp:lastModifiedBy>
  <cp:revision>1</cp:revision>
  <dcterms:modified xsi:type="dcterms:W3CDTF">2018-08-23T15:49:45Z</dcterms:modified>
</cp:coreProperties>
</file>