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2E"/>
    <a:srgbClr val="004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150149-11FC-DBCB-11D7-72E997CC3DEB}" v="4" dt="2022-08-09T22:25:57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ario invitado" userId="S::urn:spo:anon#dfa0735628dedd08249f80d07852e2c0f32e76c54bc9f6b9f1d08b30dde11d20::" providerId="AD" clId="Web-{FF150149-11FC-DBCB-11D7-72E997CC3DEB}"/>
    <pc:docChg chg="modSld">
      <pc:chgData name="Usuario invitado" userId="S::urn:spo:anon#dfa0735628dedd08249f80d07852e2c0f32e76c54bc9f6b9f1d08b30dde11d20::" providerId="AD" clId="Web-{FF150149-11FC-DBCB-11D7-72E997CC3DEB}" dt="2022-08-09T22:25:57.479" v="4" actId="20577"/>
      <pc:docMkLst>
        <pc:docMk/>
      </pc:docMkLst>
      <pc:sldChg chg="modSp">
        <pc:chgData name="Usuario invitado" userId="S::urn:spo:anon#dfa0735628dedd08249f80d07852e2c0f32e76c54bc9f6b9f1d08b30dde11d20::" providerId="AD" clId="Web-{FF150149-11FC-DBCB-11D7-72E997CC3DEB}" dt="2022-08-09T22:25:57.479" v="4" actId="20577"/>
        <pc:sldMkLst>
          <pc:docMk/>
          <pc:sldMk cId="2672095312" sldId="261"/>
        </pc:sldMkLst>
        <pc:spChg chg="mod">
          <ac:chgData name="Usuario invitado" userId="S::urn:spo:anon#dfa0735628dedd08249f80d07852e2c0f32e76c54bc9f6b9f1d08b30dde11d20::" providerId="AD" clId="Web-{FF150149-11FC-DBCB-11D7-72E997CC3DEB}" dt="2022-08-09T21:57:53.488" v="0" actId="20577"/>
          <ac:spMkLst>
            <pc:docMk/>
            <pc:sldMk cId="2672095312" sldId="261"/>
            <ac:spMk id="9" creationId="{CFF7124E-08A3-4EC6-92DA-012A5C312973}"/>
          </ac:spMkLst>
        </pc:spChg>
        <pc:spChg chg="mod">
          <ac:chgData name="Usuario invitado" userId="S::urn:spo:anon#dfa0735628dedd08249f80d07852e2c0f32e76c54bc9f6b9f1d08b30dde11d20::" providerId="AD" clId="Web-{FF150149-11FC-DBCB-11D7-72E997CC3DEB}" dt="2022-08-09T22:25:57.479" v="4" actId="20577"/>
          <ac:spMkLst>
            <pc:docMk/>
            <pc:sldMk cId="2672095312" sldId="261"/>
            <ac:spMk id="13" creationId="{88CBB4BF-98C0-446E-90D0-80138AB07FE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1D5F8C-7064-FD04-65E5-507066CA4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B74CB7-C311-C854-C548-3D748304E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1BE275-4D8C-6C51-C3B9-29D9F94B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D6C-2CC0-6446-8AAC-798A952F1F07}" type="datetimeFigureOut">
              <a:rPr lang="es-CO" smtClean="0"/>
              <a:t>9/08/2022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6A8127-D842-DA94-1351-AFFD85B58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6B3345-F062-3777-26E7-27DCE862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85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A8FE9-98F3-0B09-F35E-232D6041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A6F3B8-CA31-8F15-328C-843F2F5B9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2C3F66-DB48-7475-D529-810FBA3EE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D6C-2CC0-6446-8AAC-798A952F1F07}" type="datetimeFigureOut">
              <a:rPr lang="es-CO" smtClean="0"/>
              <a:t>9/08/2022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427468-301F-BCE3-2E15-4A3132085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2C9CC0-46BF-0C55-874B-26C79B746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719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1EF9CB-95FE-CA7E-142D-299DA145B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BEF5DF-CD4A-C81E-20BA-BD6ECD143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8D7A84-5967-4BA4-C564-AE95B655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D6C-2CC0-6446-8AAC-798A952F1F07}" type="datetimeFigureOut">
              <a:rPr lang="es-CO" smtClean="0"/>
              <a:t>9/08/2022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FBD843-A922-5353-E237-91E51E3A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DB2988-E429-D4C9-8DB6-7D9563261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816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2555B-8BA4-9EA9-23D7-AC83FC8D8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574-6D2E-1928-F204-252FD8EED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E2DFDB-66FC-6F38-20CB-3857C6035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D6C-2CC0-6446-8AAC-798A952F1F07}" type="datetimeFigureOut">
              <a:rPr lang="es-CO" smtClean="0"/>
              <a:t>9/08/2022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795DE0-B960-7F90-1B4E-946720DAA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83AD10-EF1B-5CC6-C8B2-0934B2BE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605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FCA5BC-5170-B13A-BC3A-B83EA0841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BD1DBA-C61F-2829-6A76-4CC59AE05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D8696B-C62E-C6FE-24CC-3A00B4E67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D6C-2CC0-6446-8AAC-798A952F1F07}" type="datetimeFigureOut">
              <a:rPr lang="es-CO" smtClean="0"/>
              <a:t>9/08/2022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FD7F5D-6032-421C-A762-1C5FE6563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E7C972-ED48-4976-4386-79F5EBC2D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202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F12AC-796E-2911-B5A1-76DFEB4C7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197A1A-A3DB-464E-B5E0-EDAE23AAE2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BAC6DF-61A3-F91E-2DD9-36EA1BCC3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F66995-8874-5D3B-CF8B-02A4DAE9B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D6C-2CC0-6446-8AAC-798A952F1F07}" type="datetimeFigureOut">
              <a:rPr lang="es-CO" smtClean="0"/>
              <a:t>9/08/2022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D5B1CA-46F2-424B-21A0-7B36516E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84C8AE-5766-71D4-1DCF-17B69542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607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550DE-F17F-5CFA-2FEF-6B835EF47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9EAF51-81AF-6A43-D6C8-DBB5CD2A6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2D728C-8E63-702F-C876-05260FEB9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0AF5F78-4F7F-AD59-E3A2-B90E7B2EA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6A7EAF-108F-D631-D94A-262D88654E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DC55EC4-FC8D-F426-3399-4309B7996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D6C-2CC0-6446-8AAC-798A952F1F07}" type="datetimeFigureOut">
              <a:rPr lang="es-CO" smtClean="0"/>
              <a:t>9/08/2022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4B78F5-9FEF-B0ED-0BF3-437DA0AA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FD6518D-0CC3-BBC0-0194-D606FD08E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10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37F75-15D0-1743-E921-F424976AA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9D5C2A-9480-22BD-47C9-47533826E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D6C-2CC0-6446-8AAC-798A952F1F07}" type="datetimeFigureOut">
              <a:rPr lang="es-CO" smtClean="0"/>
              <a:t>9/08/2022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2A2B92-D83B-0639-C230-292912951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33EDF0-B2D8-7FBF-7AE2-F4B1EEDD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351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7D17BFD-F717-432E-940D-51C9206A8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D6C-2CC0-6446-8AAC-798A952F1F07}" type="datetimeFigureOut">
              <a:rPr lang="es-CO" smtClean="0"/>
              <a:t>9/08/2022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41B110-4C44-137A-B830-62EF6C658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D2F90E-1907-514E-5355-A038E1244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384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31551-9686-B617-7761-8557F6B7B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255DEE-0359-172A-2D46-D1A6FDBE6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102BDB-D514-D2D7-4560-E617F8550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AD97FE-87E9-BB6C-B65B-E1A03A2C1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D6C-2CC0-6446-8AAC-798A952F1F07}" type="datetimeFigureOut">
              <a:rPr lang="es-CO" smtClean="0"/>
              <a:t>9/08/2022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495A4-BD0C-FF36-2DED-9A185B84C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F6FA7D-7407-57AA-4BCB-48CB398F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066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5D2E5-C244-EC3B-87CB-6FFEC3739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6D0A89-61AC-4820-40D5-CDDCC5737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7CBEAE-A3D2-B75C-A871-E0D62A2CF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8819F7-57EB-87BA-CF4E-0B8535E5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D6C-2CC0-6446-8AAC-798A952F1F07}" type="datetimeFigureOut">
              <a:rPr lang="es-CO" smtClean="0"/>
              <a:t>9/08/2022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A1DDBE-A946-E30D-FCE1-698355778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C47D83-872F-DDA9-4EFF-54E4C0E1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12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989AF6-0EB6-75D4-DD44-3F76A57AC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BF3D95-208F-E854-80AD-59A7DDF19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800718-A777-136B-E4FD-B6CF5F5A1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38D6C-2CC0-6446-8AAC-798A952F1F07}" type="datetimeFigureOut">
              <a:rPr lang="es-CO" smtClean="0"/>
              <a:t>9/08/2022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F6CAA9-690E-D2BF-353D-2148A65B1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435D20-C10C-9FCE-69E5-D78B9F344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925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69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F3000-907E-548C-B24C-D5EB42B50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60726"/>
            <a:ext cx="12192000" cy="1183957"/>
          </a:xfrm>
        </p:spPr>
        <p:txBody>
          <a:bodyPr>
            <a:normAutofit/>
          </a:bodyPr>
          <a:lstStyle/>
          <a:p>
            <a:r>
              <a:rPr lang="es-MX" sz="7200" b="1" dirty="0">
                <a:solidFill>
                  <a:srgbClr val="004751"/>
                </a:solidFill>
                <a:latin typeface="Lato" panose="020F0502020204030203" pitchFamily="34" charset="0"/>
              </a:rPr>
              <a:t>G8 Sostenibilidad</a:t>
            </a:r>
            <a:endParaRPr lang="es-CO" sz="7200" b="1" dirty="0">
              <a:solidFill>
                <a:srgbClr val="004751"/>
              </a:solidFill>
              <a:latin typeface="Lato" panose="020F0502020204030203" pitchFamily="34" charset="0"/>
            </a:endParaRPr>
          </a:p>
        </p:txBody>
      </p:sp>
      <p:pic>
        <p:nvPicPr>
          <p:cNvPr id="5" name="Picture 12" descr="Invitación desde G8 Universidades para seguir construyendo a Medellín | UPB">
            <a:extLst>
              <a:ext uri="{FF2B5EF4-FFF2-40B4-BE49-F238E27FC236}">
                <a16:creationId xmlns:a16="http://schemas.microsoft.com/office/drawing/2014/main" id="{FA08E1EC-A407-4565-9180-20B29B2B1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05" t="4681" r="33054" b="34029"/>
          <a:stretch/>
        </p:blipFill>
        <p:spPr bwMode="auto">
          <a:xfrm>
            <a:off x="4629460" y="469079"/>
            <a:ext cx="3644280" cy="295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5D468FD7-9750-4F93-96F5-A51C5E9DFC72}"/>
              </a:ext>
            </a:extLst>
          </p:cNvPr>
          <p:cNvSpPr txBox="1">
            <a:spLocks/>
          </p:cNvSpPr>
          <p:nvPr/>
        </p:nvSpPr>
        <p:spPr>
          <a:xfrm>
            <a:off x="0" y="4469766"/>
            <a:ext cx="12192000" cy="11839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>
                <a:solidFill>
                  <a:srgbClr val="009D2E"/>
                </a:solidFill>
                <a:latin typeface="Lato" panose="020F0502020204030203" pitchFamily="34" charset="0"/>
              </a:rPr>
              <a:t>Apuestas por la sostenibilidad en la IES y sus</a:t>
            </a:r>
          </a:p>
          <a:p>
            <a:r>
              <a:rPr lang="es-MX" sz="3200" b="1" dirty="0">
                <a:solidFill>
                  <a:srgbClr val="009D2E"/>
                </a:solidFill>
                <a:latin typeface="Lato" panose="020F0502020204030203" pitchFamily="34" charset="0"/>
              </a:rPr>
              <a:t>comunidades académicas</a:t>
            </a:r>
            <a:endParaRPr lang="es-CO" sz="3200" b="1" dirty="0">
              <a:solidFill>
                <a:srgbClr val="009D2E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97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D36C891-E1BF-9C0B-D173-41E9CFB82D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400" y="1950720"/>
            <a:ext cx="11633200" cy="3342640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800" dirty="0">
                <a:solidFill>
                  <a:srgbClr val="004751"/>
                </a:solidFill>
                <a:latin typeface="Lato" panose="020F0502020204030203" pitchFamily="34" charset="0"/>
              </a:rPr>
              <a:t>Desde el año 2019, el G8 Universidades, una red de universidades asentadas en el departamento de Antioquia, integrada por las instituciones </a:t>
            </a:r>
            <a:r>
              <a:rPr lang="es-MX" sz="2800" dirty="0" err="1">
                <a:solidFill>
                  <a:srgbClr val="004751"/>
                </a:solidFill>
                <a:latin typeface="Lato" panose="020F0502020204030203" pitchFamily="34" charset="0"/>
              </a:rPr>
              <a:t>Unilasallista</a:t>
            </a:r>
            <a:r>
              <a:rPr lang="es-MX" sz="2800" dirty="0">
                <a:solidFill>
                  <a:srgbClr val="004751"/>
                </a:solidFill>
                <a:latin typeface="Lato" panose="020F0502020204030203" pitchFamily="34" charset="0"/>
              </a:rPr>
              <a:t>, Universidad de Antioquia, Universidad CES, Universidad EAFIT, Universidad EIA, Universidad de Medellín, Universidad Nacional de Colombia Sede Medellín y Universidad Pontificia Bolivariana, consolidó la </a:t>
            </a:r>
            <a:r>
              <a:rPr lang="es-MX" sz="2800" b="1" dirty="0">
                <a:solidFill>
                  <a:srgbClr val="004751"/>
                </a:solidFill>
                <a:latin typeface="Lato" panose="020F0502020204030203" pitchFamily="34" charset="0"/>
              </a:rPr>
              <a:t>Mesa de Sostenibilidad</a:t>
            </a:r>
            <a:r>
              <a:rPr lang="es-MX" sz="2800" dirty="0">
                <a:solidFill>
                  <a:srgbClr val="004751"/>
                </a:solidFill>
                <a:latin typeface="Lato" panose="020F0502020204030203" pitchFamily="34" charset="0"/>
              </a:rPr>
              <a:t>, espacio que ha permitido un diálogo transparente y permanente sobre las diferentes temáticas relacionadas con el desarrollo sostenible y sus dimensiones de trabajo. </a:t>
            </a:r>
          </a:p>
        </p:txBody>
      </p:sp>
    </p:spTree>
    <p:extLst>
      <p:ext uri="{BB962C8B-B14F-4D97-AF65-F5344CB8AC3E}">
        <p14:creationId xmlns:p14="http://schemas.microsoft.com/office/powerpoint/2010/main" val="1269663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A6F9BBB-D9B5-408A-96F7-7134D0BB8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60" y="2138985"/>
            <a:ext cx="2143455" cy="21434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F6ED380-A944-4C2E-B2B0-6DC859C33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227" y="2439010"/>
            <a:ext cx="2143455" cy="2143455"/>
          </a:xfrm>
          <a:prstGeom prst="rect">
            <a:avLst/>
          </a:prstGeom>
        </p:spPr>
      </p:pic>
      <p:sp>
        <p:nvSpPr>
          <p:cNvPr id="19" name="Subtítulo 2">
            <a:extLst>
              <a:ext uri="{FF2B5EF4-FFF2-40B4-BE49-F238E27FC236}">
                <a16:creationId xmlns:a16="http://schemas.microsoft.com/office/drawing/2014/main" id="{029C8B21-C74C-48CA-B441-11D2C70FA29E}"/>
              </a:ext>
            </a:extLst>
          </p:cNvPr>
          <p:cNvSpPr txBox="1">
            <a:spLocks/>
          </p:cNvSpPr>
          <p:nvPr/>
        </p:nvSpPr>
        <p:spPr>
          <a:xfrm>
            <a:off x="552704" y="4577080"/>
            <a:ext cx="3358896" cy="1046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dirty="0">
                <a:solidFill>
                  <a:srgbClr val="009D2E"/>
                </a:solidFill>
                <a:latin typeface="Lato" panose="020F0502020204030203" pitchFamily="34" charset="0"/>
              </a:rPr>
              <a:t>Unidos por el Planeta</a:t>
            </a:r>
          </a:p>
          <a:p>
            <a:pPr marL="0" indent="0">
              <a:buNone/>
            </a:pPr>
            <a:r>
              <a:rPr lang="es-MX" sz="2000" dirty="0">
                <a:solidFill>
                  <a:srgbClr val="009D2E"/>
                </a:solidFill>
                <a:latin typeface="Lato" panose="020F0502020204030203" pitchFamily="34" charset="0"/>
              </a:rPr>
              <a:t>Emergencia climática</a:t>
            </a:r>
          </a:p>
          <a:p>
            <a:pPr marL="0" indent="0">
              <a:buNone/>
            </a:pPr>
            <a:r>
              <a:rPr lang="es-MX" sz="2000" dirty="0">
                <a:solidFill>
                  <a:srgbClr val="009D2E"/>
                </a:solidFill>
                <a:latin typeface="Lato" panose="020F0502020204030203" pitchFamily="34" charset="0"/>
              </a:rPr>
              <a:t>Alcaldías y Gobernación</a:t>
            </a:r>
            <a:endParaRPr lang="es-CO" sz="2000" dirty="0">
              <a:solidFill>
                <a:srgbClr val="009D2E"/>
              </a:solidFill>
              <a:latin typeface="Lato" panose="020F0502020204030203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1BA200B-14E3-49C0-B17E-BDEA05897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3407" y="2627122"/>
            <a:ext cx="1463041" cy="1463041"/>
          </a:xfrm>
          <a:prstGeom prst="rect">
            <a:avLst/>
          </a:prstGeom>
        </p:spPr>
      </p:pic>
      <p:sp>
        <p:nvSpPr>
          <p:cNvPr id="21" name="Subtítulo 2">
            <a:extLst>
              <a:ext uri="{FF2B5EF4-FFF2-40B4-BE49-F238E27FC236}">
                <a16:creationId xmlns:a16="http://schemas.microsoft.com/office/drawing/2014/main" id="{2E5A40BB-9101-40E4-994D-CE61A8BE2C8E}"/>
              </a:ext>
            </a:extLst>
          </p:cNvPr>
          <p:cNvSpPr txBox="1">
            <a:spLocks/>
          </p:cNvSpPr>
          <p:nvPr/>
        </p:nvSpPr>
        <p:spPr>
          <a:xfrm>
            <a:off x="4580228" y="1676705"/>
            <a:ext cx="2143455" cy="1046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b="1" dirty="0">
                <a:solidFill>
                  <a:srgbClr val="004751"/>
                </a:solidFill>
                <a:latin typeface="Lato" panose="020F0502020204030203" pitchFamily="34" charset="0"/>
              </a:rPr>
              <a:t>Vertimientos y calidad del agua</a:t>
            </a:r>
            <a:endParaRPr lang="es-CO" b="1" dirty="0">
              <a:solidFill>
                <a:srgbClr val="004751"/>
              </a:solidFill>
              <a:latin typeface="Lato" panose="020F0502020204030203" pitchFamily="34" charset="0"/>
            </a:endParaRPr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21E9434B-A11A-4F61-A085-0EE6955EFD34}"/>
              </a:ext>
            </a:extLst>
          </p:cNvPr>
          <p:cNvSpPr txBox="1">
            <a:spLocks/>
          </p:cNvSpPr>
          <p:nvPr/>
        </p:nvSpPr>
        <p:spPr>
          <a:xfrm>
            <a:off x="7775448" y="1615745"/>
            <a:ext cx="4378960" cy="1046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b="1" dirty="0">
                <a:solidFill>
                  <a:srgbClr val="004751"/>
                </a:solidFill>
                <a:latin typeface="Lato" panose="020F0502020204030203" pitchFamily="34" charset="0"/>
              </a:rPr>
              <a:t>Promoción de la estimación y cuantificación de la huella de carbono</a:t>
            </a:r>
            <a:endParaRPr lang="es-CO" b="1" dirty="0">
              <a:solidFill>
                <a:srgbClr val="004751"/>
              </a:solidFill>
              <a:latin typeface="Lato" panose="020F0502020204030203" pitchFamily="34" charset="0"/>
            </a:endParaRP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4B94AB8A-4F68-4AE1-889B-CD43E42D7312}"/>
              </a:ext>
            </a:extLst>
          </p:cNvPr>
          <p:cNvSpPr txBox="1">
            <a:spLocks/>
          </p:cNvSpPr>
          <p:nvPr/>
        </p:nvSpPr>
        <p:spPr>
          <a:xfrm>
            <a:off x="778460" y="1493825"/>
            <a:ext cx="2143455" cy="1046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b="1" dirty="0">
                <a:solidFill>
                  <a:srgbClr val="004751"/>
                </a:solidFill>
                <a:latin typeface="Lato" panose="020F0502020204030203" pitchFamily="34" charset="0"/>
              </a:rPr>
              <a:t>Alianzas clave</a:t>
            </a:r>
            <a:endParaRPr lang="es-CO" b="1" dirty="0">
              <a:solidFill>
                <a:srgbClr val="004751"/>
              </a:solidFill>
              <a:latin typeface="Lato" panose="020F0502020204030203" pitchFamily="34" charset="0"/>
            </a:endParaRPr>
          </a:p>
        </p:txBody>
      </p:sp>
      <p:sp>
        <p:nvSpPr>
          <p:cNvPr id="24" name="Subtítulo 2">
            <a:extLst>
              <a:ext uri="{FF2B5EF4-FFF2-40B4-BE49-F238E27FC236}">
                <a16:creationId xmlns:a16="http://schemas.microsoft.com/office/drawing/2014/main" id="{46EDA3F9-958F-4E4D-B2F9-BE76B0C79C07}"/>
              </a:ext>
            </a:extLst>
          </p:cNvPr>
          <p:cNvSpPr txBox="1">
            <a:spLocks/>
          </p:cNvSpPr>
          <p:nvPr/>
        </p:nvSpPr>
        <p:spPr>
          <a:xfrm>
            <a:off x="4416552" y="4577080"/>
            <a:ext cx="3358896" cy="119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dirty="0">
                <a:solidFill>
                  <a:srgbClr val="009D2E"/>
                </a:solidFill>
                <a:latin typeface="Lato" panose="020F0502020204030203" pitchFamily="34" charset="0"/>
              </a:rPr>
              <a:t>Revisión de requerimientos normativos</a:t>
            </a:r>
          </a:p>
          <a:p>
            <a:pPr marL="0" indent="0">
              <a:buNone/>
            </a:pPr>
            <a:r>
              <a:rPr lang="es-MX" sz="2000" dirty="0">
                <a:solidFill>
                  <a:srgbClr val="009D2E"/>
                </a:solidFill>
                <a:latin typeface="Lato" panose="020F0502020204030203" pitchFamily="34" charset="0"/>
              </a:rPr>
              <a:t>Gestión pertinente para preservar el recurso hídrico</a:t>
            </a:r>
          </a:p>
        </p:txBody>
      </p:sp>
      <p:sp>
        <p:nvSpPr>
          <p:cNvPr id="25" name="Subtítulo 2">
            <a:extLst>
              <a:ext uri="{FF2B5EF4-FFF2-40B4-BE49-F238E27FC236}">
                <a16:creationId xmlns:a16="http://schemas.microsoft.com/office/drawing/2014/main" id="{B97DA14C-FF94-4F3C-AEF7-36D0809503AF}"/>
              </a:ext>
            </a:extLst>
          </p:cNvPr>
          <p:cNvSpPr txBox="1">
            <a:spLocks/>
          </p:cNvSpPr>
          <p:nvPr/>
        </p:nvSpPr>
        <p:spPr>
          <a:xfrm>
            <a:off x="8053832" y="4582465"/>
            <a:ext cx="3833368" cy="1269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dirty="0">
                <a:solidFill>
                  <a:srgbClr val="009D2E"/>
                </a:solidFill>
                <a:latin typeface="Lato" panose="020F0502020204030203" pitchFamily="34" charset="0"/>
              </a:rPr>
              <a:t>Inventarios de emisiones de GEI</a:t>
            </a:r>
          </a:p>
          <a:p>
            <a:pPr marL="0" indent="0">
              <a:buNone/>
            </a:pPr>
            <a:r>
              <a:rPr lang="es-MX" sz="2000" dirty="0">
                <a:solidFill>
                  <a:srgbClr val="009D2E"/>
                </a:solidFill>
                <a:latin typeface="Lato" panose="020F0502020204030203" pitchFamily="34" charset="0"/>
              </a:rPr>
              <a:t>Formación y divulgación de modelos de carbono neutralidad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25D9A234-E83D-4097-92C6-9B7A9C0E419B}"/>
              </a:ext>
            </a:extLst>
          </p:cNvPr>
          <p:cNvSpPr txBox="1">
            <a:spLocks/>
          </p:cNvSpPr>
          <p:nvPr/>
        </p:nvSpPr>
        <p:spPr>
          <a:xfrm>
            <a:off x="0" y="1033540"/>
            <a:ext cx="12192000" cy="457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>
                <a:solidFill>
                  <a:srgbClr val="009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Hitos</a:t>
            </a:r>
            <a:endParaRPr lang="es-CO" sz="3200" b="1" dirty="0">
              <a:solidFill>
                <a:srgbClr val="009D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1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BD6D66A-1D25-40BE-8B1D-B5061444C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545" y="2088185"/>
            <a:ext cx="2026615" cy="20266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0668C9F-0F5E-4C50-9734-C06E2ACC6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692" y="2088185"/>
            <a:ext cx="2026615" cy="20266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30ABBFD-2EE3-456E-8165-317180C16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839" y="2088185"/>
            <a:ext cx="2026615" cy="2026615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5839CD84-08D3-4DF5-9781-C8B6FE686E86}"/>
              </a:ext>
            </a:extLst>
          </p:cNvPr>
          <p:cNvSpPr txBox="1">
            <a:spLocks/>
          </p:cNvSpPr>
          <p:nvPr/>
        </p:nvSpPr>
        <p:spPr>
          <a:xfrm>
            <a:off x="4342536" y="1341730"/>
            <a:ext cx="3985767" cy="1046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b="1" dirty="0">
                <a:solidFill>
                  <a:srgbClr val="004751"/>
                </a:solidFill>
                <a:latin typeface="Lato" panose="020F0502020204030203" pitchFamily="34" charset="0"/>
              </a:rPr>
              <a:t>Campus libres de plásticos de un solo uso</a:t>
            </a:r>
            <a:endParaRPr lang="es-CO" b="1" dirty="0">
              <a:solidFill>
                <a:srgbClr val="004751"/>
              </a:solidFill>
              <a:latin typeface="Lato" panose="020F0502020204030203" pitchFamily="34" charset="0"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CFF7124E-08A3-4EC6-92DA-012A5C312973}"/>
              </a:ext>
            </a:extLst>
          </p:cNvPr>
          <p:cNvSpPr txBox="1">
            <a:spLocks/>
          </p:cNvSpPr>
          <p:nvPr/>
        </p:nvSpPr>
        <p:spPr>
          <a:xfrm>
            <a:off x="1354127" y="1341425"/>
            <a:ext cx="2143455" cy="1046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b="1" dirty="0">
                <a:solidFill>
                  <a:srgbClr val="004751"/>
                </a:solidFill>
                <a:latin typeface="Lato"/>
                <a:ea typeface="Lato"/>
                <a:cs typeface="Lato"/>
              </a:rPr>
              <a:t>Economía circular</a:t>
            </a:r>
            <a:endParaRPr lang="es-CO" b="1" dirty="0">
              <a:solidFill>
                <a:srgbClr val="004751"/>
              </a:solidFill>
              <a:latin typeface="Lato" panose="020F0502020204030203" pitchFamily="34" charset="0"/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85CA4EC5-2E86-4781-8408-40B0FC8B9DD7}"/>
              </a:ext>
            </a:extLst>
          </p:cNvPr>
          <p:cNvSpPr txBox="1">
            <a:spLocks/>
          </p:cNvSpPr>
          <p:nvPr/>
        </p:nvSpPr>
        <p:spPr>
          <a:xfrm>
            <a:off x="8694418" y="1341425"/>
            <a:ext cx="2143455" cy="1046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b="1" dirty="0">
                <a:solidFill>
                  <a:srgbClr val="004751"/>
                </a:solidFill>
                <a:latin typeface="Lato" panose="020F0502020204030203" pitchFamily="34" charset="0"/>
              </a:rPr>
              <a:t>Movilidad sostenible</a:t>
            </a:r>
            <a:endParaRPr lang="es-CO" b="1" dirty="0">
              <a:solidFill>
                <a:srgbClr val="004751"/>
              </a:solidFill>
              <a:latin typeface="Lato" panose="020F0502020204030203" pitchFamily="34" charset="0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C2029F23-8387-4656-9149-3D118B3092AF}"/>
              </a:ext>
            </a:extLst>
          </p:cNvPr>
          <p:cNvSpPr txBox="1">
            <a:spLocks/>
          </p:cNvSpPr>
          <p:nvPr/>
        </p:nvSpPr>
        <p:spPr>
          <a:xfrm>
            <a:off x="509168" y="4582465"/>
            <a:ext cx="3833368" cy="1046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dirty="0">
                <a:solidFill>
                  <a:srgbClr val="009D2E"/>
                </a:solidFill>
                <a:latin typeface="Lato" panose="020F0502020204030203" pitchFamily="34" charset="0"/>
              </a:rPr>
              <a:t>Planeación de la gestión de los residuos sólidos en el marco de la economía circular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87F5064F-02E3-4D43-8CFD-0D891F3A91B9}"/>
              </a:ext>
            </a:extLst>
          </p:cNvPr>
          <p:cNvSpPr txBox="1">
            <a:spLocks/>
          </p:cNvSpPr>
          <p:nvPr/>
        </p:nvSpPr>
        <p:spPr>
          <a:xfrm>
            <a:off x="4494936" y="4582464"/>
            <a:ext cx="3833368" cy="1046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dirty="0">
                <a:solidFill>
                  <a:srgbClr val="009D2E"/>
                </a:solidFill>
                <a:latin typeface="Lato" panose="020F0502020204030203" pitchFamily="34" charset="0"/>
              </a:rPr>
              <a:t>Gestión y promoción de una política conjunta para limitar el uso de estos materiales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88CBB4BF-98C0-446E-90D0-80138AB07FE6}"/>
              </a:ext>
            </a:extLst>
          </p:cNvPr>
          <p:cNvSpPr txBox="1">
            <a:spLocks/>
          </p:cNvSpPr>
          <p:nvPr/>
        </p:nvSpPr>
        <p:spPr>
          <a:xfrm>
            <a:off x="8480703" y="4582465"/>
            <a:ext cx="3725671" cy="1046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dirty="0">
                <a:solidFill>
                  <a:srgbClr val="009D2E"/>
                </a:solidFill>
                <a:latin typeface="Lato"/>
                <a:ea typeface="Lato"/>
                <a:cs typeface="Lato"/>
              </a:rPr>
              <a:t>Gestión de alianzas para la promoción de soluciones de movilidad sostenible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09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B9FFEA7-309C-48CF-B621-0FFA08821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300" y="1986585"/>
            <a:ext cx="1746605" cy="1746605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43E35B0D-671E-4484-BD3C-327A2DBAAAB8}"/>
              </a:ext>
            </a:extLst>
          </p:cNvPr>
          <p:cNvSpPr txBox="1">
            <a:spLocks/>
          </p:cNvSpPr>
          <p:nvPr/>
        </p:nvSpPr>
        <p:spPr>
          <a:xfrm>
            <a:off x="5024272" y="1341425"/>
            <a:ext cx="2143455" cy="1046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b="1" dirty="0">
                <a:solidFill>
                  <a:srgbClr val="004751"/>
                </a:solidFill>
                <a:latin typeface="Lato" panose="020F0502020204030203" pitchFamily="34" charset="0"/>
              </a:rPr>
              <a:t>Energía limpia</a:t>
            </a:r>
            <a:endParaRPr lang="es-CO" b="1" dirty="0">
              <a:solidFill>
                <a:srgbClr val="004751"/>
              </a:solidFill>
              <a:latin typeface="Lato" panose="020F0502020204030203" pitchFamily="34" charset="0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99F551A-A2F0-4750-9333-147AF2A728B7}"/>
              </a:ext>
            </a:extLst>
          </p:cNvPr>
          <p:cNvSpPr txBox="1">
            <a:spLocks/>
          </p:cNvSpPr>
          <p:nvPr/>
        </p:nvSpPr>
        <p:spPr>
          <a:xfrm>
            <a:off x="4179315" y="4155745"/>
            <a:ext cx="3833368" cy="1046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000" dirty="0">
                <a:solidFill>
                  <a:srgbClr val="009D2E"/>
                </a:solidFill>
                <a:latin typeface="Lato" panose="020F0502020204030203" pitchFamily="34" charset="0"/>
              </a:rPr>
              <a:t>Promoción de estrategias de energía solar fotovoltaica y otras energía alternativas</a:t>
            </a:r>
          </a:p>
        </p:txBody>
      </p:sp>
    </p:spTree>
    <p:extLst>
      <p:ext uri="{BB962C8B-B14F-4D97-AF65-F5344CB8AC3E}">
        <p14:creationId xmlns:p14="http://schemas.microsoft.com/office/powerpoint/2010/main" val="586245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51DACC6-0F1D-489A-9576-145B7B9F21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269" b="11151"/>
          <a:stretch/>
        </p:blipFill>
        <p:spPr>
          <a:xfrm>
            <a:off x="1071880" y="1233855"/>
            <a:ext cx="4871720" cy="4390290"/>
          </a:xfrm>
          <a:prstGeom prst="rect">
            <a:avLst/>
          </a:prstGeom>
        </p:spPr>
      </p:pic>
      <p:pic>
        <p:nvPicPr>
          <p:cNvPr id="1026" name="Picture 2" descr="https://www.eafit.edu.co/sites/catalogo/PublishingImages/semana-sostenible-G8-1500.jpg">
            <a:extLst>
              <a:ext uri="{FF2B5EF4-FFF2-40B4-BE49-F238E27FC236}">
                <a16:creationId xmlns:a16="http://schemas.microsoft.com/office/drawing/2014/main" id="{E44DC77A-FC38-47C1-A071-B9F86B69F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63040"/>
            <a:ext cx="5842000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384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583D1117-75CE-44CB-8660-BB22B97230CB}"/>
              </a:ext>
            </a:extLst>
          </p:cNvPr>
          <p:cNvSpPr txBox="1">
            <a:spLocks/>
          </p:cNvSpPr>
          <p:nvPr/>
        </p:nvSpPr>
        <p:spPr>
          <a:xfrm>
            <a:off x="487681" y="1483664"/>
            <a:ext cx="11308080" cy="41043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dirty="0">
                <a:solidFill>
                  <a:srgbClr val="004751"/>
                </a:solidFill>
                <a:latin typeface="Lato" panose="020F0502020204030203" pitchFamily="34" charset="0"/>
              </a:rPr>
              <a:t>El pasado abril, la mesa </a:t>
            </a:r>
            <a:r>
              <a:rPr lang="es-MX" b="1" dirty="0">
                <a:solidFill>
                  <a:srgbClr val="004751"/>
                </a:solidFill>
                <a:latin typeface="Lato" panose="020F0502020204030203" pitchFamily="34" charset="0"/>
              </a:rPr>
              <a:t>G8 sostenibilidad</a:t>
            </a:r>
            <a:r>
              <a:rPr lang="es-MX" dirty="0">
                <a:solidFill>
                  <a:srgbClr val="004751"/>
                </a:solidFill>
                <a:latin typeface="Lato" panose="020F0502020204030203" pitchFamily="34" charset="0"/>
              </a:rPr>
              <a:t> celebró tres años luego de su primer sesión de trabajo; este equipo </a:t>
            </a:r>
            <a:r>
              <a:rPr lang="es-MX" dirty="0" err="1">
                <a:solidFill>
                  <a:srgbClr val="004751"/>
                </a:solidFill>
                <a:latin typeface="Lato" panose="020F0502020204030203" pitchFamily="34" charset="0"/>
              </a:rPr>
              <a:t>interinstitcuonal</a:t>
            </a:r>
            <a:r>
              <a:rPr lang="es-MX" dirty="0">
                <a:solidFill>
                  <a:srgbClr val="004751"/>
                </a:solidFill>
                <a:latin typeface="Lato" panose="020F0502020204030203" pitchFamily="34" charset="0"/>
              </a:rPr>
              <a:t>, continuará promoviendo soluciones, proyectos, planes y programas para estandarizar la sostenibilidad como principio de actuación en las instituciones de educación superior y en sus comunidades académicas.</a:t>
            </a:r>
          </a:p>
          <a:p>
            <a:pPr marL="0" indent="0" algn="just">
              <a:buNone/>
            </a:pPr>
            <a:endParaRPr lang="es-MX" dirty="0">
              <a:solidFill>
                <a:srgbClr val="004751"/>
              </a:solidFill>
              <a:latin typeface="Lato" panose="020F0502020204030203" pitchFamily="34" charset="0"/>
            </a:endParaRPr>
          </a:p>
          <a:p>
            <a:pPr marL="0" indent="0" algn="just">
              <a:buNone/>
            </a:pPr>
            <a:r>
              <a:rPr lang="es-MX" dirty="0">
                <a:solidFill>
                  <a:srgbClr val="004751"/>
                </a:solidFill>
                <a:latin typeface="Lato" panose="020F0502020204030203" pitchFamily="34" charset="0"/>
              </a:rPr>
              <a:t>Son múltiples retos que se deberán abordar pero continuarán los esfuerzos por mejorar el desempeño en los asuntos de índole ambiental, social y económico, enmarcados en el cumplimiento y apoyo a los Objetivos de Desarrollo Sostenible.</a:t>
            </a:r>
            <a:endParaRPr lang="es-CO" dirty="0">
              <a:solidFill>
                <a:srgbClr val="00475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533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305</Words>
  <Application>Microsoft Office PowerPoint</Application>
  <PresentationFormat>Panorámica</PresentationFormat>
  <Paragraphs>26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G8 Sostenibilidad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Rios</dc:creator>
  <cp:lastModifiedBy>Daniel Valencia Montoya</cp:lastModifiedBy>
  <cp:revision>18</cp:revision>
  <dcterms:created xsi:type="dcterms:W3CDTF">2022-07-06T13:47:41Z</dcterms:created>
  <dcterms:modified xsi:type="dcterms:W3CDTF">2022-08-09T22:26:51Z</dcterms:modified>
</cp:coreProperties>
</file>