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5" r:id="rId4"/>
    <p:sldId id="290" r:id="rId5"/>
    <p:sldId id="275" r:id="rId6"/>
    <p:sldId id="283" r:id="rId7"/>
    <p:sldId id="282" r:id="rId8"/>
    <p:sldId id="291" r:id="rId9"/>
    <p:sldId id="294" r:id="rId10"/>
    <p:sldId id="295" r:id="rId11"/>
    <p:sldId id="298" r:id="rId12"/>
    <p:sldId id="296" r:id="rId13"/>
    <p:sldId id="287" r:id="rId14"/>
    <p:sldId id="292" r:id="rId15"/>
    <p:sldId id="288" r:id="rId1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36" d="100"/>
          <a:sy n="36" d="100"/>
        </p:scale>
        <p:origin x="7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 y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360077"/>
            <a:ext cx="3482116" cy="123474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9992"/>
            <a:ext cx="9144000" cy="20632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2251920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rgbClr val="006939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968261"/>
            <a:ext cx="6858000" cy="8408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5E6319-0E6F-4992-A9AA-09712E38E1A1}" type="datetimeFigureOut">
              <a:rPr lang="es-ES" smtClean="0"/>
              <a:pPr/>
              <a:t>02/02/2021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AE4056-0694-4A96-A682-FD390ECE3C6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30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091" y="106742"/>
            <a:ext cx="1879232" cy="66637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9992"/>
            <a:ext cx="9144000" cy="20632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42054"/>
            <a:ext cx="7886700" cy="668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739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979407"/>
            <a:ext cx="7886700" cy="41975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5E6319-0E6F-4992-A9AA-09712E38E1A1}" type="datetimeFigureOut">
              <a:rPr lang="es-ES" smtClean="0"/>
              <a:pPr/>
              <a:t>02/02/2021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2239608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510605" y="6356351"/>
            <a:ext cx="2105810" cy="365125"/>
          </a:xfrm>
          <a:prstGeom prst="rect">
            <a:avLst/>
          </a:prstGeom>
        </p:spPr>
        <p:txBody>
          <a:bodyPr/>
          <a:lstStyle/>
          <a:p>
            <a:fld id="{72AE4056-0694-4A96-A682-FD390ECE3C6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036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43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racticassaludpublica@udea.edu.co" TargetMode="External"/><Relationship Id="rId2" Type="http://schemas.openxmlformats.org/officeDocument/2006/relationships/hyperlink" Target="https://udearroba.udea.edu.co/internos/enrol/index.php?id=691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apoyobienestarfnsp@udea.edu.c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practicassaludpublica@udea.edu.c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racticasacademicas@udea.edu.co" TargetMode="External"/><Relationship Id="rId2" Type="http://schemas.openxmlformats.org/officeDocument/2006/relationships/hyperlink" Target="http://ingenieria2.udea.edu.co/biosegura/#/inicio-ses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acticassaludpublica@udea.edu.c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43000" y="2636912"/>
            <a:ext cx="6858000" cy="23876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chemeClr val="tx1"/>
                </a:solidFill>
                <a:latin typeface="Britannic Bold" panose="020B0903060703020204" pitchFamily="34" charset="0"/>
              </a:rPr>
              <a:t>REQUISITOS PARA REALIZACIÓN DE PRÁCTICAS</a:t>
            </a:r>
            <a:br>
              <a:rPr lang="es-ES" sz="3600" b="1" dirty="0">
                <a:solidFill>
                  <a:schemeClr val="tx1"/>
                </a:solidFill>
                <a:latin typeface="Britannic Bold" panose="020B0903060703020204" pitchFamily="34" charset="0"/>
              </a:rPr>
            </a:br>
            <a:r>
              <a:rPr lang="es-ES" sz="3600" b="1" dirty="0">
                <a:solidFill>
                  <a:schemeClr val="tx1"/>
                </a:solidFill>
                <a:latin typeface="Britannic Bold" panose="020B0903060703020204" pitchFamily="34" charset="0"/>
              </a:rPr>
              <a:t>FACULTAD NACIONAL DE SALUD PÚBLICA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3600" dirty="0">
                <a:solidFill>
                  <a:schemeClr val="tx1"/>
                </a:solidFill>
              </a:rPr>
              <a:t>Requisitos adicionales durante la pandemia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28650" y="2060574"/>
            <a:ext cx="78867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CO" altLang="es-ES" sz="1600" dirty="0"/>
          </a:p>
          <a:p>
            <a:pPr mar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ES" sz="1600" b="1" dirty="0">
                <a:latin typeface="Verdana" panose="020B0604030504040204" pitchFamily="34" charset="0"/>
              </a:rPr>
              <a:t>Curso de Bioseguridad </a:t>
            </a:r>
            <a:r>
              <a:rPr lang="es-ES" altLang="es-ES" sz="1600" b="1" dirty="0" err="1">
                <a:latin typeface="Verdana" panose="020B0604030504040204" pitchFamily="34" charset="0"/>
              </a:rPr>
              <a:t>UdeA</a:t>
            </a:r>
            <a:r>
              <a:rPr lang="es-ES" altLang="es-ES" sz="1600" b="1" dirty="0">
                <a:latin typeface="Verdana" panose="020B0604030504040204" pitchFamily="34" charset="0"/>
              </a:rPr>
              <a:t> </a:t>
            </a:r>
            <a:r>
              <a:rPr lang="es-ES" altLang="es-ES" sz="1600" b="1" dirty="0" err="1">
                <a:latin typeface="Verdana" panose="020B0604030504040204" pitchFamily="34" charset="0"/>
              </a:rPr>
              <a:t>Biosegura</a:t>
            </a:r>
            <a:r>
              <a:rPr lang="es-ES" altLang="es-ES" sz="1600" b="1" dirty="0">
                <a:latin typeface="Verdana" panose="020B0604030504040204" pitchFamily="34" charset="0"/>
              </a:rPr>
              <a:t>: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ES" sz="1600" dirty="0">
                <a:solidFill>
                  <a:srgbClr val="000000"/>
                </a:solidFill>
                <a:latin typeface="Verdana" panose="020B0604030504040204" pitchFamily="34" charset="0"/>
              </a:rPr>
              <a:t>Ingresa a: </a:t>
            </a:r>
            <a:r>
              <a:rPr lang="es-ES" altLang="es-ES" sz="1600" dirty="0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https://udearroba.udea.edu.co/internos/enrol/index.php?id=6910 </a:t>
            </a:r>
            <a:endParaRPr lang="es-ES" altLang="es-ES" sz="1600" dirty="0"/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ES" sz="1600" dirty="0">
                <a:solidFill>
                  <a:srgbClr val="000000"/>
                </a:solidFill>
                <a:latin typeface="Verdana" panose="020B0604030504040204" pitchFamily="34" charset="0"/>
              </a:rPr>
              <a:t>En el bloque Auto-matriculación, pulsa el botón "Continuar". </a:t>
            </a:r>
            <a:endParaRPr lang="es-ES" altLang="es-ES" sz="1600" dirty="0"/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ES" sz="1600" dirty="0">
                <a:solidFill>
                  <a:srgbClr val="000000"/>
                </a:solidFill>
                <a:latin typeface="Verdana" panose="020B0604030504040204" pitchFamily="34" charset="0"/>
              </a:rPr>
              <a:t>Inicia sesión con tus credenciales del Portal universitario.</a:t>
            </a:r>
            <a:endParaRPr lang="es-ES" altLang="es-ES" sz="1600" dirty="0"/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ES" sz="1600" dirty="0">
                <a:solidFill>
                  <a:srgbClr val="000000"/>
                </a:solidFill>
                <a:latin typeface="Verdana" panose="020B0604030504040204" pitchFamily="34" charset="0"/>
              </a:rPr>
              <a:t>Participa de esta experiencia de aprendizaje y evalúa tus conocimientos sobre el tema.</a:t>
            </a:r>
            <a:endParaRPr lang="es-ES" altLang="es-ES" sz="1600" dirty="0"/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ES" sz="1600" dirty="0">
                <a:solidFill>
                  <a:srgbClr val="000000"/>
                </a:solidFill>
                <a:latin typeface="Verdana" panose="020B0604030504040204" pitchFamily="34" charset="0"/>
              </a:rPr>
              <a:t>Si el puntaje obtenido en la evaluación fue igual o superior a 4, dirígete a la página de inicio del curso y descarga tu </a:t>
            </a:r>
            <a:r>
              <a:rPr lang="es-ES" altLang="es-E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Constancia de aprobación</a:t>
            </a:r>
            <a:r>
              <a:rPr lang="es-ES" altLang="es-ES" sz="1600" dirty="0">
                <a:solidFill>
                  <a:srgbClr val="000000"/>
                </a:solidFill>
                <a:latin typeface="Verdana" panose="020B0604030504040204" pitchFamily="34" charset="0"/>
              </a:rPr>
              <a:t>, haciendo clic sobre el enlace referenciado con este mismo nombre y guarda en tu equipo personal el PDF generado con tus datos de matrícula.</a:t>
            </a:r>
            <a:endParaRPr lang="es-ES" altLang="es-ES" sz="1600" dirty="0"/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ES" sz="1600" dirty="0">
                <a:solidFill>
                  <a:srgbClr val="000000"/>
                </a:solidFill>
                <a:latin typeface="Verdana" panose="020B0604030504040204" pitchFamily="34" charset="0"/>
              </a:rPr>
              <a:t>Compartir el certificado con la Coordinación de Prácticas con copia a </a:t>
            </a:r>
            <a:r>
              <a:rPr lang="es-ES" altLang="es-ES" sz="1600" dirty="0">
                <a:solidFill>
                  <a:srgbClr val="000000"/>
                </a:solidFill>
                <a:latin typeface="Verdana" panose="020B0604030504040204" pitchFamily="34" charset="0"/>
                <a:hlinkClick r:id="rId3"/>
              </a:rPr>
              <a:t>practicassaludpublica@udea.edu.co</a:t>
            </a:r>
            <a:r>
              <a:rPr lang="es-ES" altLang="es-ES" sz="16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4299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  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49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3600" dirty="0">
                <a:solidFill>
                  <a:schemeClr val="tx1"/>
                </a:solidFill>
              </a:rPr>
              <a:t>Requisitos adicionales durante la pandemia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28650" y="2276872"/>
            <a:ext cx="78867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CO" sz="1800" dirty="0"/>
              <a:t>El escenario de práctica deben enviar un oficio que contenga la siguiente información: </a:t>
            </a:r>
          </a:p>
          <a:p>
            <a:pPr mar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CO" sz="1800" dirty="0"/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CO" sz="1800" dirty="0"/>
              <a:t>Modalidad de práctica (presencial, semipresencial o tele-práctica).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CO" sz="1800" dirty="0"/>
              <a:t>Horario de práctica.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CO" sz="1800" dirty="0"/>
              <a:t>Manifestar que el estudiante va a recibir inducción respecto a los protocolos propios de bioseguridad y que contará con los EPP. 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CO" sz="1800" dirty="0"/>
              <a:t>Manifestar que gestionará en la plataforma de Medellín me cuida el permiso de movilidad para el estudiante (en que caso de aplicar).  </a:t>
            </a:r>
            <a:endParaRPr lang="es-ES" sz="1800" dirty="0"/>
          </a:p>
          <a:p>
            <a:pPr mar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CO" altLang="es-ES" sz="1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4299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  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458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1161787"/>
          </a:xfrm>
        </p:spPr>
        <p:txBody>
          <a:bodyPr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Requisitos adicionales durante la pandemia para prácticas con presencialidad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492895"/>
            <a:ext cx="7886700" cy="3684067"/>
          </a:xfrm>
        </p:spPr>
        <p:txBody>
          <a:bodyPr/>
          <a:lstStyle/>
          <a:p>
            <a:pPr marL="0" indent="0" algn="just">
              <a:buNone/>
            </a:pPr>
            <a:r>
              <a:rPr lang="es-CO" sz="2000" b="1" dirty="0"/>
              <a:t>Estudiante:</a:t>
            </a:r>
          </a:p>
          <a:p>
            <a:pPr algn="just"/>
            <a:r>
              <a:rPr lang="es-CO" sz="2000" dirty="0"/>
              <a:t>Diligenciar y enviar firmado el consentimiento informado.</a:t>
            </a:r>
          </a:p>
          <a:p>
            <a:pPr marL="0" indent="0" algn="just">
              <a:buNone/>
            </a:pPr>
            <a:endParaRPr lang="es-CO" sz="2000" dirty="0"/>
          </a:p>
          <a:p>
            <a:pPr marL="0" indent="0" algn="just">
              <a:buNone/>
            </a:pPr>
            <a:endParaRPr lang="es-CO" sz="2000" dirty="0"/>
          </a:p>
          <a:p>
            <a:pPr marL="0" indent="0" algn="just">
              <a:buNone/>
            </a:pPr>
            <a:r>
              <a:rPr lang="es-CO" sz="2000" b="1" dirty="0"/>
              <a:t>Escenario de prácticas:</a:t>
            </a:r>
          </a:p>
          <a:p>
            <a:pPr algn="just"/>
            <a:r>
              <a:rPr lang="es-ES" sz="2000" dirty="0"/>
              <a:t>Protocolos de Bioseguridad para Covid-19 .</a:t>
            </a:r>
          </a:p>
        </p:txBody>
      </p:sp>
    </p:spTree>
    <p:extLst>
      <p:ext uri="{BB962C8B-B14F-4D97-AF65-F5344CB8AC3E}">
        <p14:creationId xmlns:p14="http://schemas.microsoft.com/office/powerpoint/2010/main" val="3667130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67744" y="620688"/>
            <a:ext cx="4429125" cy="43219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3600" b="1" dirty="0">
                <a:latin typeface="Britannic Bold" panose="020B0903060703020204" pitchFamily="34" charset="0"/>
                <a:cs typeface="Arial" panose="020B0604020202020204" pitchFamily="34" charset="0"/>
              </a:rPr>
              <a:t>Póliza Estudiantil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99592" y="1412776"/>
            <a:ext cx="7660082" cy="5445224"/>
          </a:xfrm>
        </p:spPr>
        <p:txBody>
          <a:bodyPr>
            <a:noAutofit/>
          </a:bodyPr>
          <a:lstStyle/>
          <a:p>
            <a:pPr marL="0" indent="0" algn="ctr" fontAlgn="base">
              <a:spcBef>
                <a:spcPct val="0"/>
              </a:spcBef>
              <a:spcAft>
                <a:spcPts val="900"/>
              </a:spcAft>
              <a:buClr>
                <a:srgbClr val="21ACBC"/>
              </a:buClr>
              <a:buNone/>
            </a:pPr>
            <a:r>
              <a:rPr lang="es-CO" sz="1400" b="1" i="1" dirty="0"/>
              <a:t>1. </a:t>
            </a:r>
            <a:r>
              <a:rPr lang="es-CO" sz="1800" b="1" i="1" dirty="0"/>
              <a:t>Realizar el Pago de la Prima de Seguros, dirigirse a Bancolombia o Davivienda, según la siguiente información: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  <a:buClr>
                <a:srgbClr val="21ACBC"/>
              </a:buClr>
            </a:pPr>
            <a:r>
              <a:rPr lang="es-CO" sz="1600" dirty="0"/>
              <a:t>Bancolombia Cuenta Convenio No. 48860, en referencia indicar el centro de costos (10410041) y el número de cédula.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  <a:buClr>
                <a:srgbClr val="21ACBC"/>
              </a:buClr>
            </a:pPr>
            <a:r>
              <a:rPr lang="es-CO" sz="1600" dirty="0"/>
              <a:t> Davivienda Convenio No. 396169994391, en referencia indicar el centro de costos (10410041) y el número de cédula.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  <a:buClr>
                <a:srgbClr val="21ACBC"/>
              </a:buClr>
            </a:pPr>
            <a:r>
              <a:rPr lang="es-CO" sz="1600" dirty="0"/>
              <a:t>Valor de la prima $11.400</a:t>
            </a:r>
          </a:p>
          <a:p>
            <a:pPr marL="0" indent="0" algn="ctr" fontAlgn="base">
              <a:spcBef>
                <a:spcPct val="0"/>
              </a:spcBef>
              <a:spcAft>
                <a:spcPts val="900"/>
              </a:spcAft>
              <a:buClr>
                <a:srgbClr val="21ACBC"/>
              </a:buClr>
              <a:buNone/>
            </a:pPr>
            <a:r>
              <a:rPr lang="es-CO" sz="1800" b="1" i="1" dirty="0"/>
              <a:t>2. Solicitud de Inclusión</a:t>
            </a: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ES" sz="1600" dirty="0">
                <a:solidFill>
                  <a:srgbClr val="000000"/>
                </a:solidFill>
                <a:cs typeface="Arial" panose="020B0604020202020204" pitchFamily="34" charset="0"/>
              </a:rPr>
              <a:t>Enviar la consignación en archivo legible al correo </a:t>
            </a:r>
            <a:r>
              <a:rPr lang="es-ES" altLang="es-ES" sz="1600" b="1" dirty="0">
                <a:solidFill>
                  <a:srgbClr val="1155CC"/>
                </a:solidFill>
                <a:cs typeface="Arial" panose="020B0604020202020204" pitchFamily="34" charset="0"/>
                <a:hlinkClick r:id="rId2"/>
              </a:rPr>
              <a:t>apoyobienestarfnsp@udea.edu.co</a:t>
            </a:r>
            <a:r>
              <a:rPr lang="es-ES" altLang="es-ES" sz="1600" b="1" dirty="0">
                <a:solidFill>
                  <a:srgbClr val="1155CC"/>
                </a:solidFill>
                <a:cs typeface="Arial" panose="020B0604020202020204" pitchFamily="34" charset="0"/>
              </a:rPr>
              <a:t>, </a:t>
            </a:r>
            <a:r>
              <a:rPr lang="es-ES" altLang="es-ES" sz="1600" dirty="0">
                <a:solidFill>
                  <a:srgbClr val="000000"/>
                </a:solidFill>
                <a:cs typeface="Arial" panose="020B0604020202020204" pitchFamily="34" charset="0"/>
              </a:rPr>
              <a:t>con los siguientes datos: Nombres y apellidos completos, </a:t>
            </a:r>
            <a:r>
              <a:rPr lang="es-ES" altLang="es-ES" sz="1600" dirty="0">
                <a:solidFill>
                  <a:srgbClr val="222222"/>
                </a:solidFill>
                <a:cs typeface="Arial" panose="020B0604020202020204" pitchFamily="34" charset="0"/>
              </a:rPr>
              <a:t>Cédula, Fecha de nacimiento, Número de celular, Programa académico, Correo institucional.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ES" altLang="es-ES" sz="16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ES" altLang="es-ES" sz="16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CO" sz="1600" b="1" u="sng" dirty="0"/>
              <a:t>Vigencia: entre 48 y 72 horas hábiles después de solicitar la inclusión hasta el 31 de diciembre de 2021</a:t>
            </a:r>
          </a:p>
          <a:p>
            <a:endParaRPr lang="es-CO" sz="16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84168" y="2038291"/>
            <a:ext cx="248786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E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s-CO" altLang="es-ES" sz="1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11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8B9B0-93F9-4674-9890-151EE7775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668413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</a:rPr>
              <a:t>Importante</a:t>
            </a:r>
            <a:r>
              <a:rPr lang="es-CO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CC774B-8D7D-401F-AE91-3A3420F8B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6872"/>
            <a:ext cx="7886700" cy="4197556"/>
          </a:xfrm>
        </p:spPr>
        <p:txBody>
          <a:bodyPr/>
          <a:lstStyle/>
          <a:p>
            <a:pPr algn="just"/>
            <a:r>
              <a:rPr lang="es-CO" sz="2000" dirty="0"/>
              <a:t>Estudiante que realice práctica en su sitio de trabajo realiza el mismo proceso, la Universidad lo afilia a ARL y se firma Convenio de prácticas.</a:t>
            </a:r>
          </a:p>
          <a:p>
            <a:pPr algn="just"/>
            <a:r>
              <a:rPr lang="es-CO" sz="2000" dirty="0"/>
              <a:t>Los documentos enviados deben ser legibles y contener todas las firmas.</a:t>
            </a:r>
          </a:p>
          <a:p>
            <a:pPr algn="just"/>
            <a:r>
              <a:rPr lang="es-CO" sz="2000" dirty="0"/>
              <a:t>Una vez enviados los documentos, se debe firmar un acta de compromiso, para esto la profesional de apoyo se comunica con cada estudiante.</a:t>
            </a:r>
          </a:p>
          <a:p>
            <a:pPr algn="just"/>
            <a:r>
              <a:rPr lang="es-CO" sz="2000" dirty="0"/>
              <a:t>Sin aval del coordinador de prácticas no se inicia práctica, si se inicia sin cumplir los requisitos el tiempo no será tenido en cuenta.</a:t>
            </a:r>
          </a:p>
          <a:p>
            <a:pPr algn="just"/>
            <a:r>
              <a:rPr lang="es-CO" sz="2000" dirty="0"/>
              <a:t>Todos los documentos se envían con copia a </a:t>
            </a:r>
            <a:r>
              <a:rPr lang="es-CO" sz="2000" dirty="0">
                <a:hlinkClick r:id="rId2"/>
              </a:rPr>
              <a:t>practicassaludpublica@udea.edu.co</a:t>
            </a:r>
            <a:r>
              <a:rPr lang="es-CO" sz="2000" dirty="0"/>
              <a:t>, correspondiente a Flor Restrepo quien realiza los trámites administrativos.</a:t>
            </a:r>
          </a:p>
        </p:txBody>
      </p:sp>
    </p:spTree>
    <p:extLst>
      <p:ext uri="{BB962C8B-B14F-4D97-AF65-F5344CB8AC3E}">
        <p14:creationId xmlns:p14="http://schemas.microsoft.com/office/powerpoint/2010/main" val="337915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276834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3303"/>
            <a:ext cx="9144000" cy="154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1546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chemeClr val="tx2">
                    <a:lumMod val="50000"/>
                  </a:schemeClr>
                </a:solidFill>
                <a:latin typeface="Britannic Bold" panose="020B0903060703020204" pitchFamily="34" charset="0"/>
              </a:rPr>
              <a:t>REGLAMENTO DE PRÁCTICAS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buNone/>
            </a:pPr>
            <a:r>
              <a:rPr lang="es-ES" sz="2800" dirty="0"/>
              <a:t>   </a:t>
            </a:r>
            <a:r>
              <a:rPr lang="es-ES" sz="2800" b="1" dirty="0"/>
              <a:t> </a:t>
            </a:r>
            <a:endParaRPr lang="es-ES" sz="2800" b="1" dirty="0">
              <a:latin typeface="Britannic Bold" panose="020B0903060703020204" pitchFamily="34" charset="0"/>
            </a:endParaRPr>
          </a:p>
          <a:p>
            <a:pPr algn="ctr">
              <a:buNone/>
            </a:pPr>
            <a:r>
              <a:rPr lang="es-ES" sz="2800" dirty="0"/>
              <a:t>    </a:t>
            </a:r>
            <a:r>
              <a:rPr lang="es-ES" sz="2800" dirty="0">
                <a:latin typeface="Britannic Bold" panose="020B0903060703020204" pitchFamily="34" charset="0"/>
              </a:rPr>
              <a:t>Acuerdo de Consejo de Facultad Nº 052  de 2017</a:t>
            </a:r>
          </a:p>
          <a:p>
            <a:pPr algn="ctr">
              <a:buNone/>
            </a:pPr>
            <a:endParaRPr lang="es-ES" sz="1000" dirty="0"/>
          </a:p>
          <a:p>
            <a:pPr algn="just">
              <a:buNone/>
            </a:pPr>
            <a:r>
              <a:rPr lang="es-ES" sz="2800" dirty="0"/>
              <a:t> Por medio del cual se reglamentan las prácticas académicas de los programas de formación profesional de pregrado de la Facultad Nacional de Salud Pública.</a:t>
            </a:r>
          </a:p>
        </p:txBody>
      </p:sp>
      <p:pic>
        <p:nvPicPr>
          <p:cNvPr id="14338" name="Picture 2" descr="http://www.uacj.mx/DINNOVA/PublishingImages/sic/reglamento.gif"/>
          <p:cNvPicPr>
            <a:picLocks noChangeAspect="1" noChangeArrowheads="1"/>
          </p:cNvPicPr>
          <p:nvPr/>
        </p:nvPicPr>
        <p:blipFill>
          <a:blip r:embed="rId2" cstate="print"/>
          <a:srcRect r="109" b="22615"/>
          <a:stretch>
            <a:fillRect/>
          </a:stretch>
        </p:blipFill>
        <p:spPr bwMode="auto">
          <a:xfrm>
            <a:off x="5868144" y="4653097"/>
            <a:ext cx="3456384" cy="220038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1058093" y="1484784"/>
            <a:ext cx="6322219" cy="739379"/>
            <a:chOff x="937" y="3626"/>
            <a:chExt cx="4348" cy="621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1111" y="3884"/>
              <a:ext cx="4174" cy="363"/>
              <a:chOff x="204" y="3131"/>
              <a:chExt cx="5126" cy="707"/>
            </a:xfrm>
          </p:grpSpPr>
          <p:sp>
            <p:nvSpPr>
              <p:cNvPr id="9" name="AutoShape 6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021" y="3221"/>
                <a:ext cx="823" cy="617"/>
              </a:xfrm>
              <a:prstGeom prst="actionButtonBlank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s-MX" sz="1350" b="1" i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  <p:cxnSp>
            <p:nvCxnSpPr>
              <p:cNvPr id="10" name="AutoShape 14"/>
              <p:cNvCxnSpPr>
                <a:cxnSpLocks noChangeShapeType="1"/>
              </p:cNvCxnSpPr>
              <p:nvPr/>
            </p:nvCxnSpPr>
            <p:spPr bwMode="auto">
              <a:xfrm>
                <a:off x="204" y="3131"/>
                <a:ext cx="5126" cy="0"/>
              </a:xfrm>
              <a:prstGeom prst="straightConnector1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 type="triangle" w="med" len="med"/>
              </a:ln>
              <a:scene3d>
                <a:camera prst="legacyObliqueTopRight"/>
                <a:lightRig rig="legacyFlat4" dir="b"/>
              </a:scene3d>
              <a:sp3d extrusionH="61900" prstMaterial="legacyMatte">
                <a:bevelT w="13500" h="13500" prst="angle"/>
                <a:bevelB w="13500" h="13500" prst="angle"/>
                <a:extrusionClr>
                  <a:srgbClr val="FF99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" name="AutoShape 20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019" y="3221"/>
                <a:ext cx="829" cy="617"/>
              </a:xfrm>
              <a:prstGeom prst="actionButtonBlank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s-MX" sz="1350" b="1" i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2 meses</a:t>
                </a:r>
              </a:p>
            </p:txBody>
          </p:sp>
          <p:sp>
            <p:nvSpPr>
              <p:cNvPr id="12" name="AutoShape 21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32" y="3191"/>
                <a:ext cx="498" cy="617"/>
              </a:xfrm>
              <a:prstGeom prst="actionButtonBlank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s-MX" sz="1350" b="1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3" name="AutoShape 22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565" y="3189"/>
                <a:ext cx="453" cy="617"/>
              </a:xfrm>
              <a:prstGeom prst="actionButtonBlank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s-MX" sz="1350" b="1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6" name="Line 41"/>
            <p:cNvSpPr>
              <a:spLocks noChangeShapeType="1"/>
            </p:cNvSpPr>
            <p:nvPr/>
          </p:nvSpPr>
          <p:spPr bwMode="auto">
            <a:xfrm>
              <a:off x="1746" y="3657"/>
              <a:ext cx="0" cy="4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 sz="1350"/>
            </a:p>
          </p:txBody>
        </p:sp>
        <p:sp>
          <p:nvSpPr>
            <p:cNvPr id="7" name="Text Box 42"/>
            <p:cNvSpPr txBox="1">
              <a:spLocks noChangeArrowheads="1"/>
            </p:cNvSpPr>
            <p:nvPr/>
          </p:nvSpPr>
          <p:spPr bwMode="auto">
            <a:xfrm>
              <a:off x="937" y="3626"/>
              <a:ext cx="7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CO" altLang="es-ES" sz="1200" b="1" u="sng" dirty="0"/>
                <a:t>MATRÍCULA</a:t>
              </a:r>
              <a:endParaRPr lang="es-ES" altLang="es-ES" sz="1200" b="1" u="sng" dirty="0"/>
            </a:p>
          </p:txBody>
        </p:sp>
        <p:sp>
          <p:nvSpPr>
            <p:cNvPr id="8" name="Line 43"/>
            <p:cNvSpPr>
              <a:spLocks noChangeShapeType="1"/>
            </p:cNvSpPr>
            <p:nvPr/>
          </p:nvSpPr>
          <p:spPr bwMode="auto">
            <a:xfrm>
              <a:off x="4253" y="3690"/>
              <a:ext cx="0" cy="4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 sz="1350"/>
            </a:p>
          </p:txBody>
        </p:sp>
      </p:grp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02430" y="453057"/>
            <a:ext cx="5567083" cy="475060"/>
          </a:xfrm>
          <a:ln w="38100" cmpd="dbl">
            <a:noFill/>
          </a:ln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chemeClr val="tx1"/>
                </a:solidFill>
                <a:latin typeface="Britannic Bold" panose="020B0903060703020204" pitchFamily="34" charset="0"/>
                <a:cs typeface="Arial" pitchFamily="34" charset="0"/>
              </a:rPr>
              <a:t>Proceso Prácticas</a:t>
            </a:r>
          </a:p>
        </p:txBody>
      </p:sp>
      <p:sp>
        <p:nvSpPr>
          <p:cNvPr id="30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30310" y="1846736"/>
            <a:ext cx="535781" cy="377428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CO" sz="1200" b="1" i="1">
                <a:solidFill>
                  <a:schemeClr val="tx1"/>
                </a:solidFill>
                <a:latin typeface="Arial" panose="020B0604020202020204" pitchFamily="34" charset="0"/>
              </a:rPr>
              <a:t>5 </a:t>
            </a:r>
            <a:endParaRPr lang="es-MX" sz="12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73248" y="1846736"/>
            <a:ext cx="535781" cy="377428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CO" sz="1200" b="1" i="1" dirty="0">
                <a:solidFill>
                  <a:schemeClr val="tx1"/>
                </a:solidFill>
                <a:latin typeface="Arial" panose="020B0604020202020204" pitchFamily="34" charset="0"/>
              </a:rPr>
              <a:t>6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CB5586-C7A9-45B8-9A07-AAE1445C86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/>
          <a:stretch/>
        </p:blipFill>
        <p:spPr>
          <a:xfrm>
            <a:off x="646094" y="2681132"/>
            <a:ext cx="8096616" cy="378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6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E80EF-D71F-4A8A-9B87-03567DBF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b="1" dirty="0">
                <a:solidFill>
                  <a:schemeClr val="tx2">
                    <a:lumMod val="50000"/>
                  </a:schemeClr>
                </a:solidFill>
                <a:latin typeface="Britannic Bold" panose="020B0903060703020204" pitchFamily="34" charset="0"/>
              </a:rPr>
              <a:t>Trámites administrativos</a:t>
            </a:r>
            <a:endParaRPr lang="es-CO" sz="3600" b="1" dirty="0">
              <a:solidFill>
                <a:schemeClr val="tx2">
                  <a:lumMod val="50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5EA965-4D51-4111-AA1E-1E770CEE0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sz="2400" dirty="0"/>
              <a:t>Deben realizarse antes de dar inicio a la práctica.</a:t>
            </a:r>
          </a:p>
          <a:p>
            <a:pPr algn="just"/>
            <a:r>
              <a:rPr lang="es-CO" sz="2400" dirty="0"/>
              <a:t>Dependen de la modalidad de la práctica: Contrato de aprendizaje, Convenio de prácticas, Convenio Docencia-Servicio.</a:t>
            </a:r>
          </a:p>
          <a:p>
            <a:pPr algn="just"/>
            <a:r>
              <a:rPr lang="es-CO" sz="2400" dirty="0"/>
              <a:t>Los documentos deben enviarse escaneados (no en fotografía) y completos, a la coordinación de prácticas del programa.</a:t>
            </a:r>
          </a:p>
        </p:txBody>
      </p:sp>
    </p:spTree>
    <p:extLst>
      <p:ext uri="{BB962C8B-B14F-4D97-AF65-F5344CB8AC3E}">
        <p14:creationId xmlns:p14="http://schemas.microsoft.com/office/powerpoint/2010/main" val="2202723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352928" cy="5472608"/>
          </a:xfrm>
        </p:spPr>
        <p:txBody>
          <a:bodyPr>
            <a:noAutofit/>
          </a:bodyPr>
          <a:lstStyle/>
          <a:p>
            <a:pPr>
              <a:buNone/>
            </a:pPr>
            <a:endParaRPr lang="es-ES" sz="2400" dirty="0"/>
          </a:p>
          <a:p>
            <a:pPr marL="514350" indent="-514350" algn="ctr">
              <a:buAutoNum type="arabicPeriod"/>
            </a:pPr>
            <a:r>
              <a:rPr lang="es-ES" sz="3600" dirty="0">
                <a:latin typeface="Britannic Bold" panose="020B0903060703020204" pitchFamily="34" charset="0"/>
              </a:rPr>
              <a:t>Práctica en la Facultad u otra dependencia de la Universidad</a:t>
            </a:r>
            <a:r>
              <a:rPr lang="es-ES" sz="3600" dirty="0"/>
              <a:t>:</a:t>
            </a:r>
          </a:p>
          <a:p>
            <a:pPr marL="0" indent="0">
              <a:buNone/>
            </a:pPr>
            <a:endParaRPr lang="es-ES" sz="2800" dirty="0"/>
          </a:p>
          <a:p>
            <a:pPr marL="0" indent="0" algn="just">
              <a:buNone/>
            </a:pPr>
            <a:r>
              <a:rPr lang="es-ES" sz="2800" dirty="0"/>
              <a:t>Se firma un Acta de compromiso, son necesarios los siguientes documentos por parte del estudiante:</a:t>
            </a:r>
          </a:p>
          <a:p>
            <a:pPr marL="0" indent="0" algn="just">
              <a:buNone/>
            </a:pPr>
            <a:endParaRPr lang="es-ES" sz="1000" dirty="0"/>
          </a:p>
          <a:p>
            <a:r>
              <a:rPr lang="es-CO" sz="2400" dirty="0"/>
              <a:t>Carta de Intención</a:t>
            </a:r>
          </a:p>
          <a:p>
            <a:r>
              <a:rPr lang="es-ES" sz="2400" dirty="0"/>
              <a:t>Copia de la cédula</a:t>
            </a:r>
          </a:p>
          <a:p>
            <a:r>
              <a:rPr lang="es-ES" sz="2400" dirty="0"/>
              <a:t>Constancia de Matrícula</a:t>
            </a:r>
          </a:p>
          <a:p>
            <a:r>
              <a:rPr lang="es-ES" sz="2400" dirty="0"/>
              <a:t>Constancia de afiliación a EPS</a:t>
            </a:r>
          </a:p>
          <a:p>
            <a:r>
              <a:rPr lang="es-CO" sz="2400" dirty="0"/>
              <a:t>Certificado de la cuenta bancaria</a:t>
            </a:r>
            <a:endParaRPr lang="es-ES" sz="2400" dirty="0"/>
          </a:p>
          <a:p>
            <a:pPr>
              <a:buNone/>
            </a:pPr>
            <a:endParaRPr lang="es-ES" sz="2400" dirty="0"/>
          </a:p>
        </p:txBody>
      </p:sp>
      <p:pic>
        <p:nvPicPr>
          <p:cNvPr id="8194" name="Picture 2" descr="http://guajiros.udea.edu.co/itagui/Imagenes/facultad_nacional_salud_publ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608261"/>
            <a:ext cx="2075047" cy="223224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2.bp.blogspot.com/_6nYppNzl2vo/S7DBVQoCp8I/AAAAAAAAASY/lCTZ_RtzSEA/S269/Alcaldia_de_Bello-_Colomb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202435"/>
            <a:ext cx="2254163" cy="28803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2 Marcador de contenido"/>
          <p:cNvSpPr>
            <a:spLocks noGrp="1"/>
          </p:cNvSpPr>
          <p:nvPr>
            <p:ph sz="half" idx="1"/>
          </p:nvPr>
        </p:nvSpPr>
        <p:spPr>
          <a:xfrm>
            <a:off x="395536" y="620688"/>
            <a:ext cx="8748464" cy="5832648"/>
          </a:xfrm>
        </p:spPr>
        <p:txBody>
          <a:bodyPr/>
          <a:lstStyle/>
          <a:p>
            <a:pPr algn="ctr">
              <a:buNone/>
            </a:pPr>
            <a:r>
              <a:rPr lang="es-ES" sz="3200" dirty="0">
                <a:latin typeface="Britannic Bold" panose="020B0903060703020204" pitchFamily="34" charset="0"/>
              </a:rPr>
              <a:t>2. </a:t>
            </a:r>
            <a:r>
              <a:rPr lang="es-ES" sz="3600" dirty="0">
                <a:latin typeface="Britannic Bold" panose="020B0903060703020204" pitchFamily="34" charset="0"/>
              </a:rPr>
              <a:t>Práctica en Municipios o entidades públicas</a:t>
            </a:r>
            <a:r>
              <a:rPr lang="es-ES" sz="3600" dirty="0"/>
              <a:t>:</a:t>
            </a:r>
          </a:p>
          <a:p>
            <a:pPr algn="just">
              <a:buNone/>
            </a:pPr>
            <a:r>
              <a:rPr lang="es-ES" sz="2800" dirty="0"/>
              <a:t>Se firma un Convenio de prácticas, son necesarios los siguientes documentos:</a:t>
            </a:r>
          </a:p>
          <a:p>
            <a:pPr algn="ctr">
              <a:buNone/>
            </a:pPr>
            <a:endParaRPr lang="es-ES" sz="1050" dirty="0"/>
          </a:p>
          <a:p>
            <a:r>
              <a:rPr lang="es-ES" sz="2400" dirty="0"/>
              <a:t>Carta de intención</a:t>
            </a:r>
          </a:p>
          <a:p>
            <a:r>
              <a:rPr lang="es-ES" sz="2400" dirty="0"/>
              <a:t>Acta de posesión del alcalde o gerente</a:t>
            </a:r>
          </a:p>
          <a:p>
            <a:r>
              <a:rPr lang="es-ES" sz="2400" dirty="0"/>
              <a:t>Cédula del alcalde o gerente</a:t>
            </a:r>
          </a:p>
          <a:p>
            <a:r>
              <a:rPr lang="es-ES" sz="2400" dirty="0"/>
              <a:t>Disponibilidad presupuestal</a:t>
            </a:r>
          </a:p>
          <a:p>
            <a:r>
              <a:rPr lang="es-ES" sz="2400" dirty="0"/>
              <a:t>Copia de la cédula del estudiante</a:t>
            </a:r>
          </a:p>
          <a:p>
            <a:r>
              <a:rPr lang="es-ES" sz="2400" dirty="0"/>
              <a:t>Constancia de Matrícula (coordinador verifica matrícula en MARES)</a:t>
            </a:r>
          </a:p>
          <a:p>
            <a:r>
              <a:rPr lang="es-ES" sz="2400" dirty="0"/>
              <a:t>Constancia de afiliación a EPS</a:t>
            </a:r>
          </a:p>
          <a:p>
            <a:pPr marL="0" indent="0">
              <a:buNone/>
            </a:pPr>
            <a:endParaRPr lang="es-ES" sz="2400" dirty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66655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3.gstatic.com/images?q=tbn:ANd9GcRVC5eZ3EcKX5PO_ePOHM_ybbAhSRiBiKzZWC3KOYXE3I1vxRGD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1025" y="3140968"/>
            <a:ext cx="1944216" cy="231810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318356" y="586724"/>
            <a:ext cx="8507288" cy="593862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s-ES" sz="3600" dirty="0">
                <a:latin typeface="Britannic Bold" panose="020B0903060703020204" pitchFamily="34" charset="0"/>
              </a:rPr>
              <a:t> 3. Práctica en Empresas o Instituciones Privadas:</a:t>
            </a:r>
          </a:p>
          <a:p>
            <a:pPr>
              <a:buFont typeface="Arial" panose="020B0604020202020204" pitchFamily="34" charset="0"/>
              <a:buNone/>
            </a:pPr>
            <a:endParaRPr lang="es-ES" sz="2800" dirty="0">
              <a:latin typeface="Britannic Bold" panose="020B090306070302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es-ES" sz="2600" dirty="0"/>
              <a:t>Se pueden realizar mediante contrato de aprendizaje o mediante convenio de prácticas. Cuando se firma contrato de aprendizaje se deben enviar los siguientes documentos:	</a:t>
            </a:r>
          </a:p>
          <a:p>
            <a:r>
              <a:rPr lang="es-ES" dirty="0"/>
              <a:t>Carta de intención</a:t>
            </a:r>
          </a:p>
          <a:p>
            <a:r>
              <a:rPr lang="es-ES" dirty="0"/>
              <a:t>Cámara de comercio</a:t>
            </a:r>
          </a:p>
          <a:p>
            <a:r>
              <a:rPr lang="es-ES" dirty="0"/>
              <a:t>Copia del contrato de aprendizaje</a:t>
            </a:r>
          </a:p>
          <a:p>
            <a:r>
              <a:rPr lang="es-ES" dirty="0"/>
              <a:t>Copia de la cédula del estudiante</a:t>
            </a:r>
          </a:p>
          <a:p>
            <a:r>
              <a:rPr lang="es-ES" dirty="0"/>
              <a:t>Constancia de Matrícula (coordinador verifica matrícula en MARES)</a:t>
            </a:r>
          </a:p>
          <a:p>
            <a:r>
              <a:rPr lang="es-ES" dirty="0"/>
              <a:t>Constancia de afiliación a EPS</a:t>
            </a:r>
          </a:p>
          <a:p>
            <a:r>
              <a:rPr lang="es-ES" dirty="0"/>
              <a:t>Certificado de afiliación a ARL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Britannic Bold" panose="020B0903060703020204" pitchFamily="34" charset="0"/>
            </a:endParaRPr>
          </a:p>
          <a:p>
            <a:endParaRPr lang="es-ES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62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0FC897-5DC3-4C24-A323-F5EC382A4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620688"/>
            <a:ext cx="8424936" cy="5328592"/>
          </a:xfrm>
        </p:spPr>
        <p:txBody>
          <a:bodyPr/>
          <a:lstStyle/>
          <a:p>
            <a:pPr>
              <a:buNone/>
            </a:pPr>
            <a:r>
              <a:rPr lang="es-ES" sz="3600" dirty="0">
                <a:latin typeface="Britannic Bold" panose="020B0903060703020204" pitchFamily="34" charset="0"/>
              </a:rPr>
              <a:t>3. Práctica en Empresas o Instituciones Privadas:</a:t>
            </a:r>
          </a:p>
          <a:p>
            <a:pPr>
              <a:buNone/>
            </a:pPr>
            <a:endParaRPr lang="es-ES" sz="2000" dirty="0">
              <a:latin typeface="Britannic Bold" panose="020B0903060703020204" pitchFamily="34" charset="0"/>
            </a:endParaRPr>
          </a:p>
          <a:p>
            <a:pPr algn="just">
              <a:buNone/>
            </a:pPr>
            <a:r>
              <a:rPr lang="es-ES" sz="2000" dirty="0"/>
              <a:t>Cuando se firma convenio de prácticas, se deben enviar los siguientes documentos:</a:t>
            </a:r>
          </a:p>
          <a:p>
            <a:r>
              <a:rPr lang="es-ES" sz="2000" dirty="0"/>
              <a:t>Carta de intención</a:t>
            </a:r>
          </a:p>
          <a:p>
            <a:r>
              <a:rPr lang="es-ES" sz="2000" dirty="0"/>
              <a:t>Cámara de comercio</a:t>
            </a:r>
          </a:p>
          <a:p>
            <a:r>
              <a:rPr lang="es-ES" sz="2000" dirty="0"/>
              <a:t>Certificado de habilitación de servicios de salud (cuando es IPS)</a:t>
            </a:r>
          </a:p>
          <a:p>
            <a:r>
              <a:rPr lang="es-ES" sz="2000" dirty="0"/>
              <a:t>Copia de la cédula del gerente</a:t>
            </a:r>
          </a:p>
          <a:p>
            <a:r>
              <a:rPr lang="es-ES" sz="2000" dirty="0"/>
              <a:t>Copia de la cédula del estudiante </a:t>
            </a:r>
          </a:p>
          <a:p>
            <a:r>
              <a:rPr lang="es-ES" sz="2000" dirty="0"/>
              <a:t>Constancia de Matrícula (coordinador verifica matrícula en MARES)</a:t>
            </a:r>
          </a:p>
          <a:p>
            <a:r>
              <a:rPr lang="es-ES" sz="2000" dirty="0"/>
              <a:t>Constancia de afiliación a EPS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45243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3600" dirty="0">
                <a:solidFill>
                  <a:schemeClr val="tx1"/>
                </a:solidFill>
              </a:rPr>
              <a:t>Requisitos adicionales durante la pandemia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42806" y="2420888"/>
            <a:ext cx="78867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Encuesta de condiciones de salud y convivencia: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Ingresar al aplicativo </a:t>
            </a:r>
            <a:r>
              <a:rPr kumimoji="0" lang="es-ES" altLang="es-E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UdeA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ES" altLang="es-E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Biosegura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en 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  <a:hlinkClick r:id="rId2"/>
              </a:rPr>
              <a:t>http://ingenieria2.udea.edu.co/biosegura/#/inicio-sesion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Crear usuario y contraseña. En el campo usuario, escoger la opción: </a:t>
            </a:r>
            <a:r>
              <a:rPr kumimoji="0" lang="es-ES" altLang="es-E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Interno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Realizar el </a:t>
            </a:r>
            <a:r>
              <a:rPr kumimoji="0" lang="es-ES" altLang="es-E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autorreporte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de condiciones de salud por única vez en la opción </a:t>
            </a:r>
            <a:r>
              <a:rPr kumimoji="0" lang="es-ES" altLang="es-E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preingreso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En caso de </a:t>
            </a:r>
            <a:r>
              <a:rPr kumimoji="0" lang="es-ES" altLang="es-E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no ser aprobada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ES" altLang="es-E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la actividad presencial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aprobación que se evidencia inmediatamente después de diligenciar el </a:t>
            </a:r>
            <a:r>
              <a:rPr kumimoji="0" lang="es-ES" altLang="es-E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autorreporte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el estudiante debe enviar soportes médicos o aclaración sobre su estado de salud al correo </a:t>
            </a:r>
            <a:r>
              <a:rPr kumimoji="0" lang="es-ES" altLang="es-ES" sz="16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linkClick r:id="rId3"/>
              </a:rPr>
              <a:t>practicasacademicas@udea.edu.co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solicitando sea evaluada su condición médica y aprobada la presencialidad para la realización de prácticas académicas. 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CO" altLang="es-ES" sz="1600" dirty="0"/>
              <a:t>Enviar pantallazo del resultado a </a:t>
            </a:r>
            <a:r>
              <a:rPr lang="es-ES" altLang="es-ES" sz="1600" dirty="0">
                <a:solidFill>
                  <a:srgbClr val="000000"/>
                </a:solidFill>
                <a:latin typeface="Verdana" panose="020B0604030504040204" pitchFamily="34" charset="0"/>
              </a:rPr>
              <a:t>la Coordinación de Prácticas con copia a </a:t>
            </a:r>
            <a:r>
              <a:rPr lang="es-ES" altLang="es-ES" sz="1600" dirty="0">
                <a:solidFill>
                  <a:srgbClr val="000000"/>
                </a:solidFill>
                <a:latin typeface="Verdana" panose="020B0604030504040204" pitchFamily="34" charset="0"/>
                <a:hlinkClick r:id="rId4"/>
              </a:rPr>
              <a:t>practicassaludpublica@udea.edu.co</a:t>
            </a:r>
            <a:r>
              <a:rPr lang="es-ES" altLang="es-ES" sz="16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CO" altLang="es-ES" sz="16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4299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  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879457"/>
      </p:ext>
    </p:extLst>
  </p:cSld>
  <p:clrMapOvr>
    <a:masterClrMapping/>
  </p:clrMapOvr>
</p:sld>
</file>

<file path=ppt/theme/theme1.xml><?xml version="1.0" encoding="utf-8"?>
<a:theme xmlns:a="http://schemas.openxmlformats.org/drawingml/2006/main" name="Ude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Britannic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ea" id="{39E83177-E572-4023-8E22-E34E1CD1F976}" vid="{DB7C98AE-942D-46E3-A4A9-CE27E2E23FE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1545</TotalTime>
  <Words>1026</Words>
  <Application>Microsoft Office PowerPoint</Application>
  <PresentationFormat>Presentación en pantalla (4:3)</PresentationFormat>
  <Paragraphs>108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Britannic Bold</vt:lpstr>
      <vt:lpstr>Verdana</vt:lpstr>
      <vt:lpstr>Udea</vt:lpstr>
      <vt:lpstr>REQUISITOS PARA REALIZACIÓN DE PRÁCTICAS FACULTAD NACIONAL DE SALUD PÚBLICA</vt:lpstr>
      <vt:lpstr>REGLAMENTO DE PRÁCTICAS</vt:lpstr>
      <vt:lpstr>Proceso Prácticas</vt:lpstr>
      <vt:lpstr>Trámites administrativos</vt:lpstr>
      <vt:lpstr>Presentación de PowerPoint</vt:lpstr>
      <vt:lpstr>Presentación de PowerPoint</vt:lpstr>
      <vt:lpstr>Presentación de PowerPoint</vt:lpstr>
      <vt:lpstr>Presentación de PowerPoint</vt:lpstr>
      <vt:lpstr>Requisitos adicionales durante la pandemia</vt:lpstr>
      <vt:lpstr>Requisitos adicionales durante la pandemia</vt:lpstr>
      <vt:lpstr>Requisitos adicionales durante la pandemia</vt:lpstr>
      <vt:lpstr>Requisitos adicionales durante la pandemia para prácticas con presencialidad</vt:lpstr>
      <vt:lpstr>Presentación de PowerPoint</vt:lpstr>
      <vt:lpstr>Importante </vt:lpstr>
      <vt:lpstr>Presentación de PowerPoint</vt:lpstr>
    </vt:vector>
  </TitlesOfParts>
  <Company>Universidad de Antioquia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REUNION DE PRACTICAS ACADEMICAS   ADMINISTRACION EN SALUD GESTION SANITARIA Y AMBIENTAL  MEDELLIN 2011-1</dc:title>
  <dc:creator>Facultad de Salud Publica</dc:creator>
  <cp:lastModifiedBy>Flor Restrepo</cp:lastModifiedBy>
  <cp:revision>127</cp:revision>
  <dcterms:created xsi:type="dcterms:W3CDTF">2011-04-08T15:48:50Z</dcterms:created>
  <dcterms:modified xsi:type="dcterms:W3CDTF">2021-02-02T21:32:10Z</dcterms:modified>
</cp:coreProperties>
</file>