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5" r:id="rId3"/>
    <p:sldId id="262" r:id="rId4"/>
    <p:sldId id="272" r:id="rId5"/>
    <p:sldId id="266" r:id="rId6"/>
    <p:sldId id="280" r:id="rId7"/>
    <p:sldId id="286" r:id="rId8"/>
    <p:sldId id="258" r:id="rId9"/>
    <p:sldId id="261" r:id="rId10"/>
    <p:sldId id="287" r:id="rId11"/>
    <p:sldId id="259" r:id="rId12"/>
    <p:sldId id="277" r:id="rId13"/>
    <p:sldId id="260" r:id="rId14"/>
    <p:sldId id="278" r:id="rId15"/>
    <p:sldId id="288" r:id="rId16"/>
    <p:sldId id="281" r:id="rId17"/>
    <p:sldId id="267" r:id="rId18"/>
    <p:sldId id="263" r:id="rId19"/>
    <p:sldId id="264" r:id="rId20"/>
    <p:sldId id="289" r:id="rId21"/>
    <p:sldId id="268" r:id="rId22"/>
    <p:sldId id="270" r:id="rId23"/>
    <p:sldId id="269" r:id="rId24"/>
    <p:sldId id="282" r:id="rId25"/>
    <p:sldId id="271" r:id="rId26"/>
    <p:sldId id="279" r:id="rId27"/>
    <p:sldId id="28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EC2A736-DA88-4E6A-99D7-449743D6E47C}">
          <p14:sldIdLst>
            <p14:sldId id="256"/>
            <p14:sldId id="285"/>
            <p14:sldId id="262"/>
            <p14:sldId id="272"/>
            <p14:sldId id="266"/>
            <p14:sldId id="280"/>
            <p14:sldId id="286"/>
            <p14:sldId id="258"/>
            <p14:sldId id="261"/>
            <p14:sldId id="287"/>
            <p14:sldId id="259"/>
            <p14:sldId id="277"/>
            <p14:sldId id="260"/>
            <p14:sldId id="278"/>
            <p14:sldId id="288"/>
            <p14:sldId id="281"/>
            <p14:sldId id="267"/>
            <p14:sldId id="263"/>
            <p14:sldId id="264"/>
            <p14:sldId id="289"/>
            <p14:sldId id="268"/>
            <p14:sldId id="270"/>
            <p14:sldId id="269"/>
            <p14:sldId id="282"/>
            <p14:sldId id="271"/>
            <p14:sldId id="279"/>
            <p14:sldId id="28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EF"/>
    <a:srgbClr val="F5D1EC"/>
    <a:srgbClr val="FDA987"/>
    <a:srgbClr val="3E36DE"/>
    <a:srgbClr val="EC98D6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89E14-0405-4EA7-95CB-91AE1AD53A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EBDD10-833B-4055-8998-AF9A9BE45F7D}" type="pres">
      <dgm:prSet presAssocID="{7E689E14-0405-4EA7-95CB-91AE1AD53A43}" presName="diagram" presStyleCnt="0">
        <dgm:presLayoutVars>
          <dgm:dir/>
          <dgm:resizeHandles val="exact"/>
        </dgm:presLayoutVars>
      </dgm:prSet>
      <dgm:spPr/>
    </dgm:pt>
  </dgm:ptLst>
  <dgm:cxnLst>
    <dgm:cxn modelId="{D4157A5F-D047-4053-B934-9A599D1E9D1E}" type="presOf" srcId="{7E689E14-0405-4EA7-95CB-91AE1AD53A43}" destId="{07EBDD10-833B-4055-8998-AF9A9BE45F7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B99833-C5A5-429E-99C2-0731E2EE4E5D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D698DE3-6D4E-4834-A24D-B4A9009E401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97015" y="817583"/>
            <a:ext cx="7936523" cy="213033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latin typeface="Algerian" panose="04020705040A02060702" pitchFamily="82" charset="0"/>
              </a:rPr>
              <a:t>Rotafolio</a:t>
            </a:r>
            <a:br>
              <a:rPr lang="es-CO" dirty="0">
                <a:latin typeface="Algerian" panose="04020705040A02060702" pitchFamily="82" charset="0"/>
              </a:rPr>
            </a:br>
            <a:r>
              <a:rPr lang="es-CO" dirty="0">
                <a:latin typeface="Algerian" panose="04020705040A02060702" pitchFamily="82" charset="0"/>
              </a:rPr>
              <a:t>“ </a:t>
            </a:r>
            <a:r>
              <a:rPr lang="es-CO" b="1" dirty="0">
                <a:latin typeface="Algerian" panose="04020705040A02060702" pitchFamily="82" charset="0"/>
              </a:rPr>
              <a:t>UCI DE PUERTAS ABIERTAS. UN RETO PARA TODOS 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02" r="99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69" y="2895409"/>
            <a:ext cx="2392415" cy="22951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14861" y="6304002"/>
            <a:ext cx="6100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b="1" dirty="0">
                <a:latin typeface="Arial" panose="020B0604020202020204" pitchFamily="34" charset="0"/>
                <a:cs typeface="Arial" panose="020B0604020202020204" pitchFamily="34" charset="0"/>
              </a:rPr>
              <a:t>ESTUDIANTES </a:t>
            </a:r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ESPECIALIZACIÓN EN CUIDADO AL ADULTO EN ESTADO CRITICO DE SALUD</a:t>
            </a:r>
          </a:p>
          <a:p>
            <a:pPr algn="ctr"/>
            <a:r>
              <a:rPr lang="es-CO" sz="1000" b="1" dirty="0">
                <a:latin typeface="Arial" panose="020B0604020202020204" pitchFamily="34" charset="0"/>
                <a:cs typeface="Arial" panose="020B0604020202020204" pitchFamily="34" charset="0"/>
              </a:rPr>
              <a:t>FACULTAD DE ENFERMERIA</a:t>
            </a: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94" b="90000" l="9875" r="89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53" y="2352257"/>
            <a:ext cx="2566059" cy="317044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460031" y="5190512"/>
            <a:ext cx="2566059" cy="6643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 Black" panose="020B0A04020102020204" pitchFamily="34" charset="0"/>
              </a:rPr>
              <a:t>LUIS CARLOS BEDOYA FERNANDEZ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642747" y="5194875"/>
            <a:ext cx="2566059" cy="6643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 Black" panose="020B0A04020102020204" pitchFamily="34" charset="0"/>
              </a:rPr>
              <a:t>YURANY MOLINA ALVAREZ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0" y="1072909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282890" y="2107300"/>
            <a:ext cx="3889611" cy="3010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LAS VISITAS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21" y="2107300"/>
            <a:ext cx="59626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7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6597" y="1026777"/>
            <a:ext cx="7902054" cy="759161"/>
          </a:xfrm>
        </p:spPr>
        <p:txBody>
          <a:bodyPr>
            <a:noAutofit/>
          </a:bodyPr>
          <a:lstStyle/>
          <a:p>
            <a:pPr algn="ctr"/>
            <a:r>
              <a:rPr lang="es-CO" sz="3200" dirty="0">
                <a:latin typeface="Arial Black" panose="020B0A04020102020204" pitchFamily="34" charset="0"/>
              </a:rPr>
              <a:t>ORGANIZACIÓN DE LAS VISITAS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24300" y="6529893"/>
            <a:ext cx="1115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05719" y="1897039"/>
            <a:ext cx="8611737" cy="3821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Suelen ser de 30 minutos</a:t>
            </a:r>
          </a:p>
          <a:p>
            <a:pPr lvl="0" algn="just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veces permiten el intercambio entre familiares.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brindada es en horarios cómodos para el personal y no se realiza en conjunto con otros profesionales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permiten niños en las visitas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1738" y="761144"/>
            <a:ext cx="9403307" cy="805218"/>
          </a:xfrm>
        </p:spPr>
        <p:txBody>
          <a:bodyPr>
            <a:noAutofit/>
          </a:bodyPr>
          <a:lstStyle/>
          <a:p>
            <a:pPr algn="ctr"/>
            <a:r>
              <a:rPr lang="es-CO" sz="3200" dirty="0">
                <a:latin typeface="Arial Black" panose="020B0A04020102020204" pitchFamily="34" charset="0"/>
              </a:rPr>
              <a:t>BENEFICIOS DE LAS VISITAS …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160061" y="2722269"/>
            <a:ext cx="3057098" cy="3135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 apoyo emocional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 la percepción del dolor y el aburrimiento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Tranquiliza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ánimo al paciente frente a su enfermedad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401738" y="1655500"/>
            <a:ext cx="2784142" cy="464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PACIENTE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896985" y="1655500"/>
            <a:ext cx="2412812" cy="4640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FAMILIA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229600" y="1655500"/>
            <a:ext cx="2575445" cy="4640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PERSONAL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387755" y="2707233"/>
            <a:ext cx="3671248" cy="3135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 la satisfacción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Disminuye la ansiedad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 información más real de la situación del paciente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 en el cuidado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 confianza y seguridad en los profesionales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229599" y="2722269"/>
            <a:ext cx="2816271" cy="24059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 una información muy valiosa.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al personal a proporcionar cuidados básicos al paciente.</a:t>
            </a:r>
          </a:p>
          <a:p>
            <a:pPr lvl="0"/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3111" y="6460981"/>
            <a:ext cx="10200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Ayllón G. N, Montero R. P, Acebes F. M.I, Sánchez. Z. J (2014)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de cuidados intensivos de puertas abiertas: perspectiva de los profesionales, Enfermería intensiva (72-77). 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2446294" y="2192917"/>
            <a:ext cx="484632" cy="409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abajo 12"/>
          <p:cNvSpPr/>
          <p:nvPr/>
        </p:nvSpPr>
        <p:spPr>
          <a:xfrm>
            <a:off x="9567931" y="2191389"/>
            <a:ext cx="484632" cy="409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abajo 13"/>
          <p:cNvSpPr/>
          <p:nvPr/>
        </p:nvSpPr>
        <p:spPr>
          <a:xfrm>
            <a:off x="5861075" y="2208662"/>
            <a:ext cx="484632" cy="409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944" y="1028617"/>
            <a:ext cx="8256896" cy="76775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MEDIDAS DE PROTECCIÓN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59857" y="2256493"/>
            <a:ext cx="4394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524300" y="6529893"/>
            <a:ext cx="1115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388359" y="1877886"/>
            <a:ext cx="2797791" cy="3962400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Gorros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Polainas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Tapabocas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862" y="1877886"/>
            <a:ext cx="3962400" cy="39624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1040340"/>
            <a:ext cx="8256896" cy="767755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GOLD STANDAR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24300" y="6529893"/>
            <a:ext cx="1115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787858" y="2486348"/>
            <a:ext cx="3351210" cy="317059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Lavado de manos para la prevención de infecciones intrahospitalarias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con medidas de aislamiento </a:t>
            </a:r>
          </a:p>
          <a:p>
            <a:endParaRPr lang="es-ES" dirty="0"/>
          </a:p>
        </p:txBody>
      </p:sp>
      <p:pic>
        <p:nvPicPr>
          <p:cNvPr id="1026" name="Picture 2" descr="Imágenes de Lavado De Manos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6" y="2628172"/>
            <a:ext cx="4021646" cy="3038264"/>
          </a:xfrm>
          <a:prstGeom prst="rect">
            <a:avLst/>
          </a:prstGeom>
          <a:noFill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282890" y="1173707"/>
            <a:ext cx="9471546" cy="39442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ESTRATEGIAS QUE SE PUEDEN IMPLEMENTAR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24300" y="6529893"/>
            <a:ext cx="1115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256421" y="1857470"/>
            <a:ext cx="9716379" cy="432496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la visita de niños; ya que esto le brinda al paciente una mayor motivación para su recuperación  y le permite al niño comprender mejor la situación.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los horarios de las visitas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el acompañante permanente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mayor educación a la familia de forma clara y constante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salas de espera cercanas y confortables.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817583"/>
            <a:ext cx="8630274" cy="1039887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 Black" panose="020B0A04020102020204" pitchFamily="34" charset="0"/>
              </a:rPr>
              <a:t>PROPUESTA PARA LA ACCIÓN</a:t>
            </a:r>
          </a:p>
        </p:txBody>
      </p:sp>
    </p:spTree>
    <p:extLst>
      <p:ext uri="{BB962C8B-B14F-4D97-AF65-F5344CB8AC3E}">
        <p14:creationId xmlns:p14="http://schemas.microsoft.com/office/powerpoint/2010/main" val="32906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667460"/>
            <a:ext cx="8718116" cy="71865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>
                <a:latin typeface="Arial Black" panose="020B0A04020102020204" pitchFamily="34" charset="0"/>
              </a:rPr>
              <a:t>PROPUESTA PARA LOS PROFESIONALES DE ENFERMERÍA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92691" y="6311228"/>
            <a:ext cx="9621672" cy="40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Fernandes da C.S.L, Machado. R.C, Vania. M, Salazar P.MB. (2013). Estrés del paciente en UCI: visión de los pacientes y del equipo de enfermería. Revista de enfermería Global. Vol. 32 (88-103)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146412" y="1542198"/>
            <a:ext cx="9914230" cy="4612942"/>
          </a:xfrm>
          <a:prstGeom prst="roundRect">
            <a:avLst/>
          </a:prstGeom>
          <a:gradFill flip="none" rotWithShape="1">
            <a:gsLst>
              <a:gs pos="0">
                <a:srgbClr val="EC98D6">
                  <a:tint val="66000"/>
                  <a:satMod val="160000"/>
                </a:srgbClr>
              </a:gs>
              <a:gs pos="50000">
                <a:srgbClr val="EC98D6">
                  <a:tint val="44500"/>
                  <a:satMod val="160000"/>
                </a:srgbClr>
              </a:gs>
              <a:gs pos="100000">
                <a:srgbClr val="EC98D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Presentarse con el nombre en el primer contacto con el paciente 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Conservar la privacidad al realizar una intervención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Velar porque el paciente no  vea los cuidados médicos y de enfermería realizados con otros pacientes 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al paciente despierto sobre el día de la semana y el horario.</a:t>
            </a:r>
          </a:p>
          <a:p>
            <a:pPr marL="171450" lvl="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el procedimiento a realizar </a:t>
            </a:r>
          </a:p>
          <a:p>
            <a:pPr marL="171450" lvl="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informaciones técnicas que puedan dificultar el entendimiento</a:t>
            </a:r>
          </a:p>
          <a:p>
            <a:pPr marL="171450" lvl="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presente la posibilidad que el paciente sedado presente dolor.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5" y="817583"/>
            <a:ext cx="8466151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BENEFICIOS DE LAS ESTRATEGIAS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37731" y="6480328"/>
            <a:ext cx="8693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</a:rPr>
              <a:t>Escudero D, Calleja C. (2014). Por una UCI de puertas abiertas, más confortable y humana. Es tiempo de cambio. Medicina intensiva. Vol. 38: 371-375.</a:t>
            </a:r>
            <a:endParaRPr lang="es-CO" sz="10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153472" y="2097360"/>
            <a:ext cx="9655204" cy="3930557"/>
          </a:xfrm>
          <a:prstGeom prst="roundRect">
            <a:avLst/>
          </a:prstGeom>
          <a:gradFill flip="none" rotWithShape="1">
            <a:gsLst>
              <a:gs pos="0">
                <a:srgbClr val="3E36DE">
                  <a:tint val="66000"/>
                  <a:satMod val="160000"/>
                </a:srgbClr>
              </a:gs>
              <a:gs pos="50000">
                <a:srgbClr val="3E36DE">
                  <a:tint val="44500"/>
                  <a:satMod val="160000"/>
                </a:srgbClr>
              </a:gs>
              <a:gs pos="100000">
                <a:srgbClr val="3E36DE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satisfacción con la organización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presencia de la familia brinda calma y tranquilidad al paciente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reduce la ansiedad, disminuye la confusión y agitación, lo que se relaciona con menos presencia de delirium.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Contar con la presencia de la familia es una medida para evitar errores en la práctica clínica.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817583"/>
            <a:ext cx="8548212" cy="773452"/>
          </a:xfrm>
        </p:spPr>
        <p:txBody>
          <a:bodyPr>
            <a:noAutofit/>
          </a:bodyPr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ABRIR LAS PUERTAS DE LA UCI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73457" y="6352514"/>
            <a:ext cx="10358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Fuentes. F.E, Huichin. P. MA, Cante. H. D, Pérez. SR. MA. (2018). Unidad crítica adultos de puertas abiertas: vivencias de enfermería en hospital público de Quintana Roo. Revista salud Quintana Roo. Vol. 11 (38) (17-21).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09" y="1591035"/>
            <a:ext cx="10071221" cy="45516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98" y="2910533"/>
            <a:ext cx="3449442" cy="2840689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211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442948" y="894875"/>
            <a:ext cx="8311487" cy="18346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LA UNIDAD DE CUIDADOS INTENSIVOS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2934269"/>
            <a:ext cx="5962650" cy="33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282890" y="1173707"/>
            <a:ext cx="9471546" cy="39442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experiencias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708399"/>
            <a:ext cx="8404498" cy="874739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latin typeface="Arial Black" panose="020B0A04020102020204" pitchFamily="34" charset="0"/>
              </a:rPr>
              <a:t>“ </a:t>
            </a:r>
            <a:r>
              <a:rPr lang="es-CO" sz="2000" b="1" dirty="0">
                <a:latin typeface="Arial Black" panose="020B0A04020102020204" pitchFamily="34" charset="0"/>
              </a:rPr>
              <a:t>LA UCI DE PUERTAS ABIERTAS ES UNA ESTRATEGIA QUE HA CAMBIADO LA MANERA DE CUIDAR ”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05970" y="6455392"/>
            <a:ext cx="9280478" cy="259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Enfermera especialista en cuidado al adulto en estado critico de salud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146413" y="1769614"/>
            <a:ext cx="9703558" cy="439917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“… Nos acerca a las familias y les ha permitido disminuir en gran medida la angustia y la ansiedad de tener un ser querido críticamente enfermo…”</a:t>
            </a:r>
          </a:p>
          <a:p>
            <a:pPr algn="just"/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“… Nos ha permitido hacerlos parte de este proceso de atención, convirtiéndolos en aliados en la prevención de riesgos y en la aplicación de algunos cuidados básicos, pero también permitiéndoles a ellos brindar esa medicina que va más allá de nosotros y es el cariño de un tener cerca un ser querido que eso también cura…”</a:t>
            </a:r>
          </a:p>
          <a:p>
            <a:pPr algn="just"/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“… Es además una medida económica, fácil de implementar, pero requiere grandes retos, como la disposición del personal, el cambio de mentalidad y la educación a las familias para hacerlas parte del equipo en el proceso de recuperación…”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769" y="682388"/>
            <a:ext cx="8578255" cy="846375"/>
          </a:xfrm>
        </p:spPr>
        <p:txBody>
          <a:bodyPr>
            <a:noAutofit/>
          </a:bodyPr>
          <a:lstStyle/>
          <a:p>
            <a:r>
              <a:rPr lang="es-CO" sz="2000" dirty="0">
                <a:latin typeface="Arial Black" panose="020B0A04020102020204" pitchFamily="34" charset="0"/>
              </a:rPr>
              <a:t>RECOMENDACIONES DE ENFERMERAS ESPECIALISTAS </a:t>
            </a:r>
            <a:r>
              <a:rPr lang="es-CO" sz="2000" dirty="0">
                <a:latin typeface="Arial Black" panose="020B0A04020102020204" pitchFamily="34" charset="0"/>
                <a:cs typeface="Arial" panose="020B0604020202020204" pitchFamily="34" charset="0"/>
              </a:rPr>
              <a:t>EN CUIDADO AL ADULTO EN ESTADO CRITICO DE SALUD </a:t>
            </a:r>
            <a:endParaRPr lang="es-CO" sz="2000" dirty="0">
              <a:latin typeface="Arial Black" panose="020B0A040201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024410" y="1649245"/>
            <a:ext cx="10180402" cy="444400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… La presencia de la familia disminuye: el retiro de dispositivos, la auto y la heteroagresión, el delirium y el estrés del paciente…”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… Abrir las puertas haría más agradable la estancia del paciente en la unidad… ”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… Pacientes al final de la vida deben tener una muerte digna y permitirles estar acompañados por sus familiares más allá de los últimos 10 minutos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rutinarios…”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 Formar el personal de la salud para mejorar: la comunicación, el uso de jerga, ya que  nos sentimos tan cómodos en la unidad que hacemos comentarios, chistes que pueden hacer sentir vulnerables a esos pacientes…”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663844"/>
            <a:ext cx="8295316" cy="885825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FAMILIA EGRESADA DE UCI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241946" y="1685925"/>
            <a:ext cx="9867331" cy="4469215"/>
          </a:xfrm>
          <a:prstGeom prst="roundRect">
            <a:avLst/>
          </a:prstGeom>
          <a:gradFill flip="none" rotWithShape="1">
            <a:gsLst>
              <a:gs pos="0">
                <a:srgbClr val="FDA987">
                  <a:tint val="66000"/>
                  <a:satMod val="160000"/>
                </a:srgbClr>
              </a:gs>
              <a:gs pos="50000">
                <a:srgbClr val="FDA987">
                  <a:tint val="44500"/>
                  <a:satMod val="160000"/>
                </a:srgbClr>
              </a:gs>
              <a:gs pos="100000">
                <a:srgbClr val="FDA98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 Ella estuvo presentando signos de ansiedad y confusión, por lo cual estábamos preocupados…”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 Teníamos mucha incertidumbre en un principio porque no lográbamos conocer de primera mano la situación por la que ella estaba pasando realmente …”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</a:t>
            </a: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Nosotros como familia pasamos por etapas de mucha incertidumbre, tristeza, angustia y cuando logramos tener información de primera mano, claramente hubo un cambio de 180°  en esos sentimientos…”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762992"/>
            <a:ext cx="8295316" cy="1022945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PACIENTE EGRESADO DE UCI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350848" y="1951630"/>
            <a:ext cx="5186429" cy="41216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… Me sentía muy desamparado…”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… Le decía al médico que si me permitía ver a  mi familia al menos una hora…”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 Es que la compañía de la familia a la gente le hace mucho bien para poder recuperarse…”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183" y="2388357"/>
            <a:ext cx="3965651" cy="30843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7450" y="805417"/>
            <a:ext cx="8579742" cy="966233"/>
          </a:xfrm>
        </p:spPr>
        <p:txBody>
          <a:bodyPr>
            <a:normAutofit/>
          </a:bodyPr>
          <a:lstStyle/>
          <a:p>
            <a:pPr algn="ctr"/>
            <a:r>
              <a:rPr lang="es-CO" sz="2400" dirty="0">
                <a:latin typeface="Arial Black" panose="020B0A04020102020204" pitchFamily="34" charset="0"/>
              </a:rPr>
              <a:t>AUXILIAR DE ENFERMERÍA QUE FUE PACIENTE DE UCI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169861" y="1992772"/>
            <a:ext cx="9867331" cy="40941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… Una cosa es estar del lado del personal asistencial y otra muy diferente es ser paciente …”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 Permitir que personas con las cuales compartes a diario te realicen hasta lo más mínimo es frustrante para uno como persona … ”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 Que los médicos te digan: la situación es muy grave y tus compañeras lloren porque estas al borde de la muerte; es muy doloroso, te sientes impotente y sola pero que le permitan a tu familia estar a diario contigo sin restricciones hace más llevadera la estancia en la unidad y eso agrega valor de humanización…”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… Que involucraran a mi familia en mis cuidados era reconfortante…”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758097"/>
            <a:ext cx="5459104" cy="697319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CONCLUSIONES…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282890" y="1583140"/>
            <a:ext cx="9785443" cy="457199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Humanizar los servicios es una tarea ineludible para las instituciones y para nosotros como profesionales.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Abrir las puertas de la UCI debe ir más allá de un protocolo, una estrategia de calidad o una orden administrativa, debe ser una motivación personal.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Abrir las puertas de la UCI lleva a que el paciente tenga una mejor experiencia de la enfermedad, mejora la continuidad de cuidados, aumenta la satisfacción.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Abrir las puertas de la UCI mejora algunos indicadores de calidad como: la opinión de los pacientes y sus familias, la satisfacción dentro de la unidad y la calidad del servicio.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4764" y="817584"/>
            <a:ext cx="5014912" cy="560840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 Black" panose="020B0A04020102020204" pitchFamily="34" charset="0"/>
              </a:rPr>
              <a:t>BIBLIOGRAFÍA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357085" y="1624084"/>
            <a:ext cx="9389939" cy="438985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Moreno D. (2019). UCI de puertas abiertas como estrategia de humanización. Revista médica Clínica del Country. (10)</a:t>
            </a:r>
          </a:p>
          <a:p>
            <a:pPr lvl="0"/>
            <a:endParaRPr lang="es-CO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Ayllón G. N, Montero R. P, Acebes F. M.I, Sánchez. Z. J (2014)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cuidados intensivos de puertas abiertas: perspectiva de los profesionales, Enfermería intensiva (72-77). 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Moreno D. (2019). UCI de puertas abiertas como estrategia de humanización. Revista médica Clínica del Country. (10) 1.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Rojas. V (2019) Humanización de los cuidados intensivos. Revista médica Clínica Las Condes. Vol. 30, (120-125).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Escudero D, Calleja C. (2014). Por una UCI de puertas abiertas, más confortable y humana. Es tiempo de cambio. Medicina intensiva. Vol. 38: 371-375.</a:t>
            </a:r>
          </a:p>
          <a:p>
            <a:pPr lvl="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Fuentes. F.E, Huichin. P. MA, Cante. H. D, Pérez. SR. MA. (2018). Unidad crítica adultos de puertas abiertas: vivencias de enfermería en hospital público de Quintana Roo. Revista salud Quintana Roo. Vol. 11 (38) (17-21). </a:t>
            </a:r>
          </a:p>
          <a:p>
            <a:pPr lvl="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Fernandes da C.S.L, Machado. R.C, Vania. M, Salazar P.MB. (2013). Estrés del paciente en UCI: visión de los pacientes y del equipo de enfermería. Revista de enfermería Global. Vol. 32 (88-103)</a:t>
            </a:r>
          </a:p>
          <a:p>
            <a:pPr lvl="0"/>
            <a:endParaRPr lang="es-CO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87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26" y="1732977"/>
            <a:ext cx="7678674" cy="34105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37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54151" y="6441655"/>
            <a:ext cx="7792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</a:rPr>
              <a:t>Rojas. V (2019) Humanización de los cuidados intensivos. Revista médica Clínica Las Condes</a:t>
            </a:r>
            <a:r>
              <a:rPr lang="es-CO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</a:rPr>
              <a:t>Vol. 30, (120-125)</a:t>
            </a:r>
            <a:r>
              <a:rPr lang="es-CO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O" sz="1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3939769" y="2114953"/>
            <a:ext cx="7073974" cy="3702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lugares en cuyas puertas existe un letrero que señala “Prohibido el paso” o alguna frase que limita el ingreso a quienes no trabajan ahí.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Históricamente las UCI cuentan con horarios muy cortos.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las creencias del personal para no abrir las puertas de la UCI encontramos que: la extensión horaria afecta a los pacientes y familiares al impedir el descanso, intervenir y  retrasar los cuidados de enfermería,  aumentan el estrés al personal y las infecciones.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94" y="2114953"/>
            <a:ext cx="2143125" cy="370280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6038" y="817583"/>
            <a:ext cx="8160986" cy="1202485"/>
          </a:xfrm>
        </p:spPr>
        <p:txBody>
          <a:bodyPr/>
          <a:lstStyle/>
          <a:p>
            <a:r>
              <a:rPr lang="es-CO" dirty="0">
                <a:latin typeface="Arial Black" panose="020B0A04020102020204" pitchFamily="34" charset="0"/>
              </a:rPr>
              <a:t>EL CONTEXTO DE LA UCI</a:t>
            </a:r>
          </a:p>
        </p:txBody>
      </p:sp>
    </p:spTree>
    <p:extLst>
      <p:ext uri="{BB962C8B-B14F-4D97-AF65-F5344CB8AC3E}">
        <p14:creationId xmlns:p14="http://schemas.microsoft.com/office/powerpoint/2010/main" val="18281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63940" y="6467101"/>
            <a:ext cx="114914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28900" y="675250"/>
            <a:ext cx="8118124" cy="1209822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 Black" panose="020B0A04020102020204" pitchFamily="34" charset="0"/>
              </a:rPr>
              <a:t>LA UNIDAD DE CUIDADOS INTENSIVOS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33" y="2152357"/>
            <a:ext cx="2173722" cy="3908245"/>
          </a:xfrm>
          <a:prstGeom prst="rect">
            <a:avLst/>
          </a:prstGeom>
          <a:ln>
            <a:noFill/>
          </a:ln>
        </p:spPr>
      </p:pic>
      <p:sp>
        <p:nvSpPr>
          <p:cNvPr id="9" name="Rectángulo redondeado 8"/>
          <p:cNvSpPr/>
          <p:nvPr/>
        </p:nvSpPr>
        <p:spPr>
          <a:xfrm>
            <a:off x="3953022" y="2020068"/>
            <a:ext cx="7128960" cy="40405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ingreso de un paciente a la unidad genera en la familia ansiedad.</a:t>
            </a:r>
          </a:p>
          <a:p>
            <a:pPr lvl="0" algn="just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visitas son de carácter restringido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presenta un distanciamiento entre paciente y familia</a:t>
            </a:r>
          </a:p>
          <a:p>
            <a:pPr lvl="0" algn="just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momento para brindar información e interactuar con la familia es el horario de la visita.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restricciones se deben a creencias del personal.</a:t>
            </a:r>
          </a:p>
          <a:p>
            <a:pPr lvl="0"/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111" y="747714"/>
            <a:ext cx="9050215" cy="715108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ESTRUCTURA FISICA DE LA UCI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17" y="6471756"/>
            <a:ext cx="6962235" cy="27434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528726" y="2115304"/>
            <a:ext cx="5193561" cy="3703970"/>
          </a:xfrm>
          <a:prstGeom prst="roundRect">
            <a:avLst/>
          </a:prstGeom>
          <a:solidFill>
            <a:srgbClr val="F5D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Espacios dotados de  mucha tecnología la cual posibilita resolver casi cualquier problema que pone en riesgo la vida del paciente.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Casi nunca se atienden necesidades especificas de humanización para el paciente y la familia.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uía para familiares – Proyecto HU-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52" y="2456499"/>
            <a:ext cx="3234520" cy="33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6471" y="934761"/>
            <a:ext cx="8256896" cy="76775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ORGANIZACIÓN DE LAS UCI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24300" y="6529893"/>
            <a:ext cx="11158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848750" y="1924334"/>
            <a:ext cx="4714617" cy="3826165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Salas de espera lejanas de la UCI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inclusive, a través de un vidrio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mayoría de las unidades el tiempo de la visita es corto.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71" y="1924334"/>
            <a:ext cx="3826166" cy="382616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024409" y="1692321"/>
            <a:ext cx="3947188" cy="29206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LA  familia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87" y="1596787"/>
            <a:ext cx="5962650" cy="45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817583"/>
            <a:ext cx="8404498" cy="109496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PERCEPCIONES SOBBRE CONCEPTO DE LA FAMILIA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6603" y="6457329"/>
            <a:ext cx="114641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Heras La Calle G. (2017). UCI de puertas abiertas. Humanizando los cuidados intensivos: (pp. 11-30). Bogotá: Distribuna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7581900"/>
              </p:ext>
            </p:extLst>
          </p:nvPr>
        </p:nvGraphicFramePr>
        <p:xfrm>
          <a:off x="1856936" y="1989840"/>
          <a:ext cx="8890088" cy="410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2220384" y="2102462"/>
            <a:ext cx="8302250" cy="10487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Combinación de 2 o más personas que están unidas por algún lazo.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220384" y="4157003"/>
            <a:ext cx="3446586" cy="17443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paciente: Ser único que le aporta confort y le brinda soporte.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076048" y="4157003"/>
            <a:ext cx="3446586" cy="17443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personal: Visitante, simples espectadores, entes molestos.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CO" dirty="0"/>
          </a:p>
        </p:txBody>
      </p:sp>
      <p:sp>
        <p:nvSpPr>
          <p:cNvPr id="14" name="Flecha abajo 13"/>
          <p:cNvSpPr/>
          <p:nvPr/>
        </p:nvSpPr>
        <p:spPr>
          <a:xfrm>
            <a:off x="3701361" y="3245768"/>
            <a:ext cx="484632" cy="81663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abajo 14"/>
          <p:cNvSpPr/>
          <p:nvPr/>
        </p:nvSpPr>
        <p:spPr>
          <a:xfrm>
            <a:off x="8516082" y="3245768"/>
            <a:ext cx="484632" cy="81663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526" y="717396"/>
            <a:ext cx="8785938" cy="1202485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LA FAMILIA EN EL CUIDADO DEL PACIENTE</a:t>
            </a:r>
          </a:p>
        </p:txBody>
      </p:sp>
      <p:sp>
        <p:nvSpPr>
          <p:cNvPr id="6" name="Proceso alternativo 5"/>
          <p:cNvSpPr/>
          <p:nvPr/>
        </p:nvSpPr>
        <p:spPr>
          <a:xfrm>
            <a:off x="1683467" y="2097360"/>
            <a:ext cx="9021450" cy="3458071"/>
          </a:xfrm>
          <a:prstGeom prst="flowChartAlternateProcess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</a:t>
            </a:r>
          </a:p>
          <a:p>
            <a:pPr algn="just"/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Fisioterapia </a:t>
            </a:r>
          </a:p>
          <a:p>
            <a:pPr algn="just"/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el estado de ánimo</a:t>
            </a:r>
          </a:p>
          <a:p>
            <a:pPr algn="just"/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interesan por el cuidado de su ser querido mediante preguntas al equipo de salud</a:t>
            </a:r>
          </a:p>
          <a:p>
            <a:pPr algn="just"/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ser  un facilitador para la comunicación en pacientes con ventilación mecánica con sedación superficial.</a:t>
            </a: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99899" y="6518243"/>
            <a:ext cx="103995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ea typeface="Calibri" panose="020F0502020204030204" pitchFamily="34" charset="0"/>
              </a:rPr>
              <a:t>Moreno D. (2019). UCI de puertas abiertas como estrategia de humanización. Revista médica Clínica del Country</a:t>
            </a:r>
            <a:endParaRPr lang="es-CO" sz="1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9" y="894875"/>
            <a:ext cx="1318117" cy="4237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24409" y="5555431"/>
            <a:ext cx="10002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actividades delegadas a la familia siempre deben estar bajo la supervisión del personal de enfermería.</a:t>
            </a:r>
          </a:p>
        </p:txBody>
      </p:sp>
    </p:spTree>
    <p:extLst>
      <p:ext uri="{BB962C8B-B14F-4D97-AF65-F5344CB8AC3E}">
        <p14:creationId xmlns:p14="http://schemas.microsoft.com/office/powerpoint/2010/main" val="39048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2087</Words>
  <Application>Microsoft Office PowerPoint</Application>
  <PresentationFormat>Panorámica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Algerian</vt:lpstr>
      <vt:lpstr>Arial</vt:lpstr>
      <vt:lpstr>Arial Black</vt:lpstr>
      <vt:lpstr>Brush Script MT</vt:lpstr>
      <vt:lpstr>Calibri</vt:lpstr>
      <vt:lpstr>Constantia</vt:lpstr>
      <vt:lpstr>Franklin Gothic Book</vt:lpstr>
      <vt:lpstr>Rage Italic</vt:lpstr>
      <vt:lpstr>Chincheta</vt:lpstr>
      <vt:lpstr>Rotafolio “ UCI DE PUERTAS ABIERTAS. UN RETO PARA TODOS ”</vt:lpstr>
      <vt:lpstr>Presentación de PowerPoint</vt:lpstr>
      <vt:lpstr>EL CONTEXTO DE LA UCI</vt:lpstr>
      <vt:lpstr>LA UNIDAD DE CUIDADOS INTENSIVOS</vt:lpstr>
      <vt:lpstr>ESTRUCTURA FISICA DE LA UCI</vt:lpstr>
      <vt:lpstr>ORGANIZACIÓN DE LAS UCI</vt:lpstr>
      <vt:lpstr>Presentación de PowerPoint</vt:lpstr>
      <vt:lpstr>PERCEPCIONES SOBBRE CONCEPTO DE LA FAMILIA</vt:lpstr>
      <vt:lpstr>LA FAMILIA EN EL CUIDADO DEL PACIENTE</vt:lpstr>
      <vt:lpstr>Presentación de PowerPoint</vt:lpstr>
      <vt:lpstr>ORGANIZACIÓN DE LAS VISITAS</vt:lpstr>
      <vt:lpstr>BENEFICIOS DE LAS VISITAS …</vt:lpstr>
      <vt:lpstr>MEDIDAS DE PROTECCIÓN </vt:lpstr>
      <vt:lpstr>GOLD STANDAR</vt:lpstr>
      <vt:lpstr>Presentación de PowerPoint</vt:lpstr>
      <vt:lpstr>PROPUESTA PARA LA ACCIÓN</vt:lpstr>
      <vt:lpstr>PROPUESTA PARA LOS PROFESIONALES DE ENFERMERÍA</vt:lpstr>
      <vt:lpstr>BENEFICIOS DE LAS ESTRATEGIAS</vt:lpstr>
      <vt:lpstr>ABRIR LAS PUERTAS DE LA UCI</vt:lpstr>
      <vt:lpstr>Presentación de PowerPoint</vt:lpstr>
      <vt:lpstr>“ LA UCI DE PUERTAS ABIERTAS ES UNA ESTRATEGIA QUE HA CAMBIADO LA MANERA DE CUIDAR ”</vt:lpstr>
      <vt:lpstr>RECOMENDACIONES DE ENFERMERAS ESPECIALISTAS EN CUIDADO AL ADULTO EN ESTADO CRITICO DE SALUD </vt:lpstr>
      <vt:lpstr>FAMILIA EGRESADA DE UCI</vt:lpstr>
      <vt:lpstr>PACIENTE EGRESADO DE UCI</vt:lpstr>
      <vt:lpstr>AUXILIAR DE ENFERMERÍA QUE FUE PACIENTE DE UCI</vt:lpstr>
      <vt:lpstr>CONCLUSIONES…</vt:lpstr>
      <vt:lpstr>BIBLIOGRAFÍA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“UCI DE PUERTAS ABIERTAS. UN RETO PARA LA ENFERMERÍA”</dc:title>
  <dc:creator>Usuario</dc:creator>
  <cp:lastModifiedBy>USER</cp:lastModifiedBy>
  <cp:revision>159</cp:revision>
  <dcterms:created xsi:type="dcterms:W3CDTF">2020-11-20T22:08:02Z</dcterms:created>
  <dcterms:modified xsi:type="dcterms:W3CDTF">2020-12-07T15:26:25Z</dcterms:modified>
</cp:coreProperties>
</file>