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notesMasterIdLst>
    <p:notesMasterId r:id="rId7"/>
  </p:notesMasterIdLst>
  <p:sldIdLst>
    <p:sldId id="424" r:id="rId3"/>
    <p:sldId id="412" r:id="rId4"/>
    <p:sldId id="423" r:id="rId5"/>
    <p:sldId id="404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A300"/>
    <a:srgbClr val="973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60"/>
  </p:normalViewPr>
  <p:slideViewPr>
    <p:cSldViewPr>
      <p:cViewPr varScale="1">
        <p:scale>
          <a:sx n="105" d="100"/>
          <a:sy n="105" d="100"/>
        </p:scale>
        <p:origin x="16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F04F8-D28A-4E7A-AD80-CA8CB1A8649E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55215-96B1-47E6-9F34-3487816629D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9493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55215-96B1-47E6-9F34-3487816629D8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28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642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957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510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9128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5311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7053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0460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1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50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86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92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8E73C4-54C0-4096-A324-D959A07E947A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E6DC5F-16AB-47D8-BA26-C82C87B5D4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BC2CD-E2B0-4D9B-87C8-D741B064336F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9EEBBC-FEF9-4456-99C8-00FA53340A0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59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180" y="2780928"/>
            <a:ext cx="6858000" cy="1241822"/>
          </a:xfrm>
        </p:spPr>
        <p:txBody>
          <a:bodyPr>
            <a:normAutofit/>
          </a:bodyPr>
          <a:lstStyle/>
          <a:p>
            <a:endParaRPr lang="es-CO" b="1" dirty="0" smtClean="0">
              <a:latin typeface="Arial" pitchFamily="34" charset="0"/>
              <a:cs typeface="Arial" pitchFamily="34" charset="0"/>
            </a:endParaRPr>
          </a:p>
          <a:p>
            <a:endParaRPr lang="es-CO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68" y="260648"/>
            <a:ext cx="1600445" cy="57606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324629" y="194330"/>
            <a:ext cx="6315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RENOVACIÓN CURRICULAR DEL PREGRADO</a:t>
            </a:r>
          </a:p>
          <a:p>
            <a:pPr algn="ctr"/>
            <a:r>
              <a:rPr lang="es-CO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 DE INTERVENCIÓN APRECIATIVA</a:t>
            </a:r>
          </a:p>
          <a:p>
            <a:pPr algn="ctr"/>
            <a:r>
              <a:rPr lang="es-CO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CURRÍCULO</a:t>
            </a:r>
            <a:endParaRPr lang="es-CO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95536" y="1484784"/>
            <a:ext cx="13596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Comisión de</a:t>
            </a:r>
          </a:p>
          <a:p>
            <a:r>
              <a:rPr lang="es-CO" b="1" dirty="0" smtClean="0"/>
              <a:t>renovación  </a:t>
            </a:r>
          </a:p>
          <a:p>
            <a:r>
              <a:rPr lang="es-CO" b="1" dirty="0" smtClean="0"/>
              <a:t>curricular </a:t>
            </a:r>
            <a:endParaRPr lang="es-CO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91287" y="1484784"/>
            <a:ext cx="33565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err="1" smtClean="0"/>
              <a:t>Leydy</a:t>
            </a:r>
            <a:r>
              <a:rPr lang="es-CO" dirty="0" smtClean="0"/>
              <a:t> Valderrama Cano</a:t>
            </a:r>
          </a:p>
          <a:p>
            <a:r>
              <a:rPr lang="es-CO" dirty="0" smtClean="0"/>
              <a:t>Ofelia Roldán Vargas </a:t>
            </a:r>
          </a:p>
          <a:p>
            <a:r>
              <a:rPr lang="es-CO" dirty="0"/>
              <a:t>María Eugenia Gutiérrez </a:t>
            </a:r>
            <a:r>
              <a:rPr lang="es-CO" dirty="0" smtClean="0"/>
              <a:t>González</a:t>
            </a:r>
            <a:endParaRPr lang="es-CO" dirty="0"/>
          </a:p>
        </p:txBody>
      </p:sp>
      <p:sp>
        <p:nvSpPr>
          <p:cNvPr id="23" name="Cerrar llave 22"/>
          <p:cNvSpPr/>
          <p:nvPr/>
        </p:nvSpPr>
        <p:spPr>
          <a:xfrm>
            <a:off x="1722796" y="1556792"/>
            <a:ext cx="288034" cy="853511"/>
          </a:xfrm>
          <a:prstGeom prst="rightBrace">
            <a:avLst/>
          </a:prstGeom>
          <a:ln w="19050">
            <a:solidFill>
              <a:srgbClr val="D6A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Rectángulo 23"/>
          <p:cNvSpPr/>
          <p:nvPr/>
        </p:nvSpPr>
        <p:spPr>
          <a:xfrm>
            <a:off x="1619672" y="2732727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Actualizar el Proyecto Educativo del Programa </a:t>
            </a:r>
            <a:r>
              <a:rPr lang="es-CO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Pregrado -PEP.</a:t>
            </a:r>
          </a:p>
          <a:p>
            <a:pPr lvl="0" algn="just"/>
            <a:r>
              <a:rPr lang="es-CO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Construir nueva versión de Plan de Estudios </a:t>
            </a:r>
          </a:p>
          <a:p>
            <a:pPr lvl="0" algn="just"/>
            <a:r>
              <a:rPr lang="es-CO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Acompañar el proceso de cualificación de la propuesta curricular vigente.</a:t>
            </a:r>
            <a:endParaRPr lang="es-CO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es-CO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CO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00106" y="2996952"/>
            <a:ext cx="11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Objetivos </a:t>
            </a:r>
            <a:endParaRPr lang="es-CO" b="1" dirty="0"/>
          </a:p>
        </p:txBody>
      </p:sp>
      <p:sp>
        <p:nvSpPr>
          <p:cNvPr id="28" name="CuadroTexto 27"/>
          <p:cNvSpPr txBox="1"/>
          <p:nvPr/>
        </p:nvSpPr>
        <p:spPr>
          <a:xfrm>
            <a:off x="241004" y="4149080"/>
            <a:ext cx="1540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b="1" dirty="0" smtClean="0"/>
              <a:t>Ruta </a:t>
            </a:r>
          </a:p>
          <a:p>
            <a:pPr algn="ctr"/>
            <a:r>
              <a:rPr lang="es-CO" b="1" dirty="0" smtClean="0"/>
              <a:t>metodológica </a:t>
            </a:r>
            <a:endParaRPr lang="es-CO" b="1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2267744" y="4149080"/>
            <a:ext cx="1656184" cy="914400"/>
          </a:xfrm>
          <a:prstGeom prst="roundRect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>
                <a:solidFill>
                  <a:schemeClr val="tx1"/>
                </a:solidFill>
              </a:rPr>
              <a:t>Recuperación de la experiencia </a:t>
            </a:r>
            <a:endParaRPr lang="es-CO" sz="1600" b="1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4139952" y="4149080"/>
            <a:ext cx="1308536" cy="914400"/>
          </a:xfrm>
          <a:prstGeom prst="roundRect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>
                <a:solidFill>
                  <a:schemeClr val="tx1"/>
                </a:solidFill>
              </a:rPr>
              <a:t>Diseño del PEP</a:t>
            </a:r>
            <a:endParaRPr lang="es-CO" sz="1600" b="1" dirty="0">
              <a:solidFill>
                <a:schemeClr val="tx1"/>
              </a:solidFill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5670272" y="4200166"/>
            <a:ext cx="1277992" cy="914400"/>
          </a:xfrm>
          <a:prstGeom prst="roundRect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>
                <a:solidFill>
                  <a:schemeClr val="tx1"/>
                </a:solidFill>
              </a:rPr>
              <a:t>Validación </a:t>
            </a:r>
            <a:endParaRPr lang="es-CO" sz="1600" b="1" dirty="0">
              <a:solidFill>
                <a:schemeClr val="tx1"/>
              </a:solidFill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7164288" y="4149080"/>
            <a:ext cx="1686728" cy="914400"/>
          </a:xfrm>
          <a:prstGeom prst="roundRect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>
                <a:solidFill>
                  <a:schemeClr val="tx1"/>
                </a:solidFill>
              </a:rPr>
              <a:t>Implementación</a:t>
            </a:r>
            <a:endParaRPr lang="es-CO" sz="1600" b="1" dirty="0">
              <a:solidFill>
                <a:schemeClr val="tx1"/>
              </a:solidFill>
            </a:endParaRPr>
          </a:p>
        </p:txBody>
      </p:sp>
      <p:sp>
        <p:nvSpPr>
          <p:cNvPr id="33" name="Flecha derecha 32"/>
          <p:cNvSpPr/>
          <p:nvPr/>
        </p:nvSpPr>
        <p:spPr>
          <a:xfrm>
            <a:off x="1763688" y="4384528"/>
            <a:ext cx="224474" cy="484632"/>
          </a:xfrm>
          <a:prstGeom prst="rightArrow">
            <a:avLst/>
          </a:prstGeom>
          <a:solidFill>
            <a:srgbClr val="D6A300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35" name="Conector recto 34"/>
          <p:cNvCxnSpPr/>
          <p:nvPr/>
        </p:nvCxnSpPr>
        <p:spPr>
          <a:xfrm flipH="1">
            <a:off x="395536" y="4795411"/>
            <a:ext cx="1872208" cy="649813"/>
          </a:xfrm>
          <a:prstGeom prst="line">
            <a:avLst/>
          </a:prstGeom>
          <a:ln w="19050">
            <a:solidFill>
              <a:srgbClr val="D6A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395536" y="5445224"/>
            <a:ext cx="576064" cy="720080"/>
          </a:xfrm>
          <a:prstGeom prst="straightConnector1">
            <a:avLst/>
          </a:prstGeom>
          <a:ln w="19050"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40"/>
          <p:cNvSpPr/>
          <p:nvPr/>
        </p:nvSpPr>
        <p:spPr>
          <a:xfrm>
            <a:off x="1043608" y="5541039"/>
            <a:ext cx="75963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tabLst>
                <a:tab pos="571500" algn="l"/>
              </a:tabLst>
              <a:defRPr/>
            </a:pPr>
            <a:r>
              <a:rPr lang="es-ES_trad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intervención apreciativa  es una búsqueda colaborativa que se </a:t>
            </a:r>
          </a:p>
          <a:p>
            <a:pPr marL="571500" lvl="0" indent="-571500" algn="just">
              <a:tabLst>
                <a:tab pos="571500" algn="l"/>
              </a:tabLst>
              <a:defRPr/>
            </a:pPr>
            <a:r>
              <a:rPr lang="es-ES_trad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 en el  Núcleo Positivo de una organización, es decir en sus </a:t>
            </a:r>
          </a:p>
          <a:p>
            <a:pPr marL="571500" lvl="0" indent="-571500" algn="just">
              <a:tabLst>
                <a:tab pos="571500" algn="l"/>
              </a:tabLst>
              <a:defRPr/>
            </a:pPr>
            <a:r>
              <a:rPr lang="es-ES_trad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capacidades, habilidades, talentos y en sus mejores realizaciones </a:t>
            </a:r>
          </a:p>
          <a:p>
            <a:pPr marL="571500" lvl="0" indent="-571500" algn="just">
              <a:tabLst>
                <a:tab pos="571500" algn="l"/>
              </a:tabLst>
              <a:defRPr/>
            </a:pPr>
            <a:r>
              <a:rPr lang="es-ES_trad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prácticas” (</a:t>
            </a:r>
            <a:r>
              <a:rPr lang="es-ES_tradnl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Cooperrider</a:t>
            </a:r>
            <a:r>
              <a:rPr lang="es-ES_trad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2003)</a:t>
            </a:r>
            <a:endParaRPr lang="es-CO" sz="1600" dirty="0"/>
          </a:p>
        </p:txBody>
      </p:sp>
      <p:sp>
        <p:nvSpPr>
          <p:cNvPr id="42" name="Rectángulo 41"/>
          <p:cNvSpPr/>
          <p:nvPr/>
        </p:nvSpPr>
        <p:spPr>
          <a:xfrm>
            <a:off x="7524328" y="5373216"/>
            <a:ext cx="1296144" cy="285291"/>
          </a:xfrm>
          <a:prstGeom prst="rect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Descubrir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7524328" y="5745638"/>
            <a:ext cx="1296144" cy="275650"/>
          </a:xfrm>
          <a:prstGeom prst="rect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Soñar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4" name="Rectángulo 43"/>
          <p:cNvSpPr/>
          <p:nvPr/>
        </p:nvSpPr>
        <p:spPr>
          <a:xfrm>
            <a:off x="7524328" y="6093296"/>
            <a:ext cx="1296144" cy="296857"/>
          </a:xfrm>
          <a:prstGeom prst="rect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Diseñar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45" name="Rectángulo 44"/>
          <p:cNvSpPr/>
          <p:nvPr/>
        </p:nvSpPr>
        <p:spPr>
          <a:xfrm>
            <a:off x="7534364" y="6486006"/>
            <a:ext cx="1296144" cy="327370"/>
          </a:xfrm>
          <a:prstGeom prst="rect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Vivir</a:t>
            </a:r>
            <a:r>
              <a:rPr lang="es-CO" dirty="0" smtClean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042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68" y="260648"/>
            <a:ext cx="2001376" cy="720375"/>
          </a:xfrm>
          <a:prstGeom prst="rect">
            <a:avLst/>
          </a:prstGeom>
        </p:spPr>
      </p:pic>
      <p:sp>
        <p:nvSpPr>
          <p:cNvPr id="6" name="Arco 5"/>
          <p:cNvSpPr/>
          <p:nvPr/>
        </p:nvSpPr>
        <p:spPr>
          <a:xfrm rot="12482122">
            <a:off x="5988575" y="513438"/>
            <a:ext cx="2485220" cy="1176399"/>
          </a:xfrm>
          <a:prstGeom prst="arc">
            <a:avLst>
              <a:gd name="adj1" fmla="val 9957053"/>
              <a:gd name="adj2" fmla="val 21513104"/>
            </a:avLst>
          </a:prstGeom>
          <a:noFill/>
          <a:ln w="28575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316515" y="760058"/>
            <a:ext cx="2431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RECUPERACIÓN DE LA EXPERIENCIA  </a:t>
            </a:r>
            <a:endParaRPr kumimoji="0" lang="es-CO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79512" y="1196752"/>
            <a:ext cx="4442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Estrategias para la construcción de los datos.</a:t>
            </a:r>
            <a:endParaRPr lang="es-CO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251520" y="2348880"/>
            <a:ext cx="1570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Grupos focales</a:t>
            </a:r>
          </a:p>
          <a:p>
            <a:pPr algn="ctr"/>
            <a:r>
              <a:rPr lang="es-CO" dirty="0" smtClean="0"/>
              <a:t>(7) </a:t>
            </a:r>
            <a:endParaRPr lang="es-CO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195736" y="1556792"/>
            <a:ext cx="48245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 smtClean="0"/>
              <a:t>Exdecanos</a:t>
            </a:r>
            <a:r>
              <a:rPr lang="es-CO" dirty="0" smtClean="0"/>
              <a:t> (6) </a:t>
            </a:r>
          </a:p>
          <a:p>
            <a:r>
              <a:rPr lang="es-CO" dirty="0" smtClean="0"/>
              <a:t>Estudiantes (8) </a:t>
            </a:r>
          </a:p>
          <a:p>
            <a:r>
              <a:rPr lang="es-CO" dirty="0" smtClean="0"/>
              <a:t>Graduados (7) </a:t>
            </a:r>
          </a:p>
          <a:p>
            <a:r>
              <a:rPr lang="es-CO" dirty="0" smtClean="0"/>
              <a:t>Miembros Comité de Currículo (4) </a:t>
            </a:r>
          </a:p>
          <a:p>
            <a:r>
              <a:rPr lang="es-CO" dirty="0" smtClean="0"/>
              <a:t>Profesoras/es de cátedra (16)</a:t>
            </a:r>
          </a:p>
          <a:p>
            <a:r>
              <a:rPr lang="es-CO" dirty="0" smtClean="0"/>
              <a:t>Auditores/as entidades empleadoras privadas (5) </a:t>
            </a:r>
          </a:p>
          <a:p>
            <a:r>
              <a:rPr lang="es-CO" dirty="0" smtClean="0"/>
              <a:t>Directivos entidad empleadora pública (3) </a:t>
            </a:r>
            <a:endParaRPr lang="es-CO" dirty="0"/>
          </a:p>
        </p:txBody>
      </p:sp>
      <p:sp>
        <p:nvSpPr>
          <p:cNvPr id="13" name="Cerrar llave 12"/>
          <p:cNvSpPr/>
          <p:nvPr/>
        </p:nvSpPr>
        <p:spPr>
          <a:xfrm>
            <a:off x="1835696" y="1628800"/>
            <a:ext cx="216024" cy="1959317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CuadroTexto 13"/>
          <p:cNvSpPr txBox="1"/>
          <p:nvPr/>
        </p:nvSpPr>
        <p:spPr>
          <a:xfrm>
            <a:off x="133954" y="4437112"/>
            <a:ext cx="19134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dirty="0" smtClean="0"/>
              <a:t>Entrevistas </a:t>
            </a:r>
          </a:p>
          <a:p>
            <a:pPr algn="ctr"/>
            <a:r>
              <a:rPr lang="es-CO" dirty="0" smtClean="0"/>
              <a:t>Semiestructuradas</a:t>
            </a:r>
          </a:p>
          <a:p>
            <a:pPr algn="ctr"/>
            <a:r>
              <a:rPr lang="es-CO" dirty="0" smtClean="0"/>
              <a:t>(17) </a:t>
            </a:r>
            <a:endParaRPr lang="es-CO" dirty="0"/>
          </a:p>
        </p:txBody>
      </p:sp>
      <p:sp>
        <p:nvSpPr>
          <p:cNvPr id="18" name="CuadroTexto 17"/>
          <p:cNvSpPr txBox="1"/>
          <p:nvPr/>
        </p:nvSpPr>
        <p:spPr>
          <a:xfrm>
            <a:off x="2051720" y="3789040"/>
            <a:ext cx="7092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Profesoras/es con cargos administrativos</a:t>
            </a:r>
            <a:r>
              <a:rPr lang="es-CO" dirty="0" smtClean="0"/>
              <a:t>: Decana, </a:t>
            </a:r>
            <a:r>
              <a:rPr lang="es-CO" dirty="0" err="1" smtClean="0"/>
              <a:t>exdecano</a:t>
            </a:r>
            <a:r>
              <a:rPr lang="es-CO" dirty="0" smtClean="0"/>
              <a:t> (1), </a:t>
            </a:r>
            <a:r>
              <a:rPr lang="es-CO" dirty="0" err="1" smtClean="0"/>
              <a:t>exvicedecanos</a:t>
            </a:r>
            <a:r>
              <a:rPr lang="es-CO" dirty="0" smtClean="0"/>
              <a:t> (3), coordinadoras (5): Pregrado, posgrado, extensión, prácticas y observatorio estudiantil.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Coordinadora de proceso de autoevaluación/acreditación</a:t>
            </a:r>
            <a:r>
              <a:rPr lang="es-CO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Graduado</a:t>
            </a:r>
            <a:r>
              <a:rPr lang="es-CO" dirty="0" smtClean="0"/>
              <a:t> (1)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Profesoras/es participantes en equipos de renovación curricular (5).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Docente tiempo completo (1)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Estudiante representante a Comité de Currículo.</a:t>
            </a:r>
            <a:endParaRPr lang="es-CO" dirty="0"/>
          </a:p>
        </p:txBody>
      </p:sp>
      <p:sp>
        <p:nvSpPr>
          <p:cNvPr id="19" name="CuadroTexto 18"/>
          <p:cNvSpPr txBox="1"/>
          <p:nvPr/>
        </p:nvSpPr>
        <p:spPr>
          <a:xfrm>
            <a:off x="179512" y="6093296"/>
            <a:ext cx="4436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Talleres con Comunidades Académicas  (10)</a:t>
            </a:r>
          </a:p>
          <a:p>
            <a:r>
              <a:rPr lang="es-CO" dirty="0" smtClean="0"/>
              <a:t>Revisión documental (108)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2498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68" y="260648"/>
            <a:ext cx="1600445" cy="576064"/>
          </a:xfrm>
          <a:prstGeom prst="rect">
            <a:avLst/>
          </a:prstGeom>
        </p:spPr>
      </p:pic>
      <p:sp>
        <p:nvSpPr>
          <p:cNvPr id="6" name="Arco 5"/>
          <p:cNvSpPr/>
          <p:nvPr/>
        </p:nvSpPr>
        <p:spPr>
          <a:xfrm rot="11906219">
            <a:off x="6602333" y="-96271"/>
            <a:ext cx="2455549" cy="979486"/>
          </a:xfrm>
          <a:prstGeom prst="arc">
            <a:avLst>
              <a:gd name="adj1" fmla="val 9957053"/>
              <a:gd name="adj2" fmla="val 21513104"/>
            </a:avLst>
          </a:prstGeom>
          <a:noFill/>
          <a:ln w="28575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892580" y="188640"/>
            <a:ext cx="199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HALLAZGOS   </a:t>
            </a:r>
            <a:endParaRPr kumimoji="0" lang="es-CO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79512" y="1129390"/>
            <a:ext cx="576064" cy="5611978"/>
          </a:xfrm>
          <a:prstGeom prst="rect">
            <a:avLst/>
          </a:prstGeom>
          <a:solidFill>
            <a:srgbClr val="D6A3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467544" y="949569"/>
            <a:ext cx="0" cy="179822"/>
          </a:xfrm>
          <a:prstGeom prst="line">
            <a:avLst/>
          </a:prstGeom>
          <a:ln w="19050">
            <a:solidFill>
              <a:srgbClr val="D6A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467544" y="949569"/>
            <a:ext cx="1224136" cy="1"/>
          </a:xfrm>
          <a:prstGeom prst="straightConnector1">
            <a:avLst/>
          </a:prstGeom>
          <a:ln w="19050"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8262718" y="1052736"/>
            <a:ext cx="629761" cy="5688632"/>
          </a:xfrm>
          <a:prstGeom prst="rect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S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P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R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CO" b="1" dirty="0">
                <a:solidFill>
                  <a:schemeClr val="tx1"/>
                </a:solidFill>
              </a:rPr>
              <a:t>N</a:t>
            </a:r>
            <a:endParaRPr lang="es-CO" b="1" dirty="0" smtClean="0">
              <a:solidFill>
                <a:schemeClr val="tx1"/>
              </a:solidFill>
            </a:endParaRPr>
          </a:p>
          <a:p>
            <a:pPr algn="ctr"/>
            <a:r>
              <a:rPr lang="es-CO" b="1" dirty="0">
                <a:solidFill>
                  <a:schemeClr val="tx1"/>
                </a:solidFill>
              </a:rPr>
              <a:t> </a:t>
            </a:r>
            <a:r>
              <a:rPr lang="es-CO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es-CO" b="1" dirty="0" smtClean="0">
              <a:solidFill>
                <a:schemeClr val="tx1"/>
              </a:solidFill>
            </a:endParaRP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S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U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Ñ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O 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99592" y="1412776"/>
            <a:ext cx="3167855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CO" dirty="0" smtClean="0"/>
              <a:t>Historia e identidad</a:t>
            </a:r>
          </a:p>
          <a:p>
            <a:pPr>
              <a:lnSpc>
                <a:spcPct val="150000"/>
              </a:lnSpc>
            </a:pPr>
            <a:r>
              <a:rPr lang="es-CO" dirty="0" smtClean="0"/>
              <a:t>Soporte teórico y conceptual</a:t>
            </a:r>
          </a:p>
          <a:p>
            <a:pPr>
              <a:lnSpc>
                <a:spcPct val="150000"/>
              </a:lnSpc>
            </a:pPr>
            <a:r>
              <a:rPr lang="es-CO" dirty="0" smtClean="0"/>
              <a:t>Pensamiento pedagógico crítico</a:t>
            </a:r>
          </a:p>
          <a:p>
            <a:pPr>
              <a:lnSpc>
                <a:spcPct val="150000"/>
              </a:lnSpc>
            </a:pPr>
            <a:r>
              <a:rPr lang="es-CO" dirty="0" smtClean="0"/>
              <a:t>Comunidades académicas </a:t>
            </a:r>
          </a:p>
          <a:p>
            <a:pPr>
              <a:lnSpc>
                <a:spcPct val="150000"/>
              </a:lnSpc>
            </a:pPr>
            <a:r>
              <a:rPr lang="es-CO" dirty="0" smtClean="0"/>
              <a:t>Investigación </a:t>
            </a:r>
          </a:p>
          <a:p>
            <a:pPr>
              <a:lnSpc>
                <a:spcPct val="150000"/>
              </a:lnSpc>
            </a:pPr>
            <a:endParaRPr lang="es-CO" dirty="0" smtClean="0"/>
          </a:p>
          <a:p>
            <a:pPr>
              <a:lnSpc>
                <a:spcPct val="150000"/>
              </a:lnSpc>
            </a:pPr>
            <a:endParaRPr lang="es-CO" dirty="0" smtClean="0"/>
          </a:p>
          <a:p>
            <a:pPr>
              <a:lnSpc>
                <a:spcPct val="150000"/>
              </a:lnSpc>
            </a:pPr>
            <a:r>
              <a:rPr lang="es-CO" dirty="0" smtClean="0"/>
              <a:t>Reconocimiento en el contexto</a:t>
            </a:r>
          </a:p>
          <a:p>
            <a:pPr>
              <a:lnSpc>
                <a:spcPct val="150000"/>
              </a:lnSpc>
            </a:pPr>
            <a:r>
              <a:rPr lang="es-CO" dirty="0" smtClean="0"/>
              <a:t>Observatorio Estudiantil</a:t>
            </a:r>
          </a:p>
          <a:p>
            <a:pPr>
              <a:lnSpc>
                <a:spcPct val="150000"/>
              </a:lnSpc>
            </a:pPr>
            <a:r>
              <a:rPr lang="es-CO" dirty="0" smtClean="0"/>
              <a:t>Capacidad institucional </a:t>
            </a:r>
          </a:p>
          <a:p>
            <a:pPr>
              <a:lnSpc>
                <a:spcPct val="150000"/>
              </a:lnSpc>
            </a:pPr>
            <a:r>
              <a:rPr lang="es-CO" dirty="0" smtClean="0"/>
              <a:t>Cultura de la evaluación</a:t>
            </a:r>
          </a:p>
          <a:p>
            <a:pPr>
              <a:lnSpc>
                <a:spcPct val="150000"/>
              </a:lnSpc>
            </a:pPr>
            <a:r>
              <a:rPr lang="es-CO" dirty="0" smtClean="0"/>
              <a:t>Alianzas y convenios </a:t>
            </a:r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755576" y="1700808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755576" y="2132856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737002" y="2492896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755576" y="3356992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737002" y="2924944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750667" y="3933056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>
            <a:off x="750667" y="4581128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>
            <a:off x="750667" y="5013176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>
            <a:off x="750667" y="5373216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>
            <a:off x="737002" y="5805264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>
            <a:off x="683568" y="6237312"/>
            <a:ext cx="216024" cy="0"/>
          </a:xfrm>
          <a:prstGeom prst="straightConnector1">
            <a:avLst/>
          </a:prstGeom>
          <a:ln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/>
          <p:cNvSpPr/>
          <p:nvPr/>
        </p:nvSpPr>
        <p:spPr>
          <a:xfrm>
            <a:off x="1066590" y="3699904"/>
            <a:ext cx="1531320" cy="504056"/>
          </a:xfrm>
          <a:prstGeom prst="rect">
            <a:avLst/>
          </a:prstGeom>
          <a:solidFill>
            <a:srgbClr val="D6A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Renovación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permanente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5364088" y="1412776"/>
            <a:ext cx="25922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/>
              <a:t>Apuestas colectivas</a:t>
            </a:r>
          </a:p>
          <a:p>
            <a:pPr algn="r"/>
            <a:r>
              <a:rPr lang="es-CO" dirty="0" smtClean="0"/>
              <a:t>Propuesta curricular</a:t>
            </a:r>
          </a:p>
          <a:p>
            <a:pPr algn="r"/>
            <a:endParaRPr lang="es-CO" dirty="0"/>
          </a:p>
          <a:p>
            <a:pPr algn="r"/>
            <a:r>
              <a:rPr lang="es-CO" dirty="0" smtClean="0"/>
              <a:t>Internacionalización</a:t>
            </a:r>
          </a:p>
          <a:p>
            <a:pPr algn="r"/>
            <a:r>
              <a:rPr lang="es-CO" dirty="0" smtClean="0"/>
              <a:t>Gestión del conocimiento</a:t>
            </a:r>
          </a:p>
          <a:p>
            <a:pPr algn="r"/>
            <a:endParaRPr lang="es-CO" dirty="0"/>
          </a:p>
          <a:p>
            <a:pPr algn="r"/>
            <a:r>
              <a:rPr lang="es-CO" dirty="0" smtClean="0"/>
              <a:t>Relación pregrado –posgrados </a:t>
            </a:r>
          </a:p>
          <a:p>
            <a:pPr algn="r"/>
            <a:endParaRPr lang="es-CO" dirty="0"/>
          </a:p>
          <a:p>
            <a:pPr algn="r"/>
            <a:r>
              <a:rPr lang="es-CO" dirty="0" smtClean="0"/>
              <a:t>Derechos de estudiantes y pacientes.</a:t>
            </a:r>
          </a:p>
          <a:p>
            <a:pPr algn="r"/>
            <a:endParaRPr lang="es-CO" dirty="0"/>
          </a:p>
          <a:p>
            <a:pPr algn="r"/>
            <a:r>
              <a:rPr lang="es-CO" dirty="0" smtClean="0"/>
              <a:t>Prácticas </a:t>
            </a:r>
          </a:p>
          <a:p>
            <a:pPr algn="r"/>
            <a:endParaRPr lang="es-CO" dirty="0"/>
          </a:p>
          <a:p>
            <a:pPr algn="r"/>
            <a:r>
              <a:rPr lang="es-CO" dirty="0" smtClean="0"/>
              <a:t>Sistema de comunicaciones  </a:t>
            </a:r>
            <a:endParaRPr lang="es-CO" dirty="0"/>
          </a:p>
        </p:txBody>
      </p:sp>
      <p:cxnSp>
        <p:nvCxnSpPr>
          <p:cNvPr id="30" name="Conector recto de flecha 29"/>
          <p:cNvCxnSpPr/>
          <p:nvPr/>
        </p:nvCxnSpPr>
        <p:spPr>
          <a:xfrm flipH="1">
            <a:off x="8028384" y="1628800"/>
            <a:ext cx="234334" cy="0"/>
          </a:xfrm>
          <a:prstGeom prst="straightConnector1">
            <a:avLst/>
          </a:prstGeom>
          <a:ln w="9525"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 flipH="1">
            <a:off x="8028384" y="3212976"/>
            <a:ext cx="234334" cy="0"/>
          </a:xfrm>
          <a:prstGeom prst="straightConnector1">
            <a:avLst/>
          </a:prstGeom>
          <a:ln w="9525"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 flipH="1">
            <a:off x="8028384" y="2420888"/>
            <a:ext cx="234334" cy="0"/>
          </a:xfrm>
          <a:prstGeom prst="straightConnector1">
            <a:avLst/>
          </a:prstGeom>
          <a:ln w="9525"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 flipH="1">
            <a:off x="8028384" y="4077072"/>
            <a:ext cx="234334" cy="0"/>
          </a:xfrm>
          <a:prstGeom prst="straightConnector1">
            <a:avLst/>
          </a:prstGeom>
          <a:ln w="9525"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 flipH="1">
            <a:off x="8028384" y="4941168"/>
            <a:ext cx="234334" cy="0"/>
          </a:xfrm>
          <a:prstGeom prst="straightConnector1">
            <a:avLst/>
          </a:prstGeom>
          <a:ln w="9525"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 flipH="1">
            <a:off x="8028384" y="5445224"/>
            <a:ext cx="234334" cy="0"/>
          </a:xfrm>
          <a:prstGeom prst="straightConnector1">
            <a:avLst/>
          </a:prstGeom>
          <a:ln w="9525"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 flipH="1">
            <a:off x="8028384" y="1916832"/>
            <a:ext cx="234334" cy="0"/>
          </a:xfrm>
          <a:prstGeom prst="straightConnector1">
            <a:avLst/>
          </a:prstGeom>
          <a:ln w="9525"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H="1">
            <a:off x="8050315" y="2708920"/>
            <a:ext cx="234334" cy="0"/>
          </a:xfrm>
          <a:prstGeom prst="straightConnector1">
            <a:avLst/>
          </a:prstGeom>
          <a:ln w="9525">
            <a:solidFill>
              <a:srgbClr val="D6A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91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280920" cy="619268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s-CO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 conceptual del Programa</a:t>
            </a: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Socializar lo recuperado.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Complementar, validar y aprobar.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s-CO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s-CO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 de secuencia</a:t>
            </a: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Desafíos, Objeto de estudio, propósito de formación general y por etapas, objetivos de aprendizaje por semestres, objetivo general y específicos de curso.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s-CO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s-CO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Revisión y ajuste de contenidos coherentes con lo anterior</a:t>
            </a: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Socialización y discusión de contenidos y sus relaciones.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Definición de créditos.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s-CO" sz="1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s-CO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Derivación de implicancias de lo conceptual en lo metodológico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 operativa de principios. 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Construcción de lineamientos metodológicos consecuentes.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Rediseño de programas de curso 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 de situaciones de aprendizaje 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 de políticas de evaluación.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 de estrategias de integración.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s-CO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Documentación de procedimientos.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endParaRPr lang="es-CO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s-CO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 de ajustes administrativos  soporte de la renovación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endParaRPr lang="es-CO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endParaRPr lang="es-CO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s-CO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79512" y="97468"/>
            <a:ext cx="2125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i="1" dirty="0" smtClean="0">
                <a:solidFill>
                  <a:srgbClr val="C1752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¿Qué sigue? </a:t>
            </a:r>
            <a:endParaRPr kumimoji="0" lang="es-CO" sz="2800" i="1" u="none" strike="noStrike" kern="1200" cap="none" spc="0" normalizeH="0" baseline="0" noProof="0" dirty="0">
              <a:ln>
                <a:noFill/>
              </a:ln>
              <a:solidFill>
                <a:srgbClr val="C1752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</a:endParaRPr>
          </a:p>
        </p:txBody>
      </p:sp>
      <p:sp>
        <p:nvSpPr>
          <p:cNvPr id="4" name="Arco 3"/>
          <p:cNvSpPr/>
          <p:nvPr/>
        </p:nvSpPr>
        <p:spPr>
          <a:xfrm rot="12482122">
            <a:off x="6514871" y="-96832"/>
            <a:ext cx="2485220" cy="1319753"/>
          </a:xfrm>
          <a:prstGeom prst="arc">
            <a:avLst>
              <a:gd name="adj1" fmla="val 9957053"/>
              <a:gd name="adj2" fmla="val 21513104"/>
            </a:avLst>
          </a:prstGeom>
          <a:noFill/>
          <a:ln w="28575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s-CO" kern="0" smtClean="0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540025" y="0"/>
            <a:ext cx="1640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PEP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092280" y="523220"/>
            <a:ext cx="1902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Plan estudios </a:t>
            </a:r>
          </a:p>
          <a:p>
            <a:pPr algn="ctr"/>
            <a:r>
              <a:rPr lang="es-CO" dirty="0" smtClean="0"/>
              <a:t>Versión 10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9182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9045</TotalTime>
  <Words>344</Words>
  <Application>Microsoft Office PowerPoint</Application>
  <PresentationFormat>Presentación en pantalla (4:3)</PresentationFormat>
  <Paragraphs>137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Georgia</vt:lpstr>
      <vt:lpstr>Trebuchet MS</vt:lpstr>
      <vt:lpstr>Transmisión de listas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Hector</dc:creator>
  <cp:lastModifiedBy>CLAUDIA MARCELA CAMPUZANO PELAEZ</cp:lastModifiedBy>
  <cp:revision>661</cp:revision>
  <dcterms:created xsi:type="dcterms:W3CDTF">2013-04-23T10:45:47Z</dcterms:created>
  <dcterms:modified xsi:type="dcterms:W3CDTF">2019-08-15T16:32:50Z</dcterms:modified>
</cp:coreProperties>
</file>