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7" r:id="rId3"/>
    <p:sldId id="284" r:id="rId4"/>
    <p:sldId id="283" r:id="rId5"/>
    <p:sldId id="288" r:id="rId6"/>
    <p:sldId id="289" r:id="rId7"/>
    <p:sldId id="291" r:id="rId8"/>
    <p:sldId id="290" r:id="rId9"/>
    <p:sldId id="293" r:id="rId10"/>
    <p:sldId id="268" r:id="rId11"/>
  </p:sldIdLst>
  <p:sldSz cx="12192000" cy="6858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ibre Franklin Medium" panose="020B0604020202020204" charset="0"/>
      <p:regular r:id="rId21"/>
      <p:bold r:id="rId22"/>
      <p:italic r:id="rId23"/>
      <p:boldItalic r:id="rId24"/>
    </p:embeddedFont>
    <p:embeddedFont>
      <p:font typeface="Swis721 LtCn BT" panose="020B0406020202030204"/>
      <p:regular r:id="rId25"/>
      <p: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4nsKAD80xQkWDFpAASCnjcwue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A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50623E-E123-48FF-9F4E-DD1C77D9929B}">
  <a:tblStyle styleId="{4950623E-E123-48FF-9F4E-DD1C77D9929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3360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0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807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595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862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7728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23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086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-16042" y="6221109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16042" y="1333500"/>
            <a:ext cx="12192000" cy="2514600"/>
          </a:xfrm>
          <a:prstGeom prst="rect">
            <a:avLst/>
          </a:prstGeom>
          <a:gradFill>
            <a:gsLst>
              <a:gs pos="0">
                <a:srgbClr val="1E4026">
                  <a:alpha val="94901"/>
                </a:srgbClr>
              </a:gs>
              <a:gs pos="51000">
                <a:srgbClr val="1E4026">
                  <a:alpha val="94901"/>
                </a:srgbClr>
              </a:gs>
              <a:gs pos="100000">
                <a:srgbClr val="30663D">
                  <a:alpha val="4196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27754" y="1989221"/>
            <a:ext cx="6943067" cy="15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25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Libre Franklin Medium"/>
              <a:buNone/>
            </a:pPr>
            <a:r>
              <a:rPr lang="es-ES" sz="2900" b="0" i="0" u="none" strike="noStrike" cap="none" dirty="0">
                <a:solidFill>
                  <a:srgbClr val="92D0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PROYECTOS DE INFRAESTRUCTURA FISICA</a:t>
            </a:r>
            <a:endParaRPr dirty="0"/>
          </a:p>
          <a:p>
            <a:pPr lvl="0" algn="ctr">
              <a:buClr>
                <a:srgbClr val="92D050"/>
              </a:buClr>
              <a:buSzPct val="100000"/>
            </a:pPr>
            <a:endParaRPr lang="es-ES" sz="2700" dirty="0">
              <a:solidFill>
                <a:srgbClr val="92D050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lvl="0" algn="ctr">
              <a:buClr>
                <a:srgbClr val="92D050"/>
              </a:buClr>
              <a:buSzPct val="100000"/>
            </a:pPr>
            <a:r>
              <a:rPr lang="es-ES" sz="2700" dirty="0">
                <a:solidFill>
                  <a:srgbClr val="92D0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UPS CENTRO DE DATOS.</a:t>
            </a:r>
          </a:p>
          <a:p>
            <a:pPr lvl="0" algn="ctr">
              <a:buClr>
                <a:srgbClr val="92D050"/>
              </a:buClr>
              <a:buSzPct val="100000"/>
            </a:pPr>
            <a:r>
              <a:rPr lang="es-ES" sz="2700" dirty="0">
                <a:solidFill>
                  <a:srgbClr val="92D05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VA_026_2024</a:t>
            </a:r>
          </a:p>
        </p:txBody>
      </p:sp>
      <p:cxnSp>
        <p:nvCxnSpPr>
          <p:cNvPr id="91" name="Google Shape;91;p1"/>
          <p:cNvCxnSpPr/>
          <p:nvPr/>
        </p:nvCxnSpPr>
        <p:spPr>
          <a:xfrm>
            <a:off x="7368015" y="1852333"/>
            <a:ext cx="0" cy="169432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1433" y="2228964"/>
            <a:ext cx="3966195" cy="9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8146912" y="4746224"/>
            <a:ext cx="38415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0" i="0" u="none" strike="noStrike" cap="none">
                <a:solidFill>
                  <a:srgbClr val="38562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División de Infraestructura Física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 i="0" u="none" strike="noStrike" cap="none">
                <a:solidFill>
                  <a:srgbClr val="385623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Vicerrectoría Administrativa</a:t>
            </a:r>
            <a:endParaRPr/>
          </a:p>
        </p:txBody>
      </p:sp>
      <p:sp>
        <p:nvSpPr>
          <p:cNvPr id="95" name="Google Shape;95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  <p:sp>
        <p:nvSpPr>
          <p:cNvPr id="310" name="Google Shape;310;p13"/>
          <p:cNvSpPr txBox="1"/>
          <p:nvPr/>
        </p:nvSpPr>
        <p:spPr>
          <a:xfrm>
            <a:off x="8610600" y="5036847"/>
            <a:ext cx="3184513" cy="101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b="0" dirty="0">
                <a:solidFill>
                  <a:srgbClr val="003300"/>
                </a:solidFill>
                <a:latin typeface="Arial Narrow"/>
                <a:ea typeface="Arial Narrow"/>
                <a:cs typeface="Arial Narrow"/>
                <a:sym typeface="Arial Narrow"/>
              </a:rPr>
              <a:t>Gracias</a:t>
            </a:r>
            <a:endParaRPr dirty="0"/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Division de Infraestructura Fisica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0352" y="1600200"/>
            <a:ext cx="9015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Objeto: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Suministro, transporte, instalación y puesta en servicio de dos (2) UPS trifásicas tipo online modulares cada una con 2 módulos de 15kVA para el respaldo eléctrico del centro de datos de la Universidad de Antioquia, para configuración en redundancia, según diagrama unifilar. Incluye un tablero de protección y control, y un banco de baterías para autonomía de 1 hora para 15kVA por UPS, además de soporte y garantía extendida a dos (2) años desde la puesta en funcionamiento de las UPS, con servicio de mantenimiento preventivo cada seis (6) meses en el periodo de garantía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Presupuesto: 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El presupuesto estimado es de TRESCIENTOS CINCUENTA Y NUEVE MILLONES OCHOCIENTOS SESENTA Y UN MIL QUINIENTOS SESENTA Y UN PESOS ($359.861.561) incluido el IVA y demás impuestos, tasas o contribuciones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Forma de pago:</a:t>
            </a:r>
            <a:r>
              <a:rPr kumimoji="0" lang="es-C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El Contratante pagará al Contratista, mediante actas parciales mensuales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Período de pago</a:t>
            </a: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 El Contratante pagará al Contratista a los treinta (30) días siguientes a la presentación de la factura de venta, que cumpla con los requisitos exigidos por el Estatuto Tributario y la Ley, previa aprobación de la Interventoría. 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Anticipo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Para el presente proceso la UdeA  NO entregará anticipo. </a:t>
            </a:r>
            <a:endParaRPr kumimoji="0" lang="es-CO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Google Shape;160;p4">
            <a:extLst>
              <a:ext uri="{FF2B5EF4-FFF2-40B4-BE49-F238E27FC236}">
                <a16:creationId xmlns:a16="http://schemas.microsoft.com/office/drawing/2014/main" id="{D0C939E8-687E-48D9-AFA8-04C03576FDF6}"/>
              </a:ext>
            </a:extLst>
          </p:cNvPr>
          <p:cNvSpPr/>
          <p:nvPr/>
        </p:nvSpPr>
        <p:spPr>
          <a:xfrm>
            <a:off x="2459231" y="368781"/>
            <a:ext cx="6267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Información general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86833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5;p4"/>
          <p:cNvSpPr/>
          <p:nvPr/>
        </p:nvSpPr>
        <p:spPr>
          <a:xfrm>
            <a:off x="265176" y="2286001"/>
            <a:ext cx="5971032" cy="385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-16042" y="6221109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-18224" y="246459"/>
            <a:ext cx="12224084" cy="715089"/>
          </a:xfrm>
          <a:prstGeom prst="rect">
            <a:avLst/>
          </a:prstGeom>
          <a:gradFill>
            <a:gsLst>
              <a:gs pos="0">
                <a:srgbClr val="1E4026">
                  <a:alpha val="94901"/>
                </a:srgbClr>
              </a:gs>
              <a:gs pos="51000">
                <a:srgbClr val="1E4026">
                  <a:alpha val="94901"/>
                </a:srgbClr>
              </a:gs>
              <a:gs pos="100000">
                <a:srgbClr val="30663D">
                  <a:alpha val="41960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15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58" y="355128"/>
            <a:ext cx="1983098" cy="49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4"/>
          <p:cNvCxnSpPr/>
          <p:nvPr/>
        </p:nvCxnSpPr>
        <p:spPr>
          <a:xfrm>
            <a:off x="2318343" y="346309"/>
            <a:ext cx="0" cy="50656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4"/>
          <p:cNvSpPr/>
          <p:nvPr/>
        </p:nvSpPr>
        <p:spPr>
          <a:xfrm>
            <a:off x="2459231" y="368781"/>
            <a:ext cx="6267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Cronograma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Division de Infraestructura Fisica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BQ3_1 - 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8EC114-7615-4F81-84DA-937840217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1184532"/>
            <a:ext cx="4981033" cy="25600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021C82-2819-45D1-86E2-7FF31967F4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6607" y="1184532"/>
            <a:ext cx="5490172" cy="46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7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/>
          <p:nvPr/>
        </p:nvSpPr>
        <p:spPr>
          <a:xfrm>
            <a:off x="-16042" y="6221109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  <p:sp>
        <p:nvSpPr>
          <p:cNvPr id="157" name="Google Shape;157;p4"/>
          <p:cNvSpPr/>
          <p:nvPr/>
        </p:nvSpPr>
        <p:spPr>
          <a:xfrm>
            <a:off x="-32084" y="242048"/>
            <a:ext cx="12224084" cy="715089"/>
          </a:xfrm>
          <a:prstGeom prst="rect">
            <a:avLst/>
          </a:prstGeom>
          <a:gradFill>
            <a:gsLst>
              <a:gs pos="0">
                <a:srgbClr val="1E4026">
                  <a:alpha val="94901"/>
                </a:srgbClr>
              </a:gs>
              <a:gs pos="51000">
                <a:srgbClr val="1E4026">
                  <a:alpha val="94901"/>
                </a:srgbClr>
              </a:gs>
              <a:gs pos="100000">
                <a:srgbClr val="30663D">
                  <a:alpha val="41960"/>
                </a:srgbClr>
              </a:gs>
            </a:gsLst>
            <a:lin ang="81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358" y="355128"/>
            <a:ext cx="1983098" cy="497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4"/>
          <p:cNvCxnSpPr/>
          <p:nvPr/>
        </p:nvCxnSpPr>
        <p:spPr>
          <a:xfrm>
            <a:off x="2318343" y="346309"/>
            <a:ext cx="0" cy="50656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0" name="Google Shape;160;p4"/>
          <p:cNvSpPr/>
          <p:nvPr/>
        </p:nvSpPr>
        <p:spPr>
          <a:xfrm>
            <a:off x="2459231" y="368781"/>
            <a:ext cx="6267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0" i="0" u="none" strike="noStrike" cap="none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ALCANCE Etapa 1</a:t>
            </a:r>
            <a:endParaRPr sz="2400" b="0" i="0" u="none" strike="noStrike" cap="none" dirty="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  <p:sp>
        <p:nvSpPr>
          <p:cNvPr id="12" name="Google Shape;155;p4"/>
          <p:cNvSpPr/>
          <p:nvPr/>
        </p:nvSpPr>
        <p:spPr>
          <a:xfrm>
            <a:off x="865792" y="1596401"/>
            <a:ext cx="5298141" cy="413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Alcance: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CO" dirty="0">
                <a:effectLst/>
                <a:latin typeface="Swis721 LtCn BT" panose="020B0406020202030204" pitchFamily="34" charset="0"/>
                <a:ea typeface="Times New Roman" panose="02020603050405020304" pitchFamily="18" charset="0"/>
              </a:rPr>
              <a:t>2 UPS modulares con mínimo 2 módulos de 15kVA cada una, para 30kVA por UPS, para trabajar en redundancia, incluye tarjeta y sistema de control para configuración en paralelo, incluyendo el tablero de protecci</a:t>
            </a:r>
            <a:r>
              <a:rPr lang="es-CO" dirty="0">
                <a:latin typeface="Swis721 LtCn BT" panose="020B0406020202030204" pitchFamily="34" charset="0"/>
                <a:ea typeface="Times New Roman" panose="02020603050405020304" pitchFamily="18" charset="0"/>
              </a:rPr>
              <a:t>ón y maniobra.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CO" dirty="0">
                <a:effectLst/>
                <a:latin typeface="Swis721 LtCn BT" panose="020B0406020202030204" pitchFamily="34" charset="0"/>
                <a:ea typeface="Times New Roman" panose="02020603050405020304" pitchFamily="18" charset="0"/>
              </a:rPr>
              <a:t>2 bancos de batería cada una con una autonomía de 1h para 15kVA.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CO" dirty="0">
                <a:latin typeface="Swis721 LtCn BT" panose="020B0406020202030204" pitchFamily="34" charset="0"/>
                <a:ea typeface="Times New Roman" panose="02020603050405020304" pitchFamily="18" charset="0"/>
              </a:rPr>
              <a:t>Alimentador en 3N°1/0+1N°1/0+1N°4AWG AL AAA8000 desde cuarto de planta eléctrica hasta ubicación de las UPS.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es-CO" dirty="0">
                <a:effectLst/>
                <a:latin typeface="Swis721 LtCn BT" panose="020B0406020202030204" pitchFamily="34" charset="0"/>
                <a:ea typeface="Times New Roman" panose="02020603050405020304" pitchFamily="18" charset="0"/>
              </a:rPr>
              <a:t>Bandeja </a:t>
            </a:r>
            <a:r>
              <a:rPr lang="es-CO" dirty="0" err="1">
                <a:effectLst/>
                <a:latin typeface="Swis721 LtCn BT" panose="020B0406020202030204" pitchFamily="34" charset="0"/>
                <a:ea typeface="Times New Roman" panose="02020603050405020304" pitchFamily="18" charset="0"/>
              </a:rPr>
              <a:t>portacables</a:t>
            </a:r>
            <a:r>
              <a:rPr lang="es-CO" dirty="0">
                <a:effectLst/>
                <a:latin typeface="Swis721 LtCn BT" panose="020B0406020202030204" pitchFamily="34" charset="0"/>
                <a:ea typeface="Times New Roman" panose="02020603050405020304" pitchFamily="18" charset="0"/>
              </a:rPr>
              <a:t> tipo malla de 30x</a:t>
            </a:r>
            <a:r>
              <a:rPr lang="es-CO" dirty="0">
                <a:latin typeface="Swis721 LtCn BT" panose="020B0406020202030204" pitchFamily="34" charset="0"/>
                <a:ea typeface="Times New Roman" panose="02020603050405020304" pitchFamily="18" charset="0"/>
              </a:rPr>
              <a:t>5,4cm en tramo de tablero existente hasta ubicación de las UPS.</a:t>
            </a: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1100" b="1" i="0" u="none" strike="noStrike" cap="none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r>
              <a:rPr lang="es-E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 complementarias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CO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CO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dirty="0">
                <a:latin typeface="Swis721 LtCn BT" panose="020B0406020202030204" pitchFamily="34" charset="0"/>
              </a:rPr>
              <a:t>Protecciones eléctricas.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dirty="0">
                <a:latin typeface="Swis721 LtCn BT" panose="020B0406020202030204" pitchFamily="34" charset="0"/>
              </a:rPr>
              <a:t>Servicio nocturno dominical o festivo para desinstalar sistema existente e instalar el sistema proyectado.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MX" dirty="0">
                <a:latin typeface="Swis721 LtCn BT" panose="020B0406020202030204" pitchFamily="34" charset="0"/>
                <a:sym typeface="Calibri"/>
              </a:rPr>
              <a:t>Configuración y puesta en servicio.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326A37B-65BD-4791-242A-00B2C7219B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860" y="952030"/>
            <a:ext cx="4556940" cy="5024092"/>
          </a:xfrm>
          <a:prstGeom prst="rect">
            <a:avLst/>
          </a:prstGeom>
        </p:spPr>
      </p:pic>
      <p:sp>
        <p:nvSpPr>
          <p:cNvPr id="4" name="Google Shape;155;p4">
            <a:extLst>
              <a:ext uri="{FF2B5EF4-FFF2-40B4-BE49-F238E27FC236}">
                <a16:creationId xmlns:a16="http://schemas.microsoft.com/office/drawing/2014/main" id="{96450604-ED97-3B05-5AF2-307F0FEF0CF2}"/>
              </a:ext>
            </a:extLst>
          </p:cNvPr>
          <p:cNvSpPr/>
          <p:nvPr/>
        </p:nvSpPr>
        <p:spPr>
          <a:xfrm>
            <a:off x="7446983" y="5839829"/>
            <a:ext cx="3906817" cy="299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s-MX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Ubicación: Bloque 8 Ciudad Universitaria</a:t>
            </a:r>
            <a:endParaRPr lang="es-MX" dirty="0">
              <a:latin typeface="Swis721 LtCn BT" panose="020B0406020202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29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6B7D7B-588C-0B1F-2891-EB3A92B1C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58" y="1417888"/>
            <a:ext cx="11853282" cy="44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94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9B1059-D5C9-D819-7612-C76ECF03C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751" y="3771892"/>
            <a:ext cx="6456933" cy="24388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B4BADD1-D1B2-43D3-928D-063387BB3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893" y="1184060"/>
            <a:ext cx="2407062" cy="320278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20D976-B3B5-4455-8E5E-00E0EC46C7AB}"/>
              </a:ext>
            </a:extLst>
          </p:cNvPr>
          <p:cNvSpPr/>
          <p:nvPr/>
        </p:nvSpPr>
        <p:spPr>
          <a:xfrm>
            <a:off x="7582586" y="5029981"/>
            <a:ext cx="222637" cy="1510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B46081-F650-4332-89AE-E51F0E17B770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7772619" y="3857883"/>
            <a:ext cx="2358464" cy="1194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7F1BC3DD-14E3-476E-B08B-F816FA605BDD}"/>
              </a:ext>
            </a:extLst>
          </p:cNvPr>
          <p:cNvSpPr/>
          <p:nvPr/>
        </p:nvSpPr>
        <p:spPr>
          <a:xfrm>
            <a:off x="6958260" y="4873400"/>
            <a:ext cx="326004" cy="1803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F0CBA1F-AC55-40C6-85CF-1460C804344D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7236522" y="3729767"/>
            <a:ext cx="819225" cy="117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>
            <a:extLst>
              <a:ext uri="{FF2B5EF4-FFF2-40B4-BE49-F238E27FC236}">
                <a16:creationId xmlns:a16="http://schemas.microsoft.com/office/drawing/2014/main" id="{0887A732-847D-4DC5-8060-713078A6BF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1200"/>
          <a:stretch/>
        </p:blipFill>
        <p:spPr>
          <a:xfrm>
            <a:off x="7195930" y="1063865"/>
            <a:ext cx="2181827" cy="260185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95ECDC9-70BD-44A4-8C5F-6F1F961FA0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893" b="5475"/>
          <a:stretch/>
        </p:blipFill>
        <p:spPr>
          <a:xfrm>
            <a:off x="4108681" y="1063865"/>
            <a:ext cx="2965190" cy="2502315"/>
          </a:xfrm>
          <a:prstGeom prst="rect">
            <a:avLst/>
          </a:prstGeom>
        </p:spPr>
      </p:pic>
      <p:sp>
        <p:nvSpPr>
          <p:cNvPr id="29" name="Elipse 28">
            <a:extLst>
              <a:ext uri="{FF2B5EF4-FFF2-40B4-BE49-F238E27FC236}">
                <a16:creationId xmlns:a16="http://schemas.microsoft.com/office/drawing/2014/main" id="{D38208BC-6BD2-49FE-90D9-5B835BA5EE63}"/>
              </a:ext>
            </a:extLst>
          </p:cNvPr>
          <p:cNvSpPr/>
          <p:nvPr/>
        </p:nvSpPr>
        <p:spPr>
          <a:xfrm>
            <a:off x="5929746" y="4823683"/>
            <a:ext cx="387069" cy="246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AAD6D32D-9EC7-46DF-96C3-E88069CE4CFC}"/>
              </a:ext>
            </a:extLst>
          </p:cNvPr>
          <p:cNvCxnSpPr>
            <a:cxnSpLocks/>
            <a:stCxn id="29" idx="0"/>
            <a:endCxn id="18" idx="2"/>
          </p:cNvCxnSpPr>
          <p:nvPr/>
        </p:nvCxnSpPr>
        <p:spPr>
          <a:xfrm flipH="1" flipV="1">
            <a:off x="5591276" y="3566180"/>
            <a:ext cx="532005" cy="1257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9DE7A1F9-C9A3-417D-9F80-450F071D6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358" y="1134364"/>
            <a:ext cx="3460260" cy="2372161"/>
          </a:xfrm>
          <a:prstGeom prst="rect">
            <a:avLst/>
          </a:prstGeom>
        </p:spPr>
      </p:pic>
      <p:sp>
        <p:nvSpPr>
          <p:cNvPr id="36" name="Elipse 35">
            <a:extLst>
              <a:ext uri="{FF2B5EF4-FFF2-40B4-BE49-F238E27FC236}">
                <a16:creationId xmlns:a16="http://schemas.microsoft.com/office/drawing/2014/main" id="{85C0EE29-3EDC-4FC8-92A2-AF8AF9FCA773}"/>
              </a:ext>
            </a:extLst>
          </p:cNvPr>
          <p:cNvSpPr/>
          <p:nvPr/>
        </p:nvSpPr>
        <p:spPr>
          <a:xfrm>
            <a:off x="4446239" y="4812393"/>
            <a:ext cx="387069" cy="246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35491918-EFE1-4FD5-962B-05590B376121}"/>
              </a:ext>
            </a:extLst>
          </p:cNvPr>
          <p:cNvCxnSpPr>
            <a:cxnSpLocks/>
          </p:cNvCxnSpPr>
          <p:nvPr/>
        </p:nvCxnSpPr>
        <p:spPr>
          <a:xfrm flipH="1" flipV="1">
            <a:off x="2622694" y="3506525"/>
            <a:ext cx="1911039" cy="1406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9B1059-D5C9-D819-7612-C76ECF03C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231" y="3744157"/>
            <a:ext cx="6456933" cy="2438801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20D976-B3B5-4455-8E5E-00E0EC46C7AB}"/>
              </a:ext>
            </a:extLst>
          </p:cNvPr>
          <p:cNvSpPr/>
          <p:nvPr/>
        </p:nvSpPr>
        <p:spPr>
          <a:xfrm>
            <a:off x="4038601" y="4802589"/>
            <a:ext cx="331660" cy="26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B46081-F650-4332-89AE-E51F0E17B770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4321691" y="3744157"/>
            <a:ext cx="4012318" cy="1097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ipse 19">
            <a:extLst>
              <a:ext uri="{FF2B5EF4-FFF2-40B4-BE49-F238E27FC236}">
                <a16:creationId xmlns:a16="http://schemas.microsoft.com/office/drawing/2014/main" id="{7F1BC3DD-14E3-476E-B08B-F816FA605BDD}"/>
              </a:ext>
            </a:extLst>
          </p:cNvPr>
          <p:cNvSpPr/>
          <p:nvPr/>
        </p:nvSpPr>
        <p:spPr>
          <a:xfrm>
            <a:off x="3145657" y="4587386"/>
            <a:ext cx="782287" cy="565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F0CBA1F-AC55-40C6-85CF-1460C804344D}"/>
              </a:ext>
            </a:extLst>
          </p:cNvPr>
          <p:cNvCxnSpPr>
            <a:cxnSpLocks/>
            <a:stCxn id="20" idx="7"/>
          </p:cNvCxnSpPr>
          <p:nvPr/>
        </p:nvCxnSpPr>
        <p:spPr>
          <a:xfrm flipV="1">
            <a:off x="3813381" y="3443754"/>
            <a:ext cx="429764" cy="122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1A1C0D7A-0A93-46FA-9809-33FF4879B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110" y="1023913"/>
            <a:ext cx="3390174" cy="269878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7794CD3-F95F-4B66-B123-1B6B8EF5FB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6998" y="1011653"/>
            <a:ext cx="3569676" cy="26604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82737C4-15C5-44FA-954E-DCC0875926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96" y="993385"/>
            <a:ext cx="3403003" cy="2558315"/>
          </a:xfrm>
          <a:prstGeom prst="rect">
            <a:avLst/>
          </a:prstGeom>
        </p:spPr>
      </p:pic>
      <p:sp>
        <p:nvSpPr>
          <p:cNvPr id="31" name="Elipse 30">
            <a:extLst>
              <a:ext uri="{FF2B5EF4-FFF2-40B4-BE49-F238E27FC236}">
                <a16:creationId xmlns:a16="http://schemas.microsoft.com/office/drawing/2014/main" id="{BF51053C-ED3D-42FC-8EE0-CE61A70C8767}"/>
              </a:ext>
            </a:extLst>
          </p:cNvPr>
          <p:cNvSpPr/>
          <p:nvPr/>
        </p:nvSpPr>
        <p:spPr>
          <a:xfrm>
            <a:off x="2312096" y="3952608"/>
            <a:ext cx="782287" cy="5650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B82E60F2-7F75-451E-A7B8-963850450F9A}"/>
              </a:ext>
            </a:extLst>
          </p:cNvPr>
          <p:cNvCxnSpPr>
            <a:cxnSpLocks/>
          </p:cNvCxnSpPr>
          <p:nvPr/>
        </p:nvCxnSpPr>
        <p:spPr>
          <a:xfrm flipH="1" flipV="1">
            <a:off x="2205076" y="3551700"/>
            <a:ext cx="337591" cy="489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Division de Infraestructura Fisica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7039A0A-E06A-4D75-89DF-E6B5C57B1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644" y="961548"/>
            <a:ext cx="5657780" cy="52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85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"/>
          <p:cNvSpPr/>
          <p:nvPr/>
        </p:nvSpPr>
        <p:spPr>
          <a:xfrm>
            <a:off x="-16042" y="6210693"/>
            <a:ext cx="12224084" cy="668975"/>
          </a:xfrm>
          <a:prstGeom prst="rect">
            <a:avLst/>
          </a:prstGeom>
          <a:solidFill>
            <a:srgbClr val="1E40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1" name="Google Shape;311;p13"/>
          <p:cNvGrpSpPr/>
          <p:nvPr/>
        </p:nvGrpSpPr>
        <p:grpSpPr>
          <a:xfrm>
            <a:off x="-18224" y="184094"/>
            <a:ext cx="12224084" cy="777454"/>
            <a:chOff x="-18224" y="184094"/>
            <a:chExt cx="12224084" cy="777454"/>
          </a:xfrm>
        </p:grpSpPr>
        <p:sp>
          <p:nvSpPr>
            <p:cNvPr id="312" name="Google Shape;312;p13"/>
            <p:cNvSpPr/>
            <p:nvPr/>
          </p:nvSpPr>
          <p:spPr>
            <a:xfrm>
              <a:off x="-18224" y="246459"/>
              <a:ext cx="12224084" cy="715089"/>
            </a:xfrm>
            <a:prstGeom prst="rect">
              <a:avLst/>
            </a:prstGeom>
            <a:gradFill>
              <a:gsLst>
                <a:gs pos="0">
                  <a:srgbClr val="1E4026">
                    <a:alpha val="94901"/>
                  </a:srgbClr>
                </a:gs>
                <a:gs pos="51000">
                  <a:srgbClr val="1E4026">
                    <a:alpha val="94901"/>
                  </a:srgbClr>
                </a:gs>
                <a:gs pos="100000">
                  <a:srgbClr val="30663D">
                    <a:alpha val="41960"/>
                  </a:srgbClr>
                </a:gs>
              </a:gsLst>
              <a:lin ang="81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85750" marR="0" lvl="0" indent="-2159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3" name="Google Shape;313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94358" y="355128"/>
              <a:ext cx="1983098" cy="4977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14" name="Google Shape;314;p13"/>
            <p:cNvCxnSpPr/>
            <p:nvPr/>
          </p:nvCxnSpPr>
          <p:spPr>
            <a:xfrm>
              <a:off x="2318343" y="346309"/>
              <a:ext cx="0" cy="506569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15" name="Google Shape;315;p13"/>
            <p:cNvSpPr/>
            <p:nvPr/>
          </p:nvSpPr>
          <p:spPr>
            <a:xfrm>
              <a:off x="2459231" y="184094"/>
              <a:ext cx="626767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316" name="Google Shape;31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Division de Infraestructura Fisica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08797E7-E20A-4162-A6A7-508F2EFC9173}"/>
              </a:ext>
            </a:extLst>
          </p:cNvPr>
          <p:cNvGraphicFramePr>
            <a:graphicFrameLocks noGrp="1"/>
          </p:cNvGraphicFramePr>
          <p:nvPr/>
        </p:nvGraphicFramePr>
        <p:xfrm>
          <a:off x="3030071" y="1367122"/>
          <a:ext cx="6355976" cy="4370284"/>
        </p:xfrm>
        <a:graphic>
          <a:graphicData uri="http://schemas.openxmlformats.org/drawingml/2006/table">
            <a:tbl>
              <a:tblPr firstRow="1" firstCol="1" bandRow="1"/>
              <a:tblGrid>
                <a:gridCol w="2770450">
                  <a:extLst>
                    <a:ext uri="{9D8B030D-6E8A-4147-A177-3AD203B41FA5}">
                      <a16:colId xmlns:a16="http://schemas.microsoft.com/office/drawing/2014/main" val="3193758968"/>
                    </a:ext>
                  </a:extLst>
                </a:gridCol>
                <a:gridCol w="3585526">
                  <a:extLst>
                    <a:ext uri="{9D8B030D-6E8A-4147-A177-3AD203B41FA5}">
                      <a16:colId xmlns:a16="http://schemas.microsoft.com/office/drawing/2014/main" val="3861584927"/>
                    </a:ext>
                  </a:extLst>
                </a:gridCol>
              </a:tblGrid>
              <a:tr h="2185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ESPECIFICACIONES TÉCNICAS MÍNIMAS DEL UPS</a:t>
                      </a:r>
                      <a:endParaRPr lang="es-CO" sz="1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458583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Potencia mínima total del UPS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30kVA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947608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Tipo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Modular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7716310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Cantidad mínima de módulos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6199514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Potencia nominal mínima por módulo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15kVA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121762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Voltaje de entrada (*)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3x208/120V (3F+N+T)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208335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Voltaje de salida (*)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3x208/120V (3F+N+T)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676661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Regulación de voltaje de salida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&lt;+/- 1.5%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540331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Factor de potencia de salida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378807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Rango de Voltaje de Entrada (mínimo)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 V – 253V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871273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Frecuencia de entrada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60 Hz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295920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Rango de frecuencia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 – 70 Hz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997591"/>
                  </a:ext>
                </a:extLst>
              </a:tr>
              <a:tr h="437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Distorsión de Voltaje (THDu) salida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2% carga lineal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5.5% para carga no lineal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197713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Capacidad de sobre carga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&lt;=110%: 10mins; &lt;=125%:1min; &gt;150%: 200 ms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499266"/>
                  </a:ext>
                </a:extLst>
              </a:tr>
              <a:tr h="437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Eficiencia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 92% en modo normal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&gt;97% ECO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296468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Comunicaciones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RJ45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76188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Normas y certificaciones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UL1778 y/o IEC 62040-3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8153030"/>
                  </a:ext>
                </a:extLst>
              </a:tr>
              <a:tr h="218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Ruido máximo audible a 1m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68dB 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690162"/>
                  </a:ext>
                </a:extLst>
              </a:tr>
            </a:tbl>
          </a:graphicData>
        </a:graphic>
      </p:graphicFrame>
      <p:sp>
        <p:nvSpPr>
          <p:cNvPr id="14" name="Google Shape;160;p4">
            <a:extLst>
              <a:ext uri="{FF2B5EF4-FFF2-40B4-BE49-F238E27FC236}">
                <a16:creationId xmlns:a16="http://schemas.microsoft.com/office/drawing/2014/main" id="{C70B9342-C0DB-4D12-9C28-F1A0A0A1A701}"/>
              </a:ext>
            </a:extLst>
          </p:cNvPr>
          <p:cNvSpPr/>
          <p:nvPr/>
        </p:nvSpPr>
        <p:spPr>
          <a:xfrm>
            <a:off x="2459231" y="368781"/>
            <a:ext cx="626767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Especificaciones técnicas UPS solicitada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99869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1782</TotalTime>
  <Words>582</Words>
  <Application>Microsoft Office PowerPoint</Application>
  <PresentationFormat>Panorámica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Swis721 LtCn BT</vt:lpstr>
      <vt:lpstr>Arial Narrow</vt:lpstr>
      <vt:lpstr>Times New Roman</vt:lpstr>
      <vt:lpstr>Symbol</vt:lpstr>
      <vt:lpstr>Calibri</vt:lpstr>
      <vt:lpstr>Libre Franklin Medium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</dc:creator>
  <cp:lastModifiedBy>Sandra Patricia Gomez Velasquez</cp:lastModifiedBy>
  <cp:revision>50</cp:revision>
  <dcterms:created xsi:type="dcterms:W3CDTF">2021-02-11T13:53:42Z</dcterms:created>
  <dcterms:modified xsi:type="dcterms:W3CDTF">2024-08-27T21:20:48Z</dcterms:modified>
</cp:coreProperties>
</file>