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66" r:id="rId2"/>
    <p:sldId id="471" r:id="rId3"/>
    <p:sldId id="472" r:id="rId4"/>
    <p:sldId id="473" r:id="rId5"/>
  </p:sldIdLst>
  <p:sldSz cx="12192000" cy="6858000"/>
  <p:notesSz cx="6858000" cy="9144000"/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C338"/>
    <a:srgbClr val="8497B0"/>
    <a:srgbClr val="006178"/>
    <a:srgbClr val="B0063D"/>
    <a:srgbClr val="EB751F"/>
    <a:srgbClr val="FBBA23"/>
    <a:srgbClr val="ED5146"/>
    <a:srgbClr val="2CB8AC"/>
    <a:srgbClr val="B1D03F"/>
    <a:srgbClr val="1149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111" d="100"/>
          <a:sy n="111" d="100"/>
        </p:scale>
        <p:origin x="474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252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28ABDE-8767-4764-B717-F7F13D12FEE5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21AEDE02-B3CA-4B59-BC65-AB399F09943D}">
      <dgm:prSet phldrT="[Texto]" custT="1"/>
      <dgm:spPr/>
      <dgm:t>
        <a:bodyPr/>
        <a:lstStyle/>
        <a:p>
          <a:r>
            <a:rPr lang="es-ES" sz="1050" b="1" dirty="0">
              <a:effectLst/>
            </a:rPr>
            <a:t>Gestantes</a:t>
          </a:r>
          <a:endParaRPr lang="es-CO" sz="1050" b="1" dirty="0">
            <a:effectLst/>
          </a:endParaRPr>
        </a:p>
      </dgm:t>
    </dgm:pt>
    <dgm:pt modelId="{EF65FADF-22ED-4A5C-BFFA-99061E278434}" type="parTrans" cxnId="{E3BFB920-B64B-4EB5-8806-8AA62F69BE56}">
      <dgm:prSet/>
      <dgm:spPr/>
      <dgm:t>
        <a:bodyPr/>
        <a:lstStyle/>
        <a:p>
          <a:endParaRPr lang="es-CO" sz="2800" b="1">
            <a:effectLst/>
          </a:endParaRPr>
        </a:p>
      </dgm:t>
    </dgm:pt>
    <dgm:pt modelId="{94739E69-8ADA-4BCF-B007-17F88259298B}" type="sibTrans" cxnId="{E3BFB920-B64B-4EB5-8806-8AA62F69BE56}">
      <dgm:prSet/>
      <dgm:spPr/>
      <dgm:t>
        <a:bodyPr/>
        <a:lstStyle/>
        <a:p>
          <a:endParaRPr lang="es-CO" sz="2800" b="1">
            <a:effectLst/>
          </a:endParaRPr>
        </a:p>
      </dgm:t>
    </dgm:pt>
    <dgm:pt modelId="{39986199-DDFE-4A0B-9822-44140B18BBF9}">
      <dgm:prSet phldrT="[Texto]" custT="1"/>
      <dgm:spPr/>
      <dgm:t>
        <a:bodyPr/>
        <a:lstStyle/>
        <a:p>
          <a:r>
            <a:rPr lang="es-ES" sz="1050" b="1" dirty="0">
              <a:effectLst/>
            </a:rPr>
            <a:t>Primera infancia</a:t>
          </a:r>
          <a:endParaRPr lang="es-CO" sz="1050" b="1" dirty="0">
            <a:effectLst/>
          </a:endParaRPr>
        </a:p>
      </dgm:t>
    </dgm:pt>
    <dgm:pt modelId="{8427275D-8982-4629-92C8-DE2155FEBAEA}" type="parTrans" cxnId="{BBB3B7CC-A1A6-4674-91D6-B7DE857AB5A6}">
      <dgm:prSet/>
      <dgm:spPr/>
      <dgm:t>
        <a:bodyPr/>
        <a:lstStyle/>
        <a:p>
          <a:endParaRPr lang="es-CO" sz="2800" b="1">
            <a:effectLst/>
          </a:endParaRPr>
        </a:p>
      </dgm:t>
    </dgm:pt>
    <dgm:pt modelId="{E381096C-D0FB-4071-A576-054B95296DD6}" type="sibTrans" cxnId="{BBB3B7CC-A1A6-4674-91D6-B7DE857AB5A6}">
      <dgm:prSet/>
      <dgm:spPr/>
      <dgm:t>
        <a:bodyPr/>
        <a:lstStyle/>
        <a:p>
          <a:endParaRPr lang="es-CO" sz="2800" b="1">
            <a:effectLst/>
          </a:endParaRPr>
        </a:p>
      </dgm:t>
    </dgm:pt>
    <dgm:pt modelId="{D9CD3BCB-0AC7-4005-A07F-E0139684FBA2}">
      <dgm:prSet phldrT="[Texto]" custT="1"/>
      <dgm:spPr/>
      <dgm:t>
        <a:bodyPr/>
        <a:lstStyle/>
        <a:p>
          <a:r>
            <a:rPr lang="es-ES" sz="1050" b="1" dirty="0">
              <a:effectLst/>
            </a:rPr>
            <a:t>Infancia</a:t>
          </a:r>
          <a:endParaRPr lang="es-CO" sz="1050" b="1" dirty="0">
            <a:effectLst/>
          </a:endParaRPr>
        </a:p>
      </dgm:t>
    </dgm:pt>
    <dgm:pt modelId="{97AA4E88-EA66-4446-A761-47962F1AAF5F}" type="parTrans" cxnId="{88E7609B-9F47-4C1F-9AF8-BAA9F8B3024C}">
      <dgm:prSet/>
      <dgm:spPr/>
      <dgm:t>
        <a:bodyPr/>
        <a:lstStyle/>
        <a:p>
          <a:endParaRPr lang="es-CO" sz="2800" b="1">
            <a:effectLst/>
          </a:endParaRPr>
        </a:p>
      </dgm:t>
    </dgm:pt>
    <dgm:pt modelId="{E63E4F09-623B-4F9A-A275-80734A88D21E}" type="sibTrans" cxnId="{88E7609B-9F47-4C1F-9AF8-BAA9F8B3024C}">
      <dgm:prSet/>
      <dgm:spPr/>
      <dgm:t>
        <a:bodyPr/>
        <a:lstStyle/>
        <a:p>
          <a:endParaRPr lang="es-CO" sz="2800" b="1">
            <a:effectLst/>
          </a:endParaRPr>
        </a:p>
      </dgm:t>
    </dgm:pt>
    <dgm:pt modelId="{5E343514-3274-45CE-BD7B-EC22A95F78D9}">
      <dgm:prSet custT="1"/>
      <dgm:spPr/>
      <dgm:t>
        <a:bodyPr/>
        <a:lstStyle/>
        <a:p>
          <a:r>
            <a:rPr lang="es-ES" sz="1000" b="1" dirty="0">
              <a:effectLst/>
            </a:rPr>
            <a:t>Adolescentes</a:t>
          </a:r>
          <a:endParaRPr lang="es-CO" sz="1000" b="1" dirty="0">
            <a:effectLst/>
          </a:endParaRPr>
        </a:p>
      </dgm:t>
    </dgm:pt>
    <dgm:pt modelId="{F51118F5-A8A0-4A72-891D-9136B7CBDD52}" type="parTrans" cxnId="{0C7EEB5E-C853-484B-90F6-C893075342D2}">
      <dgm:prSet/>
      <dgm:spPr/>
      <dgm:t>
        <a:bodyPr/>
        <a:lstStyle/>
        <a:p>
          <a:endParaRPr lang="es-CO" sz="2800" b="1">
            <a:effectLst/>
          </a:endParaRPr>
        </a:p>
      </dgm:t>
    </dgm:pt>
    <dgm:pt modelId="{AE27CA63-6331-4C46-8053-13B5961F50E5}" type="sibTrans" cxnId="{0C7EEB5E-C853-484B-90F6-C893075342D2}">
      <dgm:prSet/>
      <dgm:spPr/>
      <dgm:t>
        <a:bodyPr/>
        <a:lstStyle/>
        <a:p>
          <a:endParaRPr lang="es-CO" sz="2800" b="1">
            <a:effectLst/>
          </a:endParaRPr>
        </a:p>
      </dgm:t>
    </dgm:pt>
    <dgm:pt modelId="{D1A49447-F9DA-435C-A85F-5C692719C210}">
      <dgm:prSet custT="1"/>
      <dgm:spPr/>
      <dgm:t>
        <a:bodyPr/>
        <a:lstStyle/>
        <a:p>
          <a:r>
            <a:rPr lang="es-ES" sz="1050" b="1" dirty="0">
              <a:effectLst/>
            </a:rPr>
            <a:t>Jóvenes</a:t>
          </a:r>
          <a:endParaRPr lang="es-CO" sz="1050" b="1" dirty="0">
            <a:effectLst/>
          </a:endParaRPr>
        </a:p>
      </dgm:t>
    </dgm:pt>
    <dgm:pt modelId="{2407AE31-600A-4BCC-A50D-0C9B4F51D845}" type="parTrans" cxnId="{FC32AC2D-9436-4A83-8EE0-F480260C28AB}">
      <dgm:prSet/>
      <dgm:spPr/>
      <dgm:t>
        <a:bodyPr/>
        <a:lstStyle/>
        <a:p>
          <a:endParaRPr lang="es-CO" sz="2800" b="1">
            <a:effectLst/>
          </a:endParaRPr>
        </a:p>
      </dgm:t>
    </dgm:pt>
    <dgm:pt modelId="{423424E8-88FB-4B5C-A618-D354503A9F77}" type="sibTrans" cxnId="{FC32AC2D-9436-4A83-8EE0-F480260C28AB}">
      <dgm:prSet/>
      <dgm:spPr/>
      <dgm:t>
        <a:bodyPr/>
        <a:lstStyle/>
        <a:p>
          <a:endParaRPr lang="es-CO" sz="2800" b="1">
            <a:effectLst/>
          </a:endParaRPr>
        </a:p>
      </dgm:t>
    </dgm:pt>
    <dgm:pt modelId="{490DC264-9166-4ED2-9120-E1A41E33E5BD}" type="pres">
      <dgm:prSet presAssocID="{4B28ABDE-8767-4764-B717-F7F13D12FEE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O"/>
        </a:p>
      </dgm:t>
    </dgm:pt>
    <dgm:pt modelId="{8EFE3C5F-E16F-436E-9DEB-EA386ED5FD6D}" type="pres">
      <dgm:prSet presAssocID="{21AEDE02-B3CA-4B59-BC65-AB399F09943D}" presName="composite" presStyleCnt="0"/>
      <dgm:spPr/>
    </dgm:pt>
    <dgm:pt modelId="{CCD363E8-597C-42EF-B8D0-A2B55241ADD9}" type="pres">
      <dgm:prSet presAssocID="{21AEDE02-B3CA-4B59-BC65-AB399F09943D}" presName="LShape" presStyleLbl="alignNode1" presStyleIdx="0" presStyleCnt="9"/>
      <dgm:spPr/>
    </dgm:pt>
    <dgm:pt modelId="{14105FD8-69D8-402A-B5B7-B712486EF093}" type="pres">
      <dgm:prSet presAssocID="{21AEDE02-B3CA-4B59-BC65-AB399F09943D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13EE68A-94FA-4BCD-A1DC-22E80E58A850}" type="pres">
      <dgm:prSet presAssocID="{21AEDE02-B3CA-4B59-BC65-AB399F09943D}" presName="Triangle" presStyleLbl="alignNode1" presStyleIdx="1" presStyleCnt="9"/>
      <dgm:spPr/>
    </dgm:pt>
    <dgm:pt modelId="{38B3CDDD-BAC5-42A7-B8B3-0A7AB6F882FF}" type="pres">
      <dgm:prSet presAssocID="{94739E69-8ADA-4BCF-B007-17F88259298B}" presName="sibTrans" presStyleCnt="0"/>
      <dgm:spPr/>
    </dgm:pt>
    <dgm:pt modelId="{2048C019-16F4-4119-B8FE-A3B355FAE2BA}" type="pres">
      <dgm:prSet presAssocID="{94739E69-8ADA-4BCF-B007-17F88259298B}" presName="space" presStyleCnt="0"/>
      <dgm:spPr/>
    </dgm:pt>
    <dgm:pt modelId="{8E75EC77-5C6A-470C-ACDC-3FAF34A5C773}" type="pres">
      <dgm:prSet presAssocID="{39986199-DDFE-4A0B-9822-44140B18BBF9}" presName="composite" presStyleCnt="0"/>
      <dgm:spPr/>
    </dgm:pt>
    <dgm:pt modelId="{DDFA7AA0-CC64-4EA9-822A-D3F5B550420F}" type="pres">
      <dgm:prSet presAssocID="{39986199-DDFE-4A0B-9822-44140B18BBF9}" presName="LShape" presStyleLbl="alignNode1" presStyleIdx="2" presStyleCnt="9"/>
      <dgm:spPr/>
    </dgm:pt>
    <dgm:pt modelId="{8F99FA43-2254-4945-A2AC-EDD942E179D1}" type="pres">
      <dgm:prSet presAssocID="{39986199-DDFE-4A0B-9822-44140B18BBF9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FAE2CDA-F617-4F72-B06A-0EA6371DEBB2}" type="pres">
      <dgm:prSet presAssocID="{39986199-DDFE-4A0B-9822-44140B18BBF9}" presName="Triangle" presStyleLbl="alignNode1" presStyleIdx="3" presStyleCnt="9"/>
      <dgm:spPr/>
    </dgm:pt>
    <dgm:pt modelId="{087AFA98-B7B1-44FE-8A69-AFDE0EC52785}" type="pres">
      <dgm:prSet presAssocID="{E381096C-D0FB-4071-A576-054B95296DD6}" presName="sibTrans" presStyleCnt="0"/>
      <dgm:spPr/>
    </dgm:pt>
    <dgm:pt modelId="{75DD1775-24C5-4120-9AF8-584895D25C14}" type="pres">
      <dgm:prSet presAssocID="{E381096C-D0FB-4071-A576-054B95296DD6}" presName="space" presStyleCnt="0"/>
      <dgm:spPr/>
    </dgm:pt>
    <dgm:pt modelId="{2CA5B238-E278-4B28-B89D-17DC3DF8CC3F}" type="pres">
      <dgm:prSet presAssocID="{D9CD3BCB-0AC7-4005-A07F-E0139684FBA2}" presName="composite" presStyleCnt="0"/>
      <dgm:spPr/>
    </dgm:pt>
    <dgm:pt modelId="{B428DA4C-7F2F-4623-9DC2-0A776BACD9DE}" type="pres">
      <dgm:prSet presAssocID="{D9CD3BCB-0AC7-4005-A07F-E0139684FBA2}" presName="LShape" presStyleLbl="alignNode1" presStyleIdx="4" presStyleCnt="9"/>
      <dgm:spPr/>
    </dgm:pt>
    <dgm:pt modelId="{0B911B1E-4002-420D-ACC7-DC0C540E8E51}" type="pres">
      <dgm:prSet presAssocID="{D9CD3BCB-0AC7-4005-A07F-E0139684FBA2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C9DFBB4-5860-4C56-A586-CBB5CE2E7308}" type="pres">
      <dgm:prSet presAssocID="{D9CD3BCB-0AC7-4005-A07F-E0139684FBA2}" presName="Triangle" presStyleLbl="alignNode1" presStyleIdx="5" presStyleCnt="9"/>
      <dgm:spPr/>
    </dgm:pt>
    <dgm:pt modelId="{5C381F07-D0CD-47D7-BCF9-0D04F36A3BF2}" type="pres">
      <dgm:prSet presAssocID="{E63E4F09-623B-4F9A-A275-80734A88D21E}" presName="sibTrans" presStyleCnt="0"/>
      <dgm:spPr/>
    </dgm:pt>
    <dgm:pt modelId="{9F9D2351-954D-4BFF-9634-B2B9CDE480B6}" type="pres">
      <dgm:prSet presAssocID="{E63E4F09-623B-4F9A-A275-80734A88D21E}" presName="space" presStyleCnt="0"/>
      <dgm:spPr/>
    </dgm:pt>
    <dgm:pt modelId="{161B5204-326A-4545-8CA9-EC4E6D51A89F}" type="pres">
      <dgm:prSet presAssocID="{5E343514-3274-45CE-BD7B-EC22A95F78D9}" presName="composite" presStyleCnt="0"/>
      <dgm:spPr/>
    </dgm:pt>
    <dgm:pt modelId="{EB43DD0F-817C-4F24-BD14-4B79EDDF15B5}" type="pres">
      <dgm:prSet presAssocID="{5E343514-3274-45CE-BD7B-EC22A95F78D9}" presName="LShape" presStyleLbl="alignNode1" presStyleIdx="6" presStyleCnt="9"/>
      <dgm:spPr/>
    </dgm:pt>
    <dgm:pt modelId="{9F8B33CA-4606-4B43-A3BA-8FE1904AFFA0}" type="pres">
      <dgm:prSet presAssocID="{5E343514-3274-45CE-BD7B-EC22A95F78D9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6129AE7-864F-4CF4-86F2-603F6C682FC6}" type="pres">
      <dgm:prSet presAssocID="{5E343514-3274-45CE-BD7B-EC22A95F78D9}" presName="Triangle" presStyleLbl="alignNode1" presStyleIdx="7" presStyleCnt="9"/>
      <dgm:spPr/>
    </dgm:pt>
    <dgm:pt modelId="{F30A6A79-A02B-4A27-9095-C9A3405CA765}" type="pres">
      <dgm:prSet presAssocID="{AE27CA63-6331-4C46-8053-13B5961F50E5}" presName="sibTrans" presStyleCnt="0"/>
      <dgm:spPr/>
    </dgm:pt>
    <dgm:pt modelId="{E0567911-B9D7-4747-A466-D73176315081}" type="pres">
      <dgm:prSet presAssocID="{AE27CA63-6331-4C46-8053-13B5961F50E5}" presName="space" presStyleCnt="0"/>
      <dgm:spPr/>
    </dgm:pt>
    <dgm:pt modelId="{138B3BC1-68C0-4652-B801-4B40CEC55497}" type="pres">
      <dgm:prSet presAssocID="{D1A49447-F9DA-435C-A85F-5C692719C210}" presName="composite" presStyleCnt="0"/>
      <dgm:spPr/>
    </dgm:pt>
    <dgm:pt modelId="{230A41D9-6076-4EED-A4D3-4A455AEDAD21}" type="pres">
      <dgm:prSet presAssocID="{D1A49447-F9DA-435C-A85F-5C692719C210}" presName="LShape" presStyleLbl="alignNode1" presStyleIdx="8" presStyleCnt="9"/>
      <dgm:spPr/>
    </dgm:pt>
    <dgm:pt modelId="{0F5878C1-ABAC-48A9-8FD4-37CCC979FB28}" type="pres">
      <dgm:prSet presAssocID="{D1A49447-F9DA-435C-A85F-5C692719C210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BBB3B7CC-A1A6-4674-91D6-B7DE857AB5A6}" srcId="{4B28ABDE-8767-4764-B717-F7F13D12FEE5}" destId="{39986199-DDFE-4A0B-9822-44140B18BBF9}" srcOrd="1" destOrd="0" parTransId="{8427275D-8982-4629-92C8-DE2155FEBAEA}" sibTransId="{E381096C-D0FB-4071-A576-054B95296DD6}"/>
    <dgm:cxn modelId="{11056218-D1D7-494C-83C5-0F57AD96F018}" type="presOf" srcId="{4B28ABDE-8767-4764-B717-F7F13D12FEE5}" destId="{490DC264-9166-4ED2-9120-E1A41E33E5BD}" srcOrd="0" destOrd="0" presId="urn:microsoft.com/office/officeart/2009/3/layout/StepUpProcess"/>
    <dgm:cxn modelId="{88E7609B-9F47-4C1F-9AF8-BAA9F8B3024C}" srcId="{4B28ABDE-8767-4764-B717-F7F13D12FEE5}" destId="{D9CD3BCB-0AC7-4005-A07F-E0139684FBA2}" srcOrd="2" destOrd="0" parTransId="{97AA4E88-EA66-4446-A761-47962F1AAF5F}" sibTransId="{E63E4F09-623B-4F9A-A275-80734A88D21E}"/>
    <dgm:cxn modelId="{62D44A94-0F10-4EDA-AC07-D98F4FB08F6A}" type="presOf" srcId="{21AEDE02-B3CA-4B59-BC65-AB399F09943D}" destId="{14105FD8-69D8-402A-B5B7-B712486EF093}" srcOrd="0" destOrd="0" presId="urn:microsoft.com/office/officeart/2009/3/layout/StepUpProcess"/>
    <dgm:cxn modelId="{0149AACF-399B-4D64-A93D-4FAB09C056D2}" type="presOf" srcId="{D9CD3BCB-0AC7-4005-A07F-E0139684FBA2}" destId="{0B911B1E-4002-420D-ACC7-DC0C540E8E51}" srcOrd="0" destOrd="0" presId="urn:microsoft.com/office/officeart/2009/3/layout/StepUpProcess"/>
    <dgm:cxn modelId="{E3BFB920-B64B-4EB5-8806-8AA62F69BE56}" srcId="{4B28ABDE-8767-4764-B717-F7F13D12FEE5}" destId="{21AEDE02-B3CA-4B59-BC65-AB399F09943D}" srcOrd="0" destOrd="0" parTransId="{EF65FADF-22ED-4A5C-BFFA-99061E278434}" sibTransId="{94739E69-8ADA-4BCF-B007-17F88259298B}"/>
    <dgm:cxn modelId="{0C7EEB5E-C853-484B-90F6-C893075342D2}" srcId="{4B28ABDE-8767-4764-B717-F7F13D12FEE5}" destId="{5E343514-3274-45CE-BD7B-EC22A95F78D9}" srcOrd="3" destOrd="0" parTransId="{F51118F5-A8A0-4A72-891D-9136B7CBDD52}" sibTransId="{AE27CA63-6331-4C46-8053-13B5961F50E5}"/>
    <dgm:cxn modelId="{02D85601-11A4-4BFB-827C-E7410230743A}" type="presOf" srcId="{D1A49447-F9DA-435C-A85F-5C692719C210}" destId="{0F5878C1-ABAC-48A9-8FD4-37CCC979FB28}" srcOrd="0" destOrd="0" presId="urn:microsoft.com/office/officeart/2009/3/layout/StepUpProcess"/>
    <dgm:cxn modelId="{06CF6B1A-70C8-4357-A889-5194B503F8D9}" type="presOf" srcId="{5E343514-3274-45CE-BD7B-EC22A95F78D9}" destId="{9F8B33CA-4606-4B43-A3BA-8FE1904AFFA0}" srcOrd="0" destOrd="0" presId="urn:microsoft.com/office/officeart/2009/3/layout/StepUpProcess"/>
    <dgm:cxn modelId="{FC32AC2D-9436-4A83-8EE0-F480260C28AB}" srcId="{4B28ABDE-8767-4764-B717-F7F13D12FEE5}" destId="{D1A49447-F9DA-435C-A85F-5C692719C210}" srcOrd="4" destOrd="0" parTransId="{2407AE31-600A-4BCC-A50D-0C9B4F51D845}" sibTransId="{423424E8-88FB-4B5C-A618-D354503A9F77}"/>
    <dgm:cxn modelId="{A395950C-CB4B-4407-AB9C-87C0AAF07830}" type="presOf" srcId="{39986199-DDFE-4A0B-9822-44140B18BBF9}" destId="{8F99FA43-2254-4945-A2AC-EDD942E179D1}" srcOrd="0" destOrd="0" presId="urn:microsoft.com/office/officeart/2009/3/layout/StepUpProcess"/>
    <dgm:cxn modelId="{43367D1F-5717-48B2-9231-7030E9993842}" type="presParOf" srcId="{490DC264-9166-4ED2-9120-E1A41E33E5BD}" destId="{8EFE3C5F-E16F-436E-9DEB-EA386ED5FD6D}" srcOrd="0" destOrd="0" presId="urn:microsoft.com/office/officeart/2009/3/layout/StepUpProcess"/>
    <dgm:cxn modelId="{9261EA94-F936-4FA7-907F-3C45467EAF41}" type="presParOf" srcId="{8EFE3C5F-E16F-436E-9DEB-EA386ED5FD6D}" destId="{CCD363E8-597C-42EF-B8D0-A2B55241ADD9}" srcOrd="0" destOrd="0" presId="urn:microsoft.com/office/officeart/2009/3/layout/StepUpProcess"/>
    <dgm:cxn modelId="{61957576-FA04-49EC-8EE5-C21261B8BC46}" type="presParOf" srcId="{8EFE3C5F-E16F-436E-9DEB-EA386ED5FD6D}" destId="{14105FD8-69D8-402A-B5B7-B712486EF093}" srcOrd="1" destOrd="0" presId="urn:microsoft.com/office/officeart/2009/3/layout/StepUpProcess"/>
    <dgm:cxn modelId="{5DAFC01B-CA4E-4ED1-AA74-83787678B510}" type="presParOf" srcId="{8EFE3C5F-E16F-436E-9DEB-EA386ED5FD6D}" destId="{E13EE68A-94FA-4BCD-A1DC-22E80E58A850}" srcOrd="2" destOrd="0" presId="urn:microsoft.com/office/officeart/2009/3/layout/StepUpProcess"/>
    <dgm:cxn modelId="{C677DD1A-468C-4E8C-BC57-DD1D32AA799C}" type="presParOf" srcId="{490DC264-9166-4ED2-9120-E1A41E33E5BD}" destId="{38B3CDDD-BAC5-42A7-B8B3-0A7AB6F882FF}" srcOrd="1" destOrd="0" presId="urn:microsoft.com/office/officeart/2009/3/layout/StepUpProcess"/>
    <dgm:cxn modelId="{07A445D4-7CFF-4D79-B5DD-5CD329E8248E}" type="presParOf" srcId="{38B3CDDD-BAC5-42A7-B8B3-0A7AB6F882FF}" destId="{2048C019-16F4-4119-B8FE-A3B355FAE2BA}" srcOrd="0" destOrd="0" presId="urn:microsoft.com/office/officeart/2009/3/layout/StepUpProcess"/>
    <dgm:cxn modelId="{8F4B876C-7EC0-4B61-A10A-DAEE9110226D}" type="presParOf" srcId="{490DC264-9166-4ED2-9120-E1A41E33E5BD}" destId="{8E75EC77-5C6A-470C-ACDC-3FAF34A5C773}" srcOrd="2" destOrd="0" presId="urn:microsoft.com/office/officeart/2009/3/layout/StepUpProcess"/>
    <dgm:cxn modelId="{F32D5BCA-2D56-4D47-BD73-CE370AEC2B36}" type="presParOf" srcId="{8E75EC77-5C6A-470C-ACDC-3FAF34A5C773}" destId="{DDFA7AA0-CC64-4EA9-822A-D3F5B550420F}" srcOrd="0" destOrd="0" presId="urn:microsoft.com/office/officeart/2009/3/layout/StepUpProcess"/>
    <dgm:cxn modelId="{5FC312BD-BCD6-423D-8737-611D518B1D18}" type="presParOf" srcId="{8E75EC77-5C6A-470C-ACDC-3FAF34A5C773}" destId="{8F99FA43-2254-4945-A2AC-EDD942E179D1}" srcOrd="1" destOrd="0" presId="urn:microsoft.com/office/officeart/2009/3/layout/StepUpProcess"/>
    <dgm:cxn modelId="{8FF3CF05-6B88-4880-BC12-2E930A360519}" type="presParOf" srcId="{8E75EC77-5C6A-470C-ACDC-3FAF34A5C773}" destId="{0FAE2CDA-F617-4F72-B06A-0EA6371DEBB2}" srcOrd="2" destOrd="0" presId="urn:microsoft.com/office/officeart/2009/3/layout/StepUpProcess"/>
    <dgm:cxn modelId="{AC2A1162-25D2-4EAC-ACD1-6ADA76322C41}" type="presParOf" srcId="{490DC264-9166-4ED2-9120-E1A41E33E5BD}" destId="{087AFA98-B7B1-44FE-8A69-AFDE0EC52785}" srcOrd="3" destOrd="0" presId="urn:microsoft.com/office/officeart/2009/3/layout/StepUpProcess"/>
    <dgm:cxn modelId="{D7C5F00F-E2C1-46D4-863B-433298C11BEB}" type="presParOf" srcId="{087AFA98-B7B1-44FE-8A69-AFDE0EC52785}" destId="{75DD1775-24C5-4120-9AF8-584895D25C14}" srcOrd="0" destOrd="0" presId="urn:microsoft.com/office/officeart/2009/3/layout/StepUpProcess"/>
    <dgm:cxn modelId="{546DD9AD-ECC2-4B7B-80A1-A23902CCD78A}" type="presParOf" srcId="{490DC264-9166-4ED2-9120-E1A41E33E5BD}" destId="{2CA5B238-E278-4B28-B89D-17DC3DF8CC3F}" srcOrd="4" destOrd="0" presId="urn:microsoft.com/office/officeart/2009/3/layout/StepUpProcess"/>
    <dgm:cxn modelId="{D3E9C74F-EF25-46AF-B954-DBB4B89E9AEB}" type="presParOf" srcId="{2CA5B238-E278-4B28-B89D-17DC3DF8CC3F}" destId="{B428DA4C-7F2F-4623-9DC2-0A776BACD9DE}" srcOrd="0" destOrd="0" presId="urn:microsoft.com/office/officeart/2009/3/layout/StepUpProcess"/>
    <dgm:cxn modelId="{6F826B5F-02EC-46EB-A640-BB8125B30774}" type="presParOf" srcId="{2CA5B238-E278-4B28-B89D-17DC3DF8CC3F}" destId="{0B911B1E-4002-420D-ACC7-DC0C540E8E51}" srcOrd="1" destOrd="0" presId="urn:microsoft.com/office/officeart/2009/3/layout/StepUpProcess"/>
    <dgm:cxn modelId="{876FC50E-ADE2-4BD1-BD68-24C8ABC0A46B}" type="presParOf" srcId="{2CA5B238-E278-4B28-B89D-17DC3DF8CC3F}" destId="{8C9DFBB4-5860-4C56-A586-CBB5CE2E7308}" srcOrd="2" destOrd="0" presId="urn:microsoft.com/office/officeart/2009/3/layout/StepUpProcess"/>
    <dgm:cxn modelId="{3D1DE09E-CA9C-4ABE-9A65-2A2B8BB11683}" type="presParOf" srcId="{490DC264-9166-4ED2-9120-E1A41E33E5BD}" destId="{5C381F07-D0CD-47D7-BCF9-0D04F36A3BF2}" srcOrd="5" destOrd="0" presId="urn:microsoft.com/office/officeart/2009/3/layout/StepUpProcess"/>
    <dgm:cxn modelId="{277E329C-5319-4FA8-954B-4F6D060C5F7E}" type="presParOf" srcId="{5C381F07-D0CD-47D7-BCF9-0D04F36A3BF2}" destId="{9F9D2351-954D-4BFF-9634-B2B9CDE480B6}" srcOrd="0" destOrd="0" presId="urn:microsoft.com/office/officeart/2009/3/layout/StepUpProcess"/>
    <dgm:cxn modelId="{ED5A9B1A-0E94-4FD8-B618-0BF6BF570E75}" type="presParOf" srcId="{490DC264-9166-4ED2-9120-E1A41E33E5BD}" destId="{161B5204-326A-4545-8CA9-EC4E6D51A89F}" srcOrd="6" destOrd="0" presId="urn:microsoft.com/office/officeart/2009/3/layout/StepUpProcess"/>
    <dgm:cxn modelId="{4FD17A51-53F2-442E-9581-FA3A8BC304E7}" type="presParOf" srcId="{161B5204-326A-4545-8CA9-EC4E6D51A89F}" destId="{EB43DD0F-817C-4F24-BD14-4B79EDDF15B5}" srcOrd="0" destOrd="0" presId="urn:microsoft.com/office/officeart/2009/3/layout/StepUpProcess"/>
    <dgm:cxn modelId="{60C0E421-D26C-4FD3-9555-E3231FAC96CC}" type="presParOf" srcId="{161B5204-326A-4545-8CA9-EC4E6D51A89F}" destId="{9F8B33CA-4606-4B43-A3BA-8FE1904AFFA0}" srcOrd="1" destOrd="0" presId="urn:microsoft.com/office/officeart/2009/3/layout/StepUpProcess"/>
    <dgm:cxn modelId="{017845C3-27EF-4385-9D53-EED962AC9784}" type="presParOf" srcId="{161B5204-326A-4545-8CA9-EC4E6D51A89F}" destId="{B6129AE7-864F-4CF4-86F2-603F6C682FC6}" srcOrd="2" destOrd="0" presId="urn:microsoft.com/office/officeart/2009/3/layout/StepUpProcess"/>
    <dgm:cxn modelId="{0DDF5FAE-A2DA-4877-9346-73D4DC28700A}" type="presParOf" srcId="{490DC264-9166-4ED2-9120-E1A41E33E5BD}" destId="{F30A6A79-A02B-4A27-9095-C9A3405CA765}" srcOrd="7" destOrd="0" presId="urn:microsoft.com/office/officeart/2009/3/layout/StepUpProcess"/>
    <dgm:cxn modelId="{B46940FC-127A-43E1-B4B4-CE025C02A33C}" type="presParOf" srcId="{F30A6A79-A02B-4A27-9095-C9A3405CA765}" destId="{E0567911-B9D7-4747-A466-D73176315081}" srcOrd="0" destOrd="0" presId="urn:microsoft.com/office/officeart/2009/3/layout/StepUpProcess"/>
    <dgm:cxn modelId="{C1C1FBDC-CFA6-42EB-88FF-6F96962FCB7D}" type="presParOf" srcId="{490DC264-9166-4ED2-9120-E1A41E33E5BD}" destId="{138B3BC1-68C0-4652-B801-4B40CEC55497}" srcOrd="8" destOrd="0" presId="urn:microsoft.com/office/officeart/2009/3/layout/StepUpProcess"/>
    <dgm:cxn modelId="{D5E91A54-46DC-4C58-852C-4437570459C2}" type="presParOf" srcId="{138B3BC1-68C0-4652-B801-4B40CEC55497}" destId="{230A41D9-6076-4EED-A4D3-4A455AEDAD21}" srcOrd="0" destOrd="0" presId="urn:microsoft.com/office/officeart/2009/3/layout/StepUpProcess"/>
    <dgm:cxn modelId="{B353DD27-5E3A-48EA-86A2-232285B19C47}" type="presParOf" srcId="{138B3BC1-68C0-4652-B801-4B40CEC55497}" destId="{0F5878C1-ABAC-48A9-8FD4-37CCC979FB2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363E8-597C-42EF-B8D0-A2B55241ADD9}">
      <dsp:nvSpPr>
        <dsp:cNvPr id="0" name=""/>
        <dsp:cNvSpPr/>
      </dsp:nvSpPr>
      <dsp:spPr>
        <a:xfrm rot="5400000">
          <a:off x="182338" y="879785"/>
          <a:ext cx="536502" cy="89272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105FD8-69D8-402A-B5B7-B712486EF093}">
      <dsp:nvSpPr>
        <dsp:cNvPr id="0" name=""/>
        <dsp:cNvSpPr/>
      </dsp:nvSpPr>
      <dsp:spPr>
        <a:xfrm>
          <a:off x="92783" y="1146518"/>
          <a:ext cx="805959" cy="706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b="1" kern="1200" dirty="0">
              <a:effectLst/>
            </a:rPr>
            <a:t>Gestantes</a:t>
          </a:r>
          <a:endParaRPr lang="es-CO" sz="1050" b="1" kern="1200" dirty="0">
            <a:effectLst/>
          </a:endParaRPr>
        </a:p>
      </dsp:txBody>
      <dsp:txXfrm>
        <a:off x="92783" y="1146518"/>
        <a:ext cx="805959" cy="706471"/>
      </dsp:txXfrm>
    </dsp:sp>
    <dsp:sp modelId="{E13EE68A-94FA-4BCD-A1DC-22E80E58A850}">
      <dsp:nvSpPr>
        <dsp:cNvPr id="0" name=""/>
        <dsp:cNvSpPr/>
      </dsp:nvSpPr>
      <dsp:spPr>
        <a:xfrm>
          <a:off x="746675" y="814061"/>
          <a:ext cx="152067" cy="152067"/>
        </a:xfrm>
        <a:prstGeom prst="triangle">
          <a:avLst>
            <a:gd name="adj" fmla="val 100000"/>
          </a:avLst>
        </a:prstGeom>
        <a:solidFill>
          <a:schemeClr val="accent5">
            <a:hueOff val="-919168"/>
            <a:satOff val="-1278"/>
            <a:lumOff val="-490"/>
            <a:alphaOff val="0"/>
          </a:schemeClr>
        </a:solidFill>
        <a:ln w="12700" cap="flat" cmpd="sng" algn="ctr">
          <a:solidFill>
            <a:schemeClr val="accent5">
              <a:hueOff val="-919168"/>
              <a:satOff val="-1278"/>
              <a:lumOff val="-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A7AA0-CC64-4EA9-822A-D3F5B550420F}">
      <dsp:nvSpPr>
        <dsp:cNvPr id="0" name=""/>
        <dsp:cNvSpPr/>
      </dsp:nvSpPr>
      <dsp:spPr>
        <a:xfrm rot="5400000">
          <a:off x="1168991" y="635637"/>
          <a:ext cx="536502" cy="89272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99FA43-2254-4945-A2AC-EDD942E179D1}">
      <dsp:nvSpPr>
        <dsp:cNvPr id="0" name=""/>
        <dsp:cNvSpPr/>
      </dsp:nvSpPr>
      <dsp:spPr>
        <a:xfrm>
          <a:off x="1079435" y="902370"/>
          <a:ext cx="805959" cy="706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b="1" kern="1200" dirty="0">
              <a:effectLst/>
            </a:rPr>
            <a:t>Primera infancia</a:t>
          </a:r>
          <a:endParaRPr lang="es-CO" sz="1050" b="1" kern="1200" dirty="0">
            <a:effectLst/>
          </a:endParaRPr>
        </a:p>
      </dsp:txBody>
      <dsp:txXfrm>
        <a:off x="1079435" y="902370"/>
        <a:ext cx="805959" cy="706471"/>
      </dsp:txXfrm>
    </dsp:sp>
    <dsp:sp modelId="{0FAE2CDA-F617-4F72-B06A-0EA6371DEBB2}">
      <dsp:nvSpPr>
        <dsp:cNvPr id="0" name=""/>
        <dsp:cNvSpPr/>
      </dsp:nvSpPr>
      <dsp:spPr>
        <a:xfrm>
          <a:off x="1733327" y="569913"/>
          <a:ext cx="152067" cy="152067"/>
        </a:xfrm>
        <a:prstGeom prst="triangle">
          <a:avLst>
            <a:gd name="adj" fmla="val 100000"/>
          </a:avLst>
        </a:prstGeom>
        <a:solidFill>
          <a:schemeClr val="accent5">
            <a:hueOff val="-2757504"/>
            <a:satOff val="-3835"/>
            <a:lumOff val="-1471"/>
            <a:alphaOff val="0"/>
          </a:schemeClr>
        </a:solidFill>
        <a:ln w="12700" cap="flat" cmpd="sng" algn="ctr">
          <a:solidFill>
            <a:schemeClr val="accent5">
              <a:hueOff val="-2757504"/>
              <a:satOff val="-3835"/>
              <a:lumOff val="-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28DA4C-7F2F-4623-9DC2-0A776BACD9DE}">
      <dsp:nvSpPr>
        <dsp:cNvPr id="0" name=""/>
        <dsp:cNvSpPr/>
      </dsp:nvSpPr>
      <dsp:spPr>
        <a:xfrm rot="5400000">
          <a:off x="2155643" y="391488"/>
          <a:ext cx="536502" cy="89272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911B1E-4002-420D-ACC7-DC0C540E8E51}">
      <dsp:nvSpPr>
        <dsp:cNvPr id="0" name=""/>
        <dsp:cNvSpPr/>
      </dsp:nvSpPr>
      <dsp:spPr>
        <a:xfrm>
          <a:off x="2066087" y="658222"/>
          <a:ext cx="805959" cy="706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b="1" kern="1200" dirty="0">
              <a:effectLst/>
            </a:rPr>
            <a:t>Infancia</a:t>
          </a:r>
          <a:endParaRPr lang="es-CO" sz="1050" b="1" kern="1200" dirty="0">
            <a:effectLst/>
          </a:endParaRPr>
        </a:p>
      </dsp:txBody>
      <dsp:txXfrm>
        <a:off x="2066087" y="658222"/>
        <a:ext cx="805959" cy="706471"/>
      </dsp:txXfrm>
    </dsp:sp>
    <dsp:sp modelId="{8C9DFBB4-5860-4C56-A586-CBB5CE2E7308}">
      <dsp:nvSpPr>
        <dsp:cNvPr id="0" name=""/>
        <dsp:cNvSpPr/>
      </dsp:nvSpPr>
      <dsp:spPr>
        <a:xfrm>
          <a:off x="2719979" y="325765"/>
          <a:ext cx="152067" cy="152067"/>
        </a:xfrm>
        <a:prstGeom prst="triangle">
          <a:avLst>
            <a:gd name="adj" fmla="val 100000"/>
          </a:avLst>
        </a:prstGeom>
        <a:solidFill>
          <a:schemeClr val="accent5">
            <a:hueOff val="-4595840"/>
            <a:satOff val="-6392"/>
            <a:lumOff val="-2451"/>
            <a:alphaOff val="0"/>
          </a:schemeClr>
        </a:solidFill>
        <a:ln w="12700" cap="flat" cmpd="sng" algn="ctr">
          <a:solidFill>
            <a:schemeClr val="accent5">
              <a:hueOff val="-4595840"/>
              <a:satOff val="-6392"/>
              <a:lumOff val="-2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43DD0F-817C-4F24-BD14-4B79EDDF15B5}">
      <dsp:nvSpPr>
        <dsp:cNvPr id="0" name=""/>
        <dsp:cNvSpPr/>
      </dsp:nvSpPr>
      <dsp:spPr>
        <a:xfrm rot="5400000">
          <a:off x="3142295" y="147340"/>
          <a:ext cx="536502" cy="89272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8B33CA-4606-4B43-A3BA-8FE1904AFFA0}">
      <dsp:nvSpPr>
        <dsp:cNvPr id="0" name=""/>
        <dsp:cNvSpPr/>
      </dsp:nvSpPr>
      <dsp:spPr>
        <a:xfrm>
          <a:off x="3052739" y="414074"/>
          <a:ext cx="805959" cy="706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>
              <a:effectLst/>
            </a:rPr>
            <a:t>Adolescentes</a:t>
          </a:r>
          <a:endParaRPr lang="es-CO" sz="1000" b="1" kern="1200" dirty="0">
            <a:effectLst/>
          </a:endParaRPr>
        </a:p>
      </dsp:txBody>
      <dsp:txXfrm>
        <a:off x="3052739" y="414074"/>
        <a:ext cx="805959" cy="706471"/>
      </dsp:txXfrm>
    </dsp:sp>
    <dsp:sp modelId="{B6129AE7-864F-4CF4-86F2-603F6C682FC6}">
      <dsp:nvSpPr>
        <dsp:cNvPr id="0" name=""/>
        <dsp:cNvSpPr/>
      </dsp:nvSpPr>
      <dsp:spPr>
        <a:xfrm>
          <a:off x="3706631" y="81617"/>
          <a:ext cx="152067" cy="152067"/>
        </a:xfrm>
        <a:prstGeom prst="triangle">
          <a:avLst>
            <a:gd name="adj" fmla="val 100000"/>
          </a:avLst>
        </a:prstGeom>
        <a:solidFill>
          <a:schemeClr val="accent5">
            <a:hueOff val="-6434176"/>
            <a:satOff val="-8949"/>
            <a:lumOff val="-3432"/>
            <a:alphaOff val="0"/>
          </a:schemeClr>
        </a:solidFill>
        <a:ln w="12700" cap="flat" cmpd="sng" algn="ctr">
          <a:solidFill>
            <a:schemeClr val="accent5">
              <a:hueOff val="-6434176"/>
              <a:satOff val="-8949"/>
              <a:lumOff val="-34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0A41D9-6076-4EED-A4D3-4A455AEDAD21}">
      <dsp:nvSpPr>
        <dsp:cNvPr id="0" name=""/>
        <dsp:cNvSpPr/>
      </dsp:nvSpPr>
      <dsp:spPr>
        <a:xfrm rot="5400000">
          <a:off x="4128947" y="-96807"/>
          <a:ext cx="536502" cy="89272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878C1-ABAC-48A9-8FD4-37CCC979FB28}">
      <dsp:nvSpPr>
        <dsp:cNvPr id="0" name=""/>
        <dsp:cNvSpPr/>
      </dsp:nvSpPr>
      <dsp:spPr>
        <a:xfrm>
          <a:off x="4039392" y="169926"/>
          <a:ext cx="805959" cy="706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b="1" kern="1200" dirty="0">
              <a:effectLst/>
            </a:rPr>
            <a:t>Jóvenes</a:t>
          </a:r>
          <a:endParaRPr lang="es-CO" sz="1050" b="1" kern="1200" dirty="0">
            <a:effectLst/>
          </a:endParaRPr>
        </a:p>
      </dsp:txBody>
      <dsp:txXfrm>
        <a:off x="4039392" y="169926"/>
        <a:ext cx="805959" cy="706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FE264-2AFC-4916-B1C8-52FD7020CD1C}" type="datetimeFigureOut">
              <a:rPr lang="es-CO" smtClean="0"/>
              <a:t>15/08/2019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5C121-B148-4847-9D82-40905A4D73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1642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A1FE4-E9D5-4D56-BD41-C6C9F30325D9}" type="datetimeFigureOut">
              <a:rPr lang="es-ES" smtClean="0"/>
              <a:pPr/>
              <a:t>15/08/2019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32A7A-93D9-4685-896C-F2E3186FB3B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036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y 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39992"/>
            <a:ext cx="12192000" cy="206326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251920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006939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968260"/>
            <a:ext cx="9144000" cy="8408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8E00FB-8F05-4282-9EB6-A9CF8F6C4E17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79D314-819E-4FBA-B993-A47DFBD4FDEA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694" y="260648"/>
            <a:ext cx="3072474" cy="110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9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pic>
        <p:nvPicPr>
          <p:cNvPr id="15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  <p:sp>
        <p:nvSpPr>
          <p:cNvPr id="10" name="Freeform 53"/>
          <p:cNvSpPr>
            <a:spLocks noChangeArrowheads="1"/>
          </p:cNvSpPr>
          <p:nvPr userDrawn="1"/>
        </p:nvSpPr>
        <p:spPr bwMode="auto">
          <a:xfrm>
            <a:off x="0" y="0"/>
            <a:ext cx="2999656" cy="1831642"/>
          </a:xfrm>
          <a:custGeom>
            <a:avLst/>
            <a:gdLst>
              <a:gd name="T0" fmla="*/ 965 w 1930"/>
              <a:gd name="T1" fmla="*/ 0 h 2601"/>
              <a:gd name="T2" fmla="*/ 0 w 1930"/>
              <a:gd name="T3" fmla="*/ 0 h 2601"/>
              <a:gd name="T4" fmla="*/ 0 w 1930"/>
              <a:gd name="T5" fmla="*/ 2106 h 2601"/>
              <a:gd name="T6" fmla="*/ 965 w 1930"/>
              <a:gd name="T7" fmla="*/ 2600 h 2601"/>
              <a:gd name="T8" fmla="*/ 1929 w 1930"/>
              <a:gd name="T9" fmla="*/ 2106 h 2601"/>
              <a:gd name="T10" fmla="*/ 1929 w 1930"/>
              <a:gd name="T11" fmla="*/ 0 h 2601"/>
              <a:gd name="T12" fmla="*/ 965 w 1930"/>
              <a:gd name="T13" fmla="*/ 0 h 2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0" h="2601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rgbClr val="ED514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/>
        </p:spPr>
        <p:txBody>
          <a:bodyPr wrap="none" anchor="ctr"/>
          <a:lstStyle/>
          <a:p>
            <a:endParaRPr lang="en-US" sz="675">
              <a:latin typeface="+mj-lt"/>
            </a:endParaRPr>
          </a:p>
        </p:txBody>
      </p:sp>
      <p:sp>
        <p:nvSpPr>
          <p:cNvPr id="9" name="Hexágono 4"/>
          <p:cNvSpPr/>
          <p:nvPr/>
        </p:nvSpPr>
        <p:spPr>
          <a:xfrm>
            <a:off x="47328" y="-18357"/>
            <a:ext cx="2808312" cy="179117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Promoción</a:t>
            </a:r>
            <a:r>
              <a:rPr lang="es-ES" sz="2000" b="1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 </a:t>
            </a:r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de la participación y la transparencia en la gestión académico administrativa</a:t>
            </a:r>
            <a:r>
              <a:rPr lang="es-ES" sz="2000" b="1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 </a:t>
            </a:r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de la Facultad</a:t>
            </a:r>
          </a:p>
        </p:txBody>
      </p:sp>
    </p:spTree>
    <p:extLst>
      <p:ext uri="{BB962C8B-B14F-4D97-AF65-F5344CB8AC3E}">
        <p14:creationId xmlns:p14="http://schemas.microsoft.com/office/powerpoint/2010/main" val="352462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pic>
        <p:nvPicPr>
          <p:cNvPr id="12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  <p:sp>
        <p:nvSpPr>
          <p:cNvPr id="7" name="Freeform 53"/>
          <p:cNvSpPr>
            <a:spLocks noChangeArrowheads="1"/>
          </p:cNvSpPr>
          <p:nvPr userDrawn="1"/>
        </p:nvSpPr>
        <p:spPr bwMode="auto">
          <a:xfrm>
            <a:off x="0" y="0"/>
            <a:ext cx="2999656" cy="1831642"/>
          </a:xfrm>
          <a:custGeom>
            <a:avLst/>
            <a:gdLst>
              <a:gd name="T0" fmla="*/ 965 w 1930"/>
              <a:gd name="T1" fmla="*/ 0 h 2601"/>
              <a:gd name="T2" fmla="*/ 0 w 1930"/>
              <a:gd name="T3" fmla="*/ 0 h 2601"/>
              <a:gd name="T4" fmla="*/ 0 w 1930"/>
              <a:gd name="T5" fmla="*/ 2106 h 2601"/>
              <a:gd name="T6" fmla="*/ 965 w 1930"/>
              <a:gd name="T7" fmla="*/ 2600 h 2601"/>
              <a:gd name="T8" fmla="*/ 1929 w 1930"/>
              <a:gd name="T9" fmla="*/ 2106 h 2601"/>
              <a:gd name="T10" fmla="*/ 1929 w 1930"/>
              <a:gd name="T11" fmla="*/ 0 h 2601"/>
              <a:gd name="T12" fmla="*/ 965 w 1930"/>
              <a:gd name="T13" fmla="*/ 0 h 2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0" h="2601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rgbClr val="FBBA2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/>
        </p:spPr>
        <p:txBody>
          <a:bodyPr wrap="none" anchor="ctr"/>
          <a:lstStyle/>
          <a:p>
            <a:endParaRPr lang="en-US" sz="675">
              <a:latin typeface="+mj-lt"/>
            </a:endParaRPr>
          </a:p>
        </p:txBody>
      </p:sp>
      <p:sp>
        <p:nvSpPr>
          <p:cNvPr id="9" name="Hexágono 4"/>
          <p:cNvSpPr/>
          <p:nvPr/>
        </p:nvSpPr>
        <p:spPr>
          <a:xfrm>
            <a:off x="239688" y="84566"/>
            <a:ext cx="2520280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Consolidación de procesos, capacidades y recursos de la Facultad</a:t>
            </a:r>
          </a:p>
        </p:txBody>
      </p:sp>
    </p:spTree>
    <p:extLst>
      <p:ext uri="{BB962C8B-B14F-4D97-AF65-F5344CB8AC3E}">
        <p14:creationId xmlns:p14="http://schemas.microsoft.com/office/powerpoint/2010/main" val="596112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chemeClr val="accent2">
              <a:lumMod val="75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sp>
        <p:nvSpPr>
          <p:cNvPr id="8" name="5 Hexágono"/>
          <p:cNvSpPr>
            <a:spLocks noChangeAspect="1"/>
          </p:cNvSpPr>
          <p:nvPr/>
        </p:nvSpPr>
        <p:spPr>
          <a:xfrm>
            <a:off x="679437" y="67666"/>
            <a:ext cx="1887769" cy="1633142"/>
          </a:xfrm>
          <a:prstGeom prst="hexagon">
            <a:avLst>
              <a:gd name="adj" fmla="val 28570"/>
              <a:gd name="vf" fmla="val 115470"/>
            </a:avLst>
          </a:prstGeom>
          <a:solidFill>
            <a:srgbClr val="EB751F"/>
          </a:solidFill>
          <a:ln w="3175" cmpd="sng">
            <a:solidFill>
              <a:schemeClr val="accent3">
                <a:alpha val="44000"/>
              </a:schemeClr>
            </a:solidFill>
          </a:ln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sp>
      <p:sp>
        <p:nvSpPr>
          <p:cNvPr id="9" name="Hexágono 4"/>
          <p:cNvSpPr/>
          <p:nvPr/>
        </p:nvSpPr>
        <p:spPr>
          <a:xfrm>
            <a:off x="911424" y="268525"/>
            <a:ext cx="1440160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Consolidación </a:t>
            </a:r>
            <a:r>
              <a:rPr lang="es-ES" sz="1300" b="1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incidencia regional, nacional e internacional de la Facultad y la gestión de relaciones de valor con el </a:t>
            </a:r>
            <a:r>
              <a:rPr lang="es-ES" sz="1300" b="1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entorno</a:t>
            </a:r>
          </a:p>
        </p:txBody>
      </p:sp>
      <p:pic>
        <p:nvPicPr>
          <p:cNvPr id="10" name="Marcador de contenido 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8"/>
          <a:stretch/>
        </p:blipFill>
        <p:spPr>
          <a:xfrm rot="10800000">
            <a:off x="3431704" y="116633"/>
            <a:ext cx="6480720" cy="407044"/>
          </a:xfrm>
          <a:prstGeom prst="rect">
            <a:avLst/>
          </a:prstGeom>
        </p:spPr>
      </p:pic>
      <p:pic>
        <p:nvPicPr>
          <p:cNvPr id="13" name="6 Imagen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412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2BB6AA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sp>
        <p:nvSpPr>
          <p:cNvPr id="8" name="5 Hexágono"/>
          <p:cNvSpPr>
            <a:spLocks noChangeAspect="1"/>
          </p:cNvSpPr>
          <p:nvPr/>
        </p:nvSpPr>
        <p:spPr>
          <a:xfrm>
            <a:off x="679437" y="67666"/>
            <a:ext cx="1887769" cy="1633142"/>
          </a:xfrm>
          <a:prstGeom prst="hexagon">
            <a:avLst>
              <a:gd name="adj" fmla="val 28570"/>
              <a:gd name="vf" fmla="val 115470"/>
            </a:avLst>
          </a:prstGeom>
          <a:solidFill>
            <a:srgbClr val="2CB8AC"/>
          </a:solidFill>
          <a:ln w="3175" cmpd="sng">
            <a:solidFill>
              <a:schemeClr val="accent3">
                <a:alpha val="44000"/>
              </a:schemeClr>
            </a:solidFill>
          </a:ln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sp>
      <p:sp>
        <p:nvSpPr>
          <p:cNvPr id="9" name="Hexágono 4"/>
          <p:cNvSpPr/>
          <p:nvPr/>
        </p:nvSpPr>
        <p:spPr>
          <a:xfrm>
            <a:off x="911424" y="268525"/>
            <a:ext cx="1440160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Orientación estratégica de la producción científico-tecnológica y de la innovación en la Facultad</a:t>
            </a:r>
          </a:p>
        </p:txBody>
      </p:sp>
      <p:pic>
        <p:nvPicPr>
          <p:cNvPr id="10" name="Marcador de contenido 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8"/>
          <a:stretch/>
        </p:blipFill>
        <p:spPr>
          <a:xfrm rot="10800000">
            <a:off x="3431704" y="116633"/>
            <a:ext cx="6480720" cy="407044"/>
          </a:xfrm>
          <a:prstGeom prst="rect">
            <a:avLst/>
          </a:prstGeom>
        </p:spPr>
      </p:pic>
      <p:pic>
        <p:nvPicPr>
          <p:cNvPr id="13" name="6 Imagen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305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6178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sp>
        <p:nvSpPr>
          <p:cNvPr id="8" name="5 Hexágono"/>
          <p:cNvSpPr>
            <a:spLocks noChangeAspect="1"/>
          </p:cNvSpPr>
          <p:nvPr/>
        </p:nvSpPr>
        <p:spPr>
          <a:xfrm>
            <a:off x="679437" y="67666"/>
            <a:ext cx="1887769" cy="1633142"/>
          </a:xfrm>
          <a:prstGeom prst="hexagon">
            <a:avLst>
              <a:gd name="adj" fmla="val 28570"/>
              <a:gd name="vf" fmla="val 115470"/>
            </a:avLst>
          </a:prstGeom>
          <a:solidFill>
            <a:srgbClr val="006178"/>
          </a:solidFill>
          <a:ln w="3175" cmpd="sng">
            <a:solidFill>
              <a:schemeClr val="accent3">
                <a:alpha val="44000"/>
              </a:schemeClr>
            </a:solidFill>
          </a:ln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sp>
      <p:sp>
        <p:nvSpPr>
          <p:cNvPr id="9" name="Hexágono 4"/>
          <p:cNvSpPr/>
          <p:nvPr/>
        </p:nvSpPr>
        <p:spPr>
          <a:xfrm>
            <a:off x="911424" y="188640"/>
            <a:ext cx="1440160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Fomento del reconocimiento y la convivencia en la Facultad</a:t>
            </a:r>
          </a:p>
        </p:txBody>
      </p:sp>
      <p:pic>
        <p:nvPicPr>
          <p:cNvPr id="10" name="Marcador de contenido 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8"/>
          <a:stretch/>
        </p:blipFill>
        <p:spPr>
          <a:xfrm rot="10800000">
            <a:off x="3431704" y="116633"/>
            <a:ext cx="6480720" cy="407044"/>
          </a:xfrm>
          <a:prstGeom prst="rect">
            <a:avLst/>
          </a:prstGeom>
        </p:spPr>
      </p:pic>
      <p:pic>
        <p:nvPicPr>
          <p:cNvPr id="13" name="6 Imagen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232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ED5146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sp>
        <p:nvSpPr>
          <p:cNvPr id="8" name="5 Hexágono"/>
          <p:cNvSpPr>
            <a:spLocks noChangeAspect="1"/>
          </p:cNvSpPr>
          <p:nvPr/>
        </p:nvSpPr>
        <p:spPr>
          <a:xfrm>
            <a:off x="679437" y="67666"/>
            <a:ext cx="1887769" cy="1633142"/>
          </a:xfrm>
          <a:prstGeom prst="hexagon">
            <a:avLst>
              <a:gd name="adj" fmla="val 28570"/>
              <a:gd name="vf" fmla="val 115470"/>
            </a:avLst>
          </a:prstGeom>
          <a:solidFill>
            <a:srgbClr val="ED5146"/>
          </a:solidFill>
          <a:ln w="3175" cmpd="sng">
            <a:solidFill>
              <a:schemeClr val="accent3">
                <a:alpha val="44000"/>
              </a:schemeClr>
            </a:solidFill>
          </a:ln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sp>
      <p:sp>
        <p:nvSpPr>
          <p:cNvPr id="9" name="Hexágono 4"/>
          <p:cNvSpPr/>
          <p:nvPr/>
        </p:nvSpPr>
        <p:spPr>
          <a:xfrm>
            <a:off x="911424" y="188640"/>
            <a:ext cx="1440160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Promoción       de la participación y la transparencia en la gestión académico administrativa    de la Facultad</a:t>
            </a:r>
          </a:p>
        </p:txBody>
      </p:sp>
      <p:pic>
        <p:nvPicPr>
          <p:cNvPr id="14" name="Marcador de contenido 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8"/>
          <a:stretch/>
        </p:blipFill>
        <p:spPr>
          <a:xfrm rot="10800000">
            <a:off x="3431704" y="116633"/>
            <a:ext cx="6480720" cy="407044"/>
          </a:xfrm>
          <a:prstGeom prst="rect">
            <a:avLst/>
          </a:prstGeom>
        </p:spPr>
      </p:pic>
      <p:pic>
        <p:nvPicPr>
          <p:cNvPr id="15" name="6 Imagen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757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9"/>
          <p:cNvSpPr/>
          <p:nvPr userDrawn="1"/>
        </p:nvSpPr>
        <p:spPr>
          <a:xfrm>
            <a:off x="2999656" y="558800"/>
            <a:ext cx="9201554" cy="6299200"/>
          </a:xfrm>
          <a:prstGeom prst="rect">
            <a:avLst/>
          </a:prstGeom>
          <a:solidFill>
            <a:srgbClr val="6E9E7D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O" sz="2800" dirty="0">
              <a:solidFill>
                <a:srgbClr val="212F3F"/>
              </a:solidFill>
            </a:endParaRPr>
          </a:p>
        </p:txBody>
      </p:sp>
      <p:sp>
        <p:nvSpPr>
          <p:cNvPr id="4" name="Rectangle 76"/>
          <p:cNvSpPr/>
          <p:nvPr userDrawn="1"/>
        </p:nvSpPr>
        <p:spPr>
          <a:xfrm>
            <a:off x="0" y="521296"/>
            <a:ext cx="2999656" cy="6336704"/>
          </a:xfrm>
          <a:prstGeom prst="rect">
            <a:avLst/>
          </a:prstGeom>
          <a:solidFill>
            <a:srgbClr val="15672F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sp>
        <p:nvSpPr>
          <p:cNvPr id="5" name="4 Forma libre"/>
          <p:cNvSpPr/>
          <p:nvPr userDrawn="1"/>
        </p:nvSpPr>
        <p:spPr>
          <a:xfrm rot="10800000" flipV="1">
            <a:off x="-1" y="-27383"/>
            <a:ext cx="12191999" cy="641502"/>
          </a:xfrm>
          <a:custGeom>
            <a:avLst/>
            <a:gdLst>
              <a:gd name="connsiteX0" fmla="*/ 0 w 982960"/>
              <a:gd name="connsiteY0" fmla="*/ 0 h 299802"/>
              <a:gd name="connsiteX1" fmla="*/ 982960 w 982960"/>
              <a:gd name="connsiteY1" fmla="*/ 0 h 299802"/>
              <a:gd name="connsiteX2" fmla="*/ 982960 w 982960"/>
              <a:gd name="connsiteY2" fmla="*/ 299802 h 299802"/>
              <a:gd name="connsiteX3" fmla="*/ 0 w 982960"/>
              <a:gd name="connsiteY3" fmla="*/ 299802 h 299802"/>
              <a:gd name="connsiteX4" fmla="*/ 0 w 982960"/>
              <a:gd name="connsiteY4" fmla="*/ 0 h 299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960" h="299802">
                <a:moveTo>
                  <a:pt x="0" y="0"/>
                </a:moveTo>
                <a:lnTo>
                  <a:pt x="982960" y="0"/>
                </a:lnTo>
                <a:lnTo>
                  <a:pt x="982960" y="299802"/>
                </a:lnTo>
                <a:lnTo>
                  <a:pt x="0" y="2998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6939">
                  <a:tint val="66000"/>
                  <a:satMod val="160000"/>
                </a:srgbClr>
              </a:gs>
              <a:gs pos="50000">
                <a:srgbClr val="006939">
                  <a:tint val="44500"/>
                  <a:satMod val="160000"/>
                </a:srgbClr>
              </a:gs>
              <a:gs pos="100000">
                <a:srgbClr val="00693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/>
            <a:endParaRPr lang="es-E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-1" y="-27384"/>
            <a:ext cx="12192001" cy="648072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rgbClr val="0067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endParaRPr lang="es-CO" dirty="0"/>
          </a:p>
        </p:txBody>
      </p:sp>
      <p:pic>
        <p:nvPicPr>
          <p:cNvPr id="7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177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9"/>
          <p:cNvSpPr/>
          <p:nvPr userDrawn="1"/>
        </p:nvSpPr>
        <p:spPr>
          <a:xfrm>
            <a:off x="2999656" y="548680"/>
            <a:ext cx="9201554" cy="640871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O" sz="2800" dirty="0">
              <a:solidFill>
                <a:srgbClr val="212F3F"/>
              </a:solidFill>
            </a:endParaRPr>
          </a:p>
        </p:txBody>
      </p:sp>
      <p:sp>
        <p:nvSpPr>
          <p:cNvPr id="4" name="Rectangle 76"/>
          <p:cNvSpPr/>
          <p:nvPr userDrawn="1"/>
        </p:nvSpPr>
        <p:spPr>
          <a:xfrm>
            <a:off x="0" y="521296"/>
            <a:ext cx="2999656" cy="6336704"/>
          </a:xfrm>
          <a:prstGeom prst="rect">
            <a:avLst/>
          </a:prstGeom>
          <a:solidFill>
            <a:srgbClr val="15672F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sp>
        <p:nvSpPr>
          <p:cNvPr id="5" name="4 Forma libre"/>
          <p:cNvSpPr/>
          <p:nvPr userDrawn="1"/>
        </p:nvSpPr>
        <p:spPr>
          <a:xfrm rot="10800000" flipV="1">
            <a:off x="-1" y="-27383"/>
            <a:ext cx="12191999" cy="641502"/>
          </a:xfrm>
          <a:custGeom>
            <a:avLst/>
            <a:gdLst>
              <a:gd name="connsiteX0" fmla="*/ 0 w 982960"/>
              <a:gd name="connsiteY0" fmla="*/ 0 h 299802"/>
              <a:gd name="connsiteX1" fmla="*/ 982960 w 982960"/>
              <a:gd name="connsiteY1" fmla="*/ 0 h 299802"/>
              <a:gd name="connsiteX2" fmla="*/ 982960 w 982960"/>
              <a:gd name="connsiteY2" fmla="*/ 299802 h 299802"/>
              <a:gd name="connsiteX3" fmla="*/ 0 w 982960"/>
              <a:gd name="connsiteY3" fmla="*/ 299802 h 299802"/>
              <a:gd name="connsiteX4" fmla="*/ 0 w 982960"/>
              <a:gd name="connsiteY4" fmla="*/ 0 h 299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960" h="299802">
                <a:moveTo>
                  <a:pt x="0" y="0"/>
                </a:moveTo>
                <a:lnTo>
                  <a:pt x="982960" y="0"/>
                </a:lnTo>
                <a:lnTo>
                  <a:pt x="982960" y="299802"/>
                </a:lnTo>
                <a:lnTo>
                  <a:pt x="0" y="2998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6939">
                  <a:tint val="66000"/>
                  <a:satMod val="160000"/>
                </a:srgbClr>
              </a:gs>
              <a:gs pos="50000">
                <a:srgbClr val="006939">
                  <a:tint val="44500"/>
                  <a:satMod val="160000"/>
                </a:srgbClr>
              </a:gs>
              <a:gs pos="100000">
                <a:srgbClr val="00693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/>
            <a:endParaRPr lang="es-E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-1" y="-27384"/>
            <a:ext cx="12192001" cy="648072"/>
          </a:xfrm>
          <a:prstGeom prst="rect">
            <a:avLst/>
          </a:prstGeom>
        </p:spPr>
        <p:txBody>
          <a:bodyPr anchor="ctr"/>
          <a:lstStyle>
            <a:lvl1pPr marL="0" marR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sz="2400" b="0">
                <a:solidFill>
                  <a:srgbClr val="2038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dirty="0"/>
          </a:p>
        </p:txBody>
      </p:sp>
      <p:pic>
        <p:nvPicPr>
          <p:cNvPr id="7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6119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9"/>
          <p:cNvSpPr/>
          <p:nvPr userDrawn="1"/>
        </p:nvSpPr>
        <p:spPr>
          <a:xfrm>
            <a:off x="2999656" y="548680"/>
            <a:ext cx="9201554" cy="6408712"/>
          </a:xfrm>
          <a:prstGeom prst="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O" sz="2800" dirty="0">
              <a:solidFill>
                <a:srgbClr val="212F3F"/>
              </a:solidFill>
            </a:endParaRPr>
          </a:p>
        </p:txBody>
      </p:sp>
      <p:sp>
        <p:nvSpPr>
          <p:cNvPr id="4" name="Rectangle 76"/>
          <p:cNvSpPr/>
          <p:nvPr userDrawn="1"/>
        </p:nvSpPr>
        <p:spPr>
          <a:xfrm>
            <a:off x="0" y="521296"/>
            <a:ext cx="2999656" cy="6336704"/>
          </a:xfrm>
          <a:prstGeom prst="rect">
            <a:avLst/>
          </a:prstGeom>
          <a:solidFill>
            <a:srgbClr val="15672F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sp>
        <p:nvSpPr>
          <p:cNvPr id="5" name="4 Forma libre"/>
          <p:cNvSpPr/>
          <p:nvPr userDrawn="1"/>
        </p:nvSpPr>
        <p:spPr>
          <a:xfrm rot="10800000" flipV="1">
            <a:off x="-1" y="-27383"/>
            <a:ext cx="12191999" cy="641502"/>
          </a:xfrm>
          <a:custGeom>
            <a:avLst/>
            <a:gdLst>
              <a:gd name="connsiteX0" fmla="*/ 0 w 982960"/>
              <a:gd name="connsiteY0" fmla="*/ 0 h 299802"/>
              <a:gd name="connsiteX1" fmla="*/ 982960 w 982960"/>
              <a:gd name="connsiteY1" fmla="*/ 0 h 299802"/>
              <a:gd name="connsiteX2" fmla="*/ 982960 w 982960"/>
              <a:gd name="connsiteY2" fmla="*/ 299802 h 299802"/>
              <a:gd name="connsiteX3" fmla="*/ 0 w 982960"/>
              <a:gd name="connsiteY3" fmla="*/ 299802 h 299802"/>
              <a:gd name="connsiteX4" fmla="*/ 0 w 982960"/>
              <a:gd name="connsiteY4" fmla="*/ 0 h 299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960" h="299802">
                <a:moveTo>
                  <a:pt x="0" y="0"/>
                </a:moveTo>
                <a:lnTo>
                  <a:pt x="982960" y="0"/>
                </a:lnTo>
                <a:lnTo>
                  <a:pt x="982960" y="299802"/>
                </a:lnTo>
                <a:lnTo>
                  <a:pt x="0" y="2998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6939">
                  <a:tint val="66000"/>
                  <a:satMod val="160000"/>
                </a:srgbClr>
              </a:gs>
              <a:gs pos="50000">
                <a:srgbClr val="006939">
                  <a:tint val="44500"/>
                  <a:satMod val="160000"/>
                </a:srgbClr>
              </a:gs>
              <a:gs pos="100000">
                <a:srgbClr val="00693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/>
            <a:endParaRPr lang="es-E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-1" y="-27384"/>
            <a:ext cx="12192001" cy="648072"/>
          </a:xfrm>
          <a:prstGeom prst="rect">
            <a:avLst/>
          </a:prstGeom>
        </p:spPr>
        <p:txBody>
          <a:bodyPr anchor="ctr"/>
          <a:lstStyle>
            <a:lvl1pPr marL="0" marR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sz="2400" b="0">
                <a:solidFill>
                  <a:srgbClr val="1674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dirty="0"/>
          </a:p>
        </p:txBody>
      </p:sp>
      <p:pic>
        <p:nvPicPr>
          <p:cNvPr id="7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73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9"/>
          <p:cNvSpPr/>
          <p:nvPr userDrawn="1"/>
        </p:nvSpPr>
        <p:spPr>
          <a:xfrm>
            <a:off x="2999656" y="548680"/>
            <a:ext cx="9201554" cy="6408712"/>
          </a:xfrm>
          <a:prstGeom prst="rect">
            <a:avLst/>
          </a:prstGeom>
          <a:solidFill>
            <a:schemeClr val="accent1">
              <a:lumMod val="20000"/>
              <a:lumOff val="80000"/>
              <a:alpha val="2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O" sz="2800" dirty="0">
              <a:solidFill>
                <a:srgbClr val="212F3F"/>
              </a:solidFill>
            </a:endParaRPr>
          </a:p>
        </p:txBody>
      </p:sp>
      <p:sp>
        <p:nvSpPr>
          <p:cNvPr id="4" name="Rectangle 76"/>
          <p:cNvSpPr/>
          <p:nvPr userDrawn="1"/>
        </p:nvSpPr>
        <p:spPr>
          <a:xfrm>
            <a:off x="0" y="521296"/>
            <a:ext cx="2999656" cy="6336704"/>
          </a:xfrm>
          <a:prstGeom prst="rect">
            <a:avLst/>
          </a:prstGeom>
          <a:solidFill>
            <a:srgbClr val="15672F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sp>
        <p:nvSpPr>
          <p:cNvPr id="5" name="4 Forma libre"/>
          <p:cNvSpPr/>
          <p:nvPr userDrawn="1"/>
        </p:nvSpPr>
        <p:spPr>
          <a:xfrm rot="10800000" flipV="1">
            <a:off x="-1" y="-27383"/>
            <a:ext cx="12191999" cy="641502"/>
          </a:xfrm>
          <a:custGeom>
            <a:avLst/>
            <a:gdLst>
              <a:gd name="connsiteX0" fmla="*/ 0 w 982960"/>
              <a:gd name="connsiteY0" fmla="*/ 0 h 299802"/>
              <a:gd name="connsiteX1" fmla="*/ 982960 w 982960"/>
              <a:gd name="connsiteY1" fmla="*/ 0 h 299802"/>
              <a:gd name="connsiteX2" fmla="*/ 982960 w 982960"/>
              <a:gd name="connsiteY2" fmla="*/ 299802 h 299802"/>
              <a:gd name="connsiteX3" fmla="*/ 0 w 982960"/>
              <a:gd name="connsiteY3" fmla="*/ 299802 h 299802"/>
              <a:gd name="connsiteX4" fmla="*/ 0 w 982960"/>
              <a:gd name="connsiteY4" fmla="*/ 0 h 299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960" h="299802">
                <a:moveTo>
                  <a:pt x="0" y="0"/>
                </a:moveTo>
                <a:lnTo>
                  <a:pt x="982960" y="0"/>
                </a:lnTo>
                <a:lnTo>
                  <a:pt x="982960" y="299802"/>
                </a:lnTo>
                <a:lnTo>
                  <a:pt x="0" y="2998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6939">
                  <a:tint val="66000"/>
                  <a:satMod val="160000"/>
                </a:srgbClr>
              </a:gs>
              <a:gs pos="50000">
                <a:srgbClr val="006939">
                  <a:tint val="44500"/>
                  <a:satMod val="160000"/>
                </a:srgbClr>
              </a:gs>
              <a:gs pos="100000">
                <a:srgbClr val="00693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/>
            <a:endParaRPr lang="es-E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-1" y="-27384"/>
            <a:ext cx="12192001" cy="648072"/>
          </a:xfrm>
          <a:prstGeom prst="rect">
            <a:avLst/>
          </a:prstGeom>
        </p:spPr>
        <p:txBody>
          <a:bodyPr anchor="ctr"/>
          <a:lstStyle>
            <a:lvl1pPr marL="0" marR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sz="2400" b="0">
                <a:solidFill>
                  <a:srgbClr val="1674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dirty="0"/>
          </a:p>
        </p:txBody>
      </p:sp>
      <p:pic>
        <p:nvPicPr>
          <p:cNvPr id="7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1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58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9"/>
          <p:cNvSpPr/>
          <p:nvPr userDrawn="1"/>
        </p:nvSpPr>
        <p:spPr>
          <a:xfrm>
            <a:off x="2999656" y="548680"/>
            <a:ext cx="9201554" cy="6408712"/>
          </a:xfrm>
          <a:prstGeom prst="rect">
            <a:avLst/>
          </a:prstGeom>
          <a:solidFill>
            <a:schemeClr val="accent6">
              <a:lumMod val="20000"/>
              <a:lumOff val="80000"/>
              <a:alpha val="2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O" sz="2800" dirty="0">
              <a:solidFill>
                <a:srgbClr val="212F3F"/>
              </a:solidFill>
            </a:endParaRPr>
          </a:p>
        </p:txBody>
      </p:sp>
      <p:sp>
        <p:nvSpPr>
          <p:cNvPr id="4" name="Rectangle 76"/>
          <p:cNvSpPr/>
          <p:nvPr userDrawn="1"/>
        </p:nvSpPr>
        <p:spPr>
          <a:xfrm>
            <a:off x="0" y="521296"/>
            <a:ext cx="2999656" cy="6336704"/>
          </a:xfrm>
          <a:prstGeom prst="rect">
            <a:avLst/>
          </a:prstGeom>
          <a:solidFill>
            <a:srgbClr val="15672F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sp>
        <p:nvSpPr>
          <p:cNvPr id="5" name="4 Forma libre"/>
          <p:cNvSpPr/>
          <p:nvPr userDrawn="1"/>
        </p:nvSpPr>
        <p:spPr>
          <a:xfrm rot="10800000" flipV="1">
            <a:off x="-1" y="-27383"/>
            <a:ext cx="12191999" cy="641502"/>
          </a:xfrm>
          <a:custGeom>
            <a:avLst/>
            <a:gdLst>
              <a:gd name="connsiteX0" fmla="*/ 0 w 982960"/>
              <a:gd name="connsiteY0" fmla="*/ 0 h 299802"/>
              <a:gd name="connsiteX1" fmla="*/ 982960 w 982960"/>
              <a:gd name="connsiteY1" fmla="*/ 0 h 299802"/>
              <a:gd name="connsiteX2" fmla="*/ 982960 w 982960"/>
              <a:gd name="connsiteY2" fmla="*/ 299802 h 299802"/>
              <a:gd name="connsiteX3" fmla="*/ 0 w 982960"/>
              <a:gd name="connsiteY3" fmla="*/ 299802 h 299802"/>
              <a:gd name="connsiteX4" fmla="*/ 0 w 982960"/>
              <a:gd name="connsiteY4" fmla="*/ 0 h 299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960" h="299802">
                <a:moveTo>
                  <a:pt x="0" y="0"/>
                </a:moveTo>
                <a:lnTo>
                  <a:pt x="982960" y="0"/>
                </a:lnTo>
                <a:lnTo>
                  <a:pt x="982960" y="299802"/>
                </a:lnTo>
                <a:lnTo>
                  <a:pt x="0" y="2998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6939">
                  <a:tint val="66000"/>
                  <a:satMod val="160000"/>
                </a:srgbClr>
              </a:gs>
              <a:gs pos="50000">
                <a:srgbClr val="006939">
                  <a:tint val="44500"/>
                  <a:satMod val="160000"/>
                </a:srgbClr>
              </a:gs>
              <a:gs pos="100000">
                <a:srgbClr val="00693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/>
            <a:endParaRPr lang="es-E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-1" y="-27384"/>
            <a:ext cx="12192001" cy="648072"/>
          </a:xfrm>
          <a:prstGeom prst="rect">
            <a:avLst/>
          </a:prstGeom>
        </p:spPr>
        <p:txBody>
          <a:bodyPr anchor="ctr"/>
          <a:lstStyle>
            <a:lvl1pPr marL="0" marR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sz="2400" b="0">
                <a:solidFill>
                  <a:srgbClr val="1674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dirty="0"/>
          </a:p>
        </p:txBody>
      </p:sp>
      <p:pic>
        <p:nvPicPr>
          <p:cNvPr id="7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214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9"/>
          <p:cNvSpPr/>
          <p:nvPr userDrawn="1"/>
        </p:nvSpPr>
        <p:spPr>
          <a:xfrm>
            <a:off x="2999656" y="548680"/>
            <a:ext cx="9201554" cy="640871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6000">
                <a:schemeClr val="bg1"/>
              </a:gs>
              <a:gs pos="83000">
                <a:schemeClr val="bg1"/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O" sz="2800" dirty="0">
              <a:solidFill>
                <a:srgbClr val="212F3F"/>
              </a:solidFill>
            </a:endParaRPr>
          </a:p>
        </p:txBody>
      </p:sp>
      <p:sp>
        <p:nvSpPr>
          <p:cNvPr id="4" name="Rectangle 76"/>
          <p:cNvSpPr/>
          <p:nvPr userDrawn="1"/>
        </p:nvSpPr>
        <p:spPr>
          <a:xfrm>
            <a:off x="0" y="521296"/>
            <a:ext cx="2999656" cy="6336704"/>
          </a:xfrm>
          <a:prstGeom prst="rect">
            <a:avLst/>
          </a:prstGeom>
          <a:solidFill>
            <a:srgbClr val="15672F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sp>
        <p:nvSpPr>
          <p:cNvPr id="5" name="4 Forma libre"/>
          <p:cNvSpPr/>
          <p:nvPr userDrawn="1"/>
        </p:nvSpPr>
        <p:spPr>
          <a:xfrm rot="10800000" flipV="1">
            <a:off x="-1" y="-27383"/>
            <a:ext cx="12191999" cy="641502"/>
          </a:xfrm>
          <a:custGeom>
            <a:avLst/>
            <a:gdLst>
              <a:gd name="connsiteX0" fmla="*/ 0 w 982960"/>
              <a:gd name="connsiteY0" fmla="*/ 0 h 299802"/>
              <a:gd name="connsiteX1" fmla="*/ 982960 w 982960"/>
              <a:gd name="connsiteY1" fmla="*/ 0 h 299802"/>
              <a:gd name="connsiteX2" fmla="*/ 982960 w 982960"/>
              <a:gd name="connsiteY2" fmla="*/ 299802 h 299802"/>
              <a:gd name="connsiteX3" fmla="*/ 0 w 982960"/>
              <a:gd name="connsiteY3" fmla="*/ 299802 h 299802"/>
              <a:gd name="connsiteX4" fmla="*/ 0 w 982960"/>
              <a:gd name="connsiteY4" fmla="*/ 0 h 299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960" h="299802">
                <a:moveTo>
                  <a:pt x="0" y="0"/>
                </a:moveTo>
                <a:lnTo>
                  <a:pt x="982960" y="0"/>
                </a:lnTo>
                <a:lnTo>
                  <a:pt x="982960" y="299802"/>
                </a:lnTo>
                <a:lnTo>
                  <a:pt x="0" y="2998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6939">
                  <a:tint val="66000"/>
                  <a:satMod val="160000"/>
                </a:srgbClr>
              </a:gs>
              <a:gs pos="50000">
                <a:srgbClr val="006939">
                  <a:tint val="44500"/>
                  <a:satMod val="160000"/>
                </a:srgbClr>
              </a:gs>
              <a:gs pos="100000">
                <a:srgbClr val="00693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/>
            <a:endParaRPr lang="es-E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-1" y="-27384"/>
            <a:ext cx="12192001" cy="648072"/>
          </a:xfrm>
          <a:prstGeom prst="rect">
            <a:avLst/>
          </a:prstGeom>
        </p:spPr>
        <p:txBody>
          <a:bodyPr anchor="ctr"/>
          <a:lstStyle>
            <a:lvl1pPr marL="0" marR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sz="2400" b="0">
                <a:solidFill>
                  <a:srgbClr val="1674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dirty="0"/>
          </a:p>
        </p:txBody>
      </p:sp>
      <p:pic>
        <p:nvPicPr>
          <p:cNvPr id="7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65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uerpo d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892" y="167145"/>
            <a:ext cx="8707452" cy="668413"/>
          </a:xfrm>
          <a:prstGeom prst="rect">
            <a:avLst/>
          </a:prstGeom>
        </p:spPr>
        <p:txBody>
          <a:bodyPr anchor="ctr"/>
          <a:lstStyle>
            <a:lvl1pPr algn="l">
              <a:defRPr sz="3600">
                <a:solidFill>
                  <a:srgbClr val="006739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4672" y="1979407"/>
            <a:ext cx="11645660" cy="41975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8E00FB-8F05-4282-9EB6-A9CF8F6C4E17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2986144" cy="365125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347474" y="6356350"/>
            <a:ext cx="2807746" cy="365125"/>
          </a:xfrm>
          <a:prstGeom prst="rect">
            <a:avLst/>
          </a:prstGeom>
        </p:spPr>
        <p:txBody>
          <a:bodyPr/>
          <a:lstStyle/>
          <a:p>
            <a:fld id="{8479D314-819E-4FBA-B993-A47DFBD4FDEA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210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D2E1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sp>
        <p:nvSpPr>
          <p:cNvPr id="8" name="5 Hexágono"/>
          <p:cNvSpPr>
            <a:spLocks noChangeAspect="1"/>
          </p:cNvSpPr>
          <p:nvPr/>
        </p:nvSpPr>
        <p:spPr>
          <a:xfrm>
            <a:off x="679437" y="67666"/>
            <a:ext cx="1887769" cy="1633142"/>
          </a:xfrm>
          <a:prstGeom prst="hexagon">
            <a:avLst>
              <a:gd name="adj" fmla="val 28570"/>
              <a:gd name="vf" fmla="val 115470"/>
            </a:avLst>
          </a:prstGeom>
          <a:solidFill>
            <a:srgbClr val="A6C338"/>
          </a:solidFill>
          <a:ln w="3175" cmpd="sng">
            <a:solidFill>
              <a:schemeClr val="accent3">
                <a:alpha val="44000"/>
              </a:schemeClr>
            </a:solidFill>
          </a:ln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sp>
      <p:sp>
        <p:nvSpPr>
          <p:cNvPr id="9" name="Hexágono 4"/>
          <p:cNvSpPr/>
          <p:nvPr/>
        </p:nvSpPr>
        <p:spPr>
          <a:xfrm>
            <a:off x="903241" y="204099"/>
            <a:ext cx="1440160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Renovación curricular de los programas académicos de la Facultad </a:t>
            </a:r>
          </a:p>
        </p:txBody>
      </p:sp>
      <p:pic>
        <p:nvPicPr>
          <p:cNvPr id="11" name="6 Imagen"/>
          <p:cNvPicPr>
            <a:picLocks noChangeAspect="1"/>
          </p:cNvPicPr>
          <p:nvPr userDrawn="1"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283" y="44624"/>
            <a:ext cx="1400389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60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sp>
        <p:nvSpPr>
          <p:cNvPr id="8" name="5 Hexágono"/>
          <p:cNvSpPr>
            <a:spLocks noChangeAspect="1"/>
          </p:cNvSpPr>
          <p:nvPr/>
        </p:nvSpPr>
        <p:spPr>
          <a:xfrm>
            <a:off x="679437" y="67666"/>
            <a:ext cx="1887769" cy="1633142"/>
          </a:xfrm>
          <a:prstGeom prst="hexagon">
            <a:avLst>
              <a:gd name="adj" fmla="val 28570"/>
              <a:gd name="vf" fmla="val 115470"/>
            </a:avLst>
          </a:prstGeom>
          <a:solidFill>
            <a:srgbClr val="A6C338"/>
          </a:solidFill>
          <a:ln w="3175" cmpd="sng">
            <a:solidFill>
              <a:schemeClr val="accent3">
                <a:alpha val="44000"/>
              </a:schemeClr>
            </a:solidFill>
          </a:ln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sp>
      <p:sp>
        <p:nvSpPr>
          <p:cNvPr id="9" name="Hexágono 4"/>
          <p:cNvSpPr/>
          <p:nvPr/>
        </p:nvSpPr>
        <p:spPr>
          <a:xfrm>
            <a:off x="903241" y="204099"/>
            <a:ext cx="1440160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Renovación curricular de los programas académicos de la Facultad </a:t>
            </a:r>
          </a:p>
        </p:txBody>
      </p:sp>
      <p:pic>
        <p:nvPicPr>
          <p:cNvPr id="13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6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0"/>
            <a:ext cx="2999656" cy="6957392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pic>
        <p:nvPicPr>
          <p:cNvPr id="13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  <p:sp>
        <p:nvSpPr>
          <p:cNvPr id="7" name="Freeform 53"/>
          <p:cNvSpPr>
            <a:spLocks noChangeArrowheads="1"/>
          </p:cNvSpPr>
          <p:nvPr userDrawn="1"/>
        </p:nvSpPr>
        <p:spPr bwMode="auto">
          <a:xfrm>
            <a:off x="-1" y="-2092"/>
            <a:ext cx="2999656" cy="1831642"/>
          </a:xfrm>
          <a:custGeom>
            <a:avLst/>
            <a:gdLst>
              <a:gd name="T0" fmla="*/ 965 w 1930"/>
              <a:gd name="T1" fmla="*/ 0 h 2601"/>
              <a:gd name="T2" fmla="*/ 0 w 1930"/>
              <a:gd name="T3" fmla="*/ 0 h 2601"/>
              <a:gd name="T4" fmla="*/ 0 w 1930"/>
              <a:gd name="T5" fmla="*/ 2106 h 2601"/>
              <a:gd name="T6" fmla="*/ 965 w 1930"/>
              <a:gd name="T7" fmla="*/ 2600 h 2601"/>
              <a:gd name="T8" fmla="*/ 1929 w 1930"/>
              <a:gd name="T9" fmla="*/ 2106 h 2601"/>
              <a:gd name="T10" fmla="*/ 1929 w 1930"/>
              <a:gd name="T11" fmla="*/ 0 h 2601"/>
              <a:gd name="T12" fmla="*/ 965 w 1930"/>
              <a:gd name="T13" fmla="*/ 0 h 2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0" h="2601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rgbClr val="A6C33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/>
        </p:spPr>
        <p:txBody>
          <a:bodyPr wrap="none" anchor="ctr"/>
          <a:lstStyle/>
          <a:p>
            <a:endParaRPr lang="en-US" sz="675">
              <a:latin typeface="+mj-lt"/>
            </a:endParaRPr>
          </a:p>
        </p:txBody>
      </p:sp>
      <p:sp>
        <p:nvSpPr>
          <p:cNvPr id="9" name="Hexágono 4"/>
          <p:cNvSpPr/>
          <p:nvPr/>
        </p:nvSpPr>
        <p:spPr>
          <a:xfrm>
            <a:off x="136833" y="279268"/>
            <a:ext cx="2725989" cy="10615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Renovación curricular </a:t>
            </a:r>
            <a:r>
              <a:rPr lang="es-ES" sz="2000" b="1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 </a:t>
            </a:r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de los programas académicos de la Facultad </a:t>
            </a:r>
          </a:p>
        </p:txBody>
      </p:sp>
    </p:spTree>
    <p:extLst>
      <p:ext uri="{BB962C8B-B14F-4D97-AF65-F5344CB8AC3E}">
        <p14:creationId xmlns:p14="http://schemas.microsoft.com/office/powerpoint/2010/main" val="196328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pic>
        <p:nvPicPr>
          <p:cNvPr id="13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  <p:sp>
        <p:nvSpPr>
          <p:cNvPr id="7" name="Freeform 53"/>
          <p:cNvSpPr>
            <a:spLocks noChangeArrowheads="1"/>
          </p:cNvSpPr>
          <p:nvPr userDrawn="1"/>
        </p:nvSpPr>
        <p:spPr bwMode="auto">
          <a:xfrm>
            <a:off x="0" y="0"/>
            <a:ext cx="2999656" cy="1831642"/>
          </a:xfrm>
          <a:custGeom>
            <a:avLst/>
            <a:gdLst>
              <a:gd name="T0" fmla="*/ 965 w 1930"/>
              <a:gd name="T1" fmla="*/ 0 h 2601"/>
              <a:gd name="T2" fmla="*/ 0 w 1930"/>
              <a:gd name="T3" fmla="*/ 0 h 2601"/>
              <a:gd name="T4" fmla="*/ 0 w 1930"/>
              <a:gd name="T5" fmla="*/ 2106 h 2601"/>
              <a:gd name="T6" fmla="*/ 965 w 1930"/>
              <a:gd name="T7" fmla="*/ 2600 h 2601"/>
              <a:gd name="T8" fmla="*/ 1929 w 1930"/>
              <a:gd name="T9" fmla="*/ 2106 h 2601"/>
              <a:gd name="T10" fmla="*/ 1929 w 1930"/>
              <a:gd name="T11" fmla="*/ 0 h 2601"/>
              <a:gd name="T12" fmla="*/ 965 w 1930"/>
              <a:gd name="T13" fmla="*/ 0 h 2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0" h="2601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rgbClr val="EB751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/>
        </p:spPr>
        <p:txBody>
          <a:bodyPr wrap="none" anchor="ctr"/>
          <a:lstStyle/>
          <a:p>
            <a:endParaRPr lang="en-US" sz="675">
              <a:latin typeface="+mj-lt"/>
            </a:endParaRPr>
          </a:p>
        </p:txBody>
      </p:sp>
      <p:sp>
        <p:nvSpPr>
          <p:cNvPr id="9" name="Hexágono 4"/>
          <p:cNvSpPr/>
          <p:nvPr/>
        </p:nvSpPr>
        <p:spPr>
          <a:xfrm>
            <a:off x="0" y="72008"/>
            <a:ext cx="2999656" cy="16288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Consolidación de la incidencia regional, nacional e internacional de la Facultad y la gestión de relaciones de valor</a:t>
            </a:r>
            <a:r>
              <a:rPr lang="es-ES" sz="1900" b="1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 </a:t>
            </a:r>
            <a:r>
              <a:rPr lang="es-E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con el </a:t>
            </a:r>
            <a:r>
              <a:rPr lang="es-ES" sz="1900" b="1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 </a:t>
            </a:r>
            <a:r>
              <a:rPr lang="es-E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entorno</a:t>
            </a:r>
          </a:p>
        </p:txBody>
      </p:sp>
    </p:spTree>
    <p:extLst>
      <p:ext uri="{BB962C8B-B14F-4D97-AF65-F5344CB8AC3E}">
        <p14:creationId xmlns:p14="http://schemas.microsoft.com/office/powerpoint/2010/main" val="3086079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pic>
        <p:nvPicPr>
          <p:cNvPr id="13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  <p:sp>
        <p:nvSpPr>
          <p:cNvPr id="7" name="Freeform 53"/>
          <p:cNvSpPr>
            <a:spLocks noChangeArrowheads="1"/>
          </p:cNvSpPr>
          <p:nvPr userDrawn="1"/>
        </p:nvSpPr>
        <p:spPr bwMode="auto">
          <a:xfrm>
            <a:off x="0" y="0"/>
            <a:ext cx="2999656" cy="1831642"/>
          </a:xfrm>
          <a:custGeom>
            <a:avLst/>
            <a:gdLst>
              <a:gd name="T0" fmla="*/ 965 w 1930"/>
              <a:gd name="T1" fmla="*/ 0 h 2601"/>
              <a:gd name="T2" fmla="*/ 0 w 1930"/>
              <a:gd name="T3" fmla="*/ 0 h 2601"/>
              <a:gd name="T4" fmla="*/ 0 w 1930"/>
              <a:gd name="T5" fmla="*/ 2106 h 2601"/>
              <a:gd name="T6" fmla="*/ 965 w 1930"/>
              <a:gd name="T7" fmla="*/ 2600 h 2601"/>
              <a:gd name="T8" fmla="*/ 1929 w 1930"/>
              <a:gd name="T9" fmla="*/ 2106 h 2601"/>
              <a:gd name="T10" fmla="*/ 1929 w 1930"/>
              <a:gd name="T11" fmla="*/ 0 h 2601"/>
              <a:gd name="T12" fmla="*/ 965 w 1930"/>
              <a:gd name="T13" fmla="*/ 0 h 2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0" h="2601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rgbClr val="2CB8A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/>
        </p:spPr>
        <p:txBody>
          <a:bodyPr wrap="none" anchor="ctr"/>
          <a:lstStyle/>
          <a:p>
            <a:endParaRPr lang="en-US" sz="675">
              <a:latin typeface="+mj-lt"/>
            </a:endParaRPr>
          </a:p>
        </p:txBody>
      </p:sp>
      <p:sp>
        <p:nvSpPr>
          <p:cNvPr id="9" name="Hexágono 4"/>
          <p:cNvSpPr/>
          <p:nvPr/>
        </p:nvSpPr>
        <p:spPr>
          <a:xfrm>
            <a:off x="101499" y="196517"/>
            <a:ext cx="2826149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Orientación estratégica de la producción científico-tecnológica y de la innovación en la Facultad</a:t>
            </a:r>
          </a:p>
        </p:txBody>
      </p:sp>
    </p:spTree>
    <p:extLst>
      <p:ext uri="{BB962C8B-B14F-4D97-AF65-F5344CB8AC3E}">
        <p14:creationId xmlns:p14="http://schemas.microsoft.com/office/powerpoint/2010/main" val="243928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pic>
        <p:nvPicPr>
          <p:cNvPr id="13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  <p:sp>
        <p:nvSpPr>
          <p:cNvPr id="10" name="Freeform 53"/>
          <p:cNvSpPr>
            <a:spLocks noChangeArrowheads="1"/>
          </p:cNvSpPr>
          <p:nvPr userDrawn="1"/>
        </p:nvSpPr>
        <p:spPr bwMode="auto">
          <a:xfrm>
            <a:off x="0" y="0"/>
            <a:ext cx="2999656" cy="1831642"/>
          </a:xfrm>
          <a:custGeom>
            <a:avLst/>
            <a:gdLst>
              <a:gd name="T0" fmla="*/ 965 w 1930"/>
              <a:gd name="T1" fmla="*/ 0 h 2601"/>
              <a:gd name="T2" fmla="*/ 0 w 1930"/>
              <a:gd name="T3" fmla="*/ 0 h 2601"/>
              <a:gd name="T4" fmla="*/ 0 w 1930"/>
              <a:gd name="T5" fmla="*/ 2106 h 2601"/>
              <a:gd name="T6" fmla="*/ 965 w 1930"/>
              <a:gd name="T7" fmla="*/ 2600 h 2601"/>
              <a:gd name="T8" fmla="*/ 1929 w 1930"/>
              <a:gd name="T9" fmla="*/ 2106 h 2601"/>
              <a:gd name="T10" fmla="*/ 1929 w 1930"/>
              <a:gd name="T11" fmla="*/ 0 h 2601"/>
              <a:gd name="T12" fmla="*/ 965 w 1930"/>
              <a:gd name="T13" fmla="*/ 0 h 2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0" h="2601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rgbClr val="00617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/>
        </p:spPr>
        <p:txBody>
          <a:bodyPr wrap="none" anchor="ctr"/>
          <a:lstStyle/>
          <a:p>
            <a:endParaRPr lang="en-US" sz="675">
              <a:latin typeface="+mj-lt"/>
            </a:endParaRPr>
          </a:p>
        </p:txBody>
      </p:sp>
      <p:sp>
        <p:nvSpPr>
          <p:cNvPr id="9" name="Hexágono 4"/>
          <p:cNvSpPr/>
          <p:nvPr/>
        </p:nvSpPr>
        <p:spPr>
          <a:xfrm>
            <a:off x="131676" y="84566"/>
            <a:ext cx="2736304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Fomento del reconocimiento y la convivencia en la Facultad</a:t>
            </a:r>
          </a:p>
        </p:txBody>
      </p:sp>
    </p:spTree>
    <p:extLst>
      <p:ext uri="{BB962C8B-B14F-4D97-AF65-F5344CB8AC3E}">
        <p14:creationId xmlns:p14="http://schemas.microsoft.com/office/powerpoint/2010/main" val="202166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013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52" r:id="rId3"/>
    <p:sldLayoutId id="2147483653" r:id="rId4"/>
    <p:sldLayoutId id="2147483660" r:id="rId5"/>
    <p:sldLayoutId id="214748367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54" r:id="rId16"/>
    <p:sldLayoutId id="2147483655" r:id="rId17"/>
    <p:sldLayoutId id="2147483656" r:id="rId18"/>
    <p:sldLayoutId id="2147483657" r:id="rId19"/>
    <p:sldLayoutId id="2147483658" r:id="rId20"/>
    <p:sldLayoutId id="2147483659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0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1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41B45B5-06B7-4AC6-9F99-445C8E1898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285" t="27502" r="29405" b="43701"/>
          <a:stretch/>
        </p:blipFill>
        <p:spPr>
          <a:xfrm>
            <a:off x="3294433" y="1657546"/>
            <a:ext cx="8266414" cy="34722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7" name="Grupo 6"/>
          <p:cNvGrpSpPr/>
          <p:nvPr/>
        </p:nvGrpSpPr>
        <p:grpSpPr>
          <a:xfrm>
            <a:off x="773828" y="1052736"/>
            <a:ext cx="3233940" cy="4856642"/>
            <a:chOff x="8889305" y="1323492"/>
            <a:chExt cx="3233940" cy="4856642"/>
          </a:xfrm>
        </p:grpSpPr>
        <p:cxnSp>
          <p:nvCxnSpPr>
            <p:cNvPr id="8" name="Straight Connector 1"/>
            <p:cNvCxnSpPr/>
            <p:nvPr/>
          </p:nvCxnSpPr>
          <p:spPr>
            <a:xfrm>
              <a:off x="8946695" y="1434055"/>
              <a:ext cx="0" cy="4746079"/>
            </a:xfrm>
            <a:prstGeom prst="line">
              <a:avLst/>
            </a:prstGeom>
            <a:ln w="38100">
              <a:solidFill>
                <a:schemeClr val="tx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2"/>
            <p:cNvSpPr/>
            <p:nvPr/>
          </p:nvSpPr>
          <p:spPr>
            <a:xfrm>
              <a:off x="8889305" y="1428840"/>
              <a:ext cx="114782" cy="11478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013" dirty="0">
                <a:latin typeface="+mj-lt"/>
              </a:endParaRPr>
            </a:p>
          </p:txBody>
        </p:sp>
        <p:sp>
          <p:nvSpPr>
            <p:cNvPr id="10" name="Oval 3"/>
            <p:cNvSpPr/>
            <p:nvPr/>
          </p:nvSpPr>
          <p:spPr>
            <a:xfrm>
              <a:off x="8889305" y="1799577"/>
              <a:ext cx="114782" cy="11478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013" dirty="0">
                <a:latin typeface="+mj-lt"/>
              </a:endParaRPr>
            </a:p>
          </p:txBody>
        </p:sp>
        <p:sp>
          <p:nvSpPr>
            <p:cNvPr id="11" name="Oval 4"/>
            <p:cNvSpPr/>
            <p:nvPr/>
          </p:nvSpPr>
          <p:spPr>
            <a:xfrm>
              <a:off x="8889305" y="2151467"/>
              <a:ext cx="114782" cy="11478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013" dirty="0">
                <a:latin typeface="+mj-lt"/>
              </a:endParaRPr>
            </a:p>
          </p:txBody>
        </p:sp>
        <p:sp>
          <p:nvSpPr>
            <p:cNvPr id="12" name="Oval 5"/>
            <p:cNvSpPr/>
            <p:nvPr/>
          </p:nvSpPr>
          <p:spPr>
            <a:xfrm>
              <a:off x="8889305" y="2541058"/>
              <a:ext cx="114782" cy="11478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013" dirty="0">
                <a:latin typeface="+mj-lt"/>
              </a:endParaRPr>
            </a:p>
          </p:txBody>
        </p:sp>
        <p:sp>
          <p:nvSpPr>
            <p:cNvPr id="13" name="Oval 6"/>
            <p:cNvSpPr/>
            <p:nvPr/>
          </p:nvSpPr>
          <p:spPr>
            <a:xfrm>
              <a:off x="8889305" y="2949505"/>
              <a:ext cx="114782" cy="11478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013" dirty="0">
                <a:latin typeface="+mj-lt"/>
              </a:endParaRPr>
            </a:p>
          </p:txBody>
        </p:sp>
        <p:sp>
          <p:nvSpPr>
            <p:cNvPr id="14" name="Oval 7"/>
            <p:cNvSpPr/>
            <p:nvPr/>
          </p:nvSpPr>
          <p:spPr>
            <a:xfrm>
              <a:off x="8889305" y="3357949"/>
              <a:ext cx="114782" cy="11478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013" dirty="0">
                <a:latin typeface="+mj-lt"/>
              </a:endParaRPr>
            </a:p>
          </p:txBody>
        </p:sp>
        <p:sp>
          <p:nvSpPr>
            <p:cNvPr id="15" name="Title 11"/>
            <p:cNvSpPr txBox="1">
              <a:spLocks/>
            </p:cNvSpPr>
            <p:nvPr/>
          </p:nvSpPr>
          <p:spPr>
            <a:xfrm>
              <a:off x="9079774" y="1323492"/>
              <a:ext cx="3043471" cy="325474"/>
            </a:xfrm>
            <a:prstGeom prst="rect">
              <a:avLst/>
            </a:prstGeom>
          </p:spPr>
          <p:txBody>
            <a:bodyPr vert="horz" lIns="68580" tIns="68580" rIns="68580" bIns="68580" rtlCol="0" anchor="ctr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s-CO" sz="1350" b="1" dirty="0">
                  <a:solidFill>
                    <a:schemeClr val="tx1">
                      <a:lumMod val="7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Santo Domingo 1</a:t>
              </a:r>
            </a:p>
          </p:txBody>
        </p:sp>
        <p:sp>
          <p:nvSpPr>
            <p:cNvPr id="16" name="Title 11"/>
            <p:cNvSpPr txBox="1">
              <a:spLocks/>
            </p:cNvSpPr>
            <p:nvPr/>
          </p:nvSpPr>
          <p:spPr>
            <a:xfrm>
              <a:off x="9079774" y="1694231"/>
              <a:ext cx="3043471" cy="325474"/>
            </a:xfrm>
            <a:prstGeom prst="rect">
              <a:avLst/>
            </a:prstGeom>
          </p:spPr>
          <p:txBody>
            <a:bodyPr vert="horz" lIns="68580" tIns="68580" rIns="68580" bIns="68580" rtlCol="0" anchor="ctr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s-CO" sz="1350" b="1" dirty="0">
                  <a:solidFill>
                    <a:schemeClr val="tx1">
                      <a:lumMod val="7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Santo Domingo 2 </a:t>
              </a:r>
            </a:p>
          </p:txBody>
        </p:sp>
        <p:sp>
          <p:nvSpPr>
            <p:cNvPr id="17" name="Title 11"/>
            <p:cNvSpPr txBox="1">
              <a:spLocks/>
            </p:cNvSpPr>
            <p:nvPr/>
          </p:nvSpPr>
          <p:spPr>
            <a:xfrm>
              <a:off x="9079774" y="2046119"/>
              <a:ext cx="3043471" cy="325474"/>
            </a:xfrm>
            <a:prstGeom prst="rect">
              <a:avLst/>
            </a:prstGeom>
          </p:spPr>
          <p:txBody>
            <a:bodyPr vert="horz" lIns="68580" tIns="68580" rIns="68580" bIns="68580" rtlCol="0" anchor="ctr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s-CO" sz="1350" b="1" dirty="0">
                  <a:solidFill>
                    <a:schemeClr val="tx1">
                      <a:lumMod val="7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Granizal</a:t>
              </a:r>
            </a:p>
          </p:txBody>
        </p:sp>
        <p:sp>
          <p:nvSpPr>
            <p:cNvPr id="18" name="Title 11"/>
            <p:cNvSpPr txBox="1">
              <a:spLocks/>
            </p:cNvSpPr>
            <p:nvPr/>
          </p:nvSpPr>
          <p:spPr>
            <a:xfrm>
              <a:off x="9079774" y="2435712"/>
              <a:ext cx="3043471" cy="325474"/>
            </a:xfrm>
            <a:prstGeom prst="rect">
              <a:avLst/>
            </a:prstGeom>
          </p:spPr>
          <p:txBody>
            <a:bodyPr vert="horz" lIns="68580" tIns="68580" rIns="68580" bIns="68580" rtlCol="0" anchor="ctr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s-CO" sz="1350" b="1" dirty="0">
                  <a:solidFill>
                    <a:schemeClr val="tx1">
                      <a:lumMod val="7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Popular </a:t>
              </a:r>
            </a:p>
          </p:txBody>
        </p:sp>
        <p:sp>
          <p:nvSpPr>
            <p:cNvPr id="19" name="Title 11"/>
            <p:cNvSpPr txBox="1">
              <a:spLocks/>
            </p:cNvSpPr>
            <p:nvPr/>
          </p:nvSpPr>
          <p:spPr>
            <a:xfrm>
              <a:off x="9079774" y="2844157"/>
              <a:ext cx="3043471" cy="325474"/>
            </a:xfrm>
            <a:prstGeom prst="rect">
              <a:avLst/>
            </a:prstGeom>
          </p:spPr>
          <p:txBody>
            <a:bodyPr vert="horz" lIns="68580" tIns="68580" rIns="68580" bIns="68580" rtlCol="0" anchor="ctr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s-CO" sz="1350" b="1" dirty="0">
                  <a:solidFill>
                    <a:schemeClr val="tx1">
                      <a:lumMod val="7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Moscú 2 </a:t>
              </a:r>
            </a:p>
          </p:txBody>
        </p:sp>
        <p:sp>
          <p:nvSpPr>
            <p:cNvPr id="20" name="Title 11"/>
            <p:cNvSpPr txBox="1">
              <a:spLocks/>
            </p:cNvSpPr>
            <p:nvPr/>
          </p:nvSpPr>
          <p:spPr>
            <a:xfrm>
              <a:off x="9079774" y="3252602"/>
              <a:ext cx="3043471" cy="325474"/>
            </a:xfrm>
            <a:prstGeom prst="rect">
              <a:avLst/>
            </a:prstGeom>
          </p:spPr>
          <p:txBody>
            <a:bodyPr vert="horz" lIns="68580" tIns="68580" rIns="68580" bIns="68580" rtlCol="0" anchor="ctr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s-CO" sz="1350" b="1" dirty="0">
                  <a:solidFill>
                    <a:schemeClr val="tx1">
                      <a:lumMod val="7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Villa Guadalupe</a:t>
              </a:r>
            </a:p>
          </p:txBody>
        </p:sp>
        <p:sp>
          <p:nvSpPr>
            <p:cNvPr id="21" name="Oval 2"/>
            <p:cNvSpPr/>
            <p:nvPr/>
          </p:nvSpPr>
          <p:spPr>
            <a:xfrm>
              <a:off x="8889305" y="3769781"/>
              <a:ext cx="114782" cy="11478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013" dirty="0">
                <a:latin typeface="+mj-lt"/>
              </a:endParaRPr>
            </a:p>
          </p:txBody>
        </p:sp>
        <p:sp>
          <p:nvSpPr>
            <p:cNvPr id="22" name="Oval 3"/>
            <p:cNvSpPr/>
            <p:nvPr/>
          </p:nvSpPr>
          <p:spPr>
            <a:xfrm>
              <a:off x="8889305" y="4140518"/>
              <a:ext cx="114782" cy="11478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013" dirty="0">
                <a:latin typeface="+mj-lt"/>
              </a:endParaRPr>
            </a:p>
          </p:txBody>
        </p:sp>
        <p:sp>
          <p:nvSpPr>
            <p:cNvPr id="23" name="Oval 4"/>
            <p:cNvSpPr/>
            <p:nvPr/>
          </p:nvSpPr>
          <p:spPr>
            <a:xfrm>
              <a:off x="8889305" y="4492408"/>
              <a:ext cx="114782" cy="11478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013" dirty="0">
                <a:latin typeface="+mj-lt"/>
              </a:endParaRPr>
            </a:p>
          </p:txBody>
        </p:sp>
        <p:sp>
          <p:nvSpPr>
            <p:cNvPr id="24" name="Oval 5"/>
            <p:cNvSpPr/>
            <p:nvPr/>
          </p:nvSpPr>
          <p:spPr>
            <a:xfrm>
              <a:off x="8889305" y="4881999"/>
              <a:ext cx="114782" cy="11478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013" dirty="0">
                <a:latin typeface="+mj-lt"/>
              </a:endParaRPr>
            </a:p>
          </p:txBody>
        </p:sp>
        <p:sp>
          <p:nvSpPr>
            <p:cNvPr id="25" name="Oval 6"/>
            <p:cNvSpPr/>
            <p:nvPr/>
          </p:nvSpPr>
          <p:spPr>
            <a:xfrm>
              <a:off x="8889305" y="5290446"/>
              <a:ext cx="114782" cy="11478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013" dirty="0">
                <a:latin typeface="+mj-lt"/>
              </a:endParaRPr>
            </a:p>
          </p:txBody>
        </p:sp>
        <p:sp>
          <p:nvSpPr>
            <p:cNvPr id="26" name="Oval 7"/>
            <p:cNvSpPr/>
            <p:nvPr/>
          </p:nvSpPr>
          <p:spPr>
            <a:xfrm>
              <a:off x="8889305" y="5698890"/>
              <a:ext cx="114782" cy="11478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013" dirty="0">
                <a:latin typeface="+mj-lt"/>
              </a:endParaRPr>
            </a:p>
          </p:txBody>
        </p:sp>
        <p:sp>
          <p:nvSpPr>
            <p:cNvPr id="27" name="Title 11"/>
            <p:cNvSpPr txBox="1">
              <a:spLocks/>
            </p:cNvSpPr>
            <p:nvPr/>
          </p:nvSpPr>
          <p:spPr>
            <a:xfrm>
              <a:off x="9079774" y="3664433"/>
              <a:ext cx="3043471" cy="325474"/>
            </a:xfrm>
            <a:prstGeom prst="rect">
              <a:avLst/>
            </a:prstGeom>
          </p:spPr>
          <p:txBody>
            <a:bodyPr vert="horz" lIns="68580" tIns="68580" rIns="68580" bIns="68580" rtlCol="0" anchor="ctr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s-CO" sz="1350" b="1" dirty="0">
                  <a:solidFill>
                    <a:schemeClr val="tx1">
                      <a:lumMod val="7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San Pablo</a:t>
              </a:r>
            </a:p>
          </p:txBody>
        </p:sp>
        <p:sp>
          <p:nvSpPr>
            <p:cNvPr id="28" name="Title 11"/>
            <p:cNvSpPr txBox="1">
              <a:spLocks/>
            </p:cNvSpPr>
            <p:nvPr/>
          </p:nvSpPr>
          <p:spPr>
            <a:xfrm>
              <a:off x="9079774" y="4035172"/>
              <a:ext cx="3043471" cy="325474"/>
            </a:xfrm>
            <a:prstGeom prst="rect">
              <a:avLst/>
            </a:prstGeom>
          </p:spPr>
          <p:txBody>
            <a:bodyPr vert="horz" lIns="68580" tIns="68580" rIns="68580" bIns="68580" rtlCol="0" anchor="ctr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s-CO" sz="1350" b="1" dirty="0">
                  <a:solidFill>
                    <a:schemeClr val="tx1">
                      <a:lumMod val="7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El Carpinelo</a:t>
              </a:r>
            </a:p>
          </p:txBody>
        </p:sp>
        <p:sp>
          <p:nvSpPr>
            <p:cNvPr id="29" name="Title 11"/>
            <p:cNvSpPr txBox="1">
              <a:spLocks/>
            </p:cNvSpPr>
            <p:nvPr/>
          </p:nvSpPr>
          <p:spPr>
            <a:xfrm>
              <a:off x="9079774" y="4387060"/>
              <a:ext cx="3043471" cy="325474"/>
            </a:xfrm>
            <a:prstGeom prst="rect">
              <a:avLst/>
            </a:prstGeom>
          </p:spPr>
          <p:txBody>
            <a:bodyPr vert="horz" lIns="68580" tIns="68580" rIns="68580" bIns="68580" rtlCol="0" anchor="ctr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s-CO" sz="1350" b="1" dirty="0">
                  <a:solidFill>
                    <a:schemeClr val="tx1">
                      <a:lumMod val="7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El Compromiso</a:t>
              </a:r>
            </a:p>
          </p:txBody>
        </p:sp>
        <p:sp>
          <p:nvSpPr>
            <p:cNvPr id="30" name="Title 11"/>
            <p:cNvSpPr txBox="1">
              <a:spLocks/>
            </p:cNvSpPr>
            <p:nvPr/>
          </p:nvSpPr>
          <p:spPr>
            <a:xfrm>
              <a:off x="9079774" y="4776653"/>
              <a:ext cx="3043471" cy="325474"/>
            </a:xfrm>
            <a:prstGeom prst="rect">
              <a:avLst/>
            </a:prstGeom>
          </p:spPr>
          <p:txBody>
            <a:bodyPr vert="horz" lIns="68580" tIns="68580" rIns="68580" bIns="68580" rtlCol="0" anchor="ctr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s-CO" sz="1350" b="1" dirty="0">
                  <a:solidFill>
                    <a:schemeClr val="tx1">
                      <a:lumMod val="7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Aldea Pablo VI</a:t>
              </a:r>
            </a:p>
          </p:txBody>
        </p:sp>
        <p:sp>
          <p:nvSpPr>
            <p:cNvPr id="31" name="Title 11"/>
            <p:cNvSpPr txBox="1">
              <a:spLocks/>
            </p:cNvSpPr>
            <p:nvPr/>
          </p:nvSpPr>
          <p:spPr>
            <a:xfrm>
              <a:off x="9079774" y="5185098"/>
              <a:ext cx="3043471" cy="325474"/>
            </a:xfrm>
            <a:prstGeom prst="rect">
              <a:avLst/>
            </a:prstGeom>
          </p:spPr>
          <p:txBody>
            <a:bodyPr vert="horz" lIns="68580" tIns="68580" rIns="68580" bIns="68580" rtlCol="0" anchor="ctr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s-CO" sz="1350" b="1" dirty="0">
                  <a:solidFill>
                    <a:schemeClr val="tx1">
                      <a:lumMod val="7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La Esperanza 2 </a:t>
              </a:r>
            </a:p>
          </p:txBody>
        </p:sp>
        <p:sp>
          <p:nvSpPr>
            <p:cNvPr id="32" name="Title 11"/>
            <p:cNvSpPr txBox="1">
              <a:spLocks/>
            </p:cNvSpPr>
            <p:nvPr/>
          </p:nvSpPr>
          <p:spPr>
            <a:xfrm>
              <a:off x="9079774" y="5593543"/>
              <a:ext cx="3043471" cy="325474"/>
            </a:xfrm>
            <a:prstGeom prst="rect">
              <a:avLst/>
            </a:prstGeom>
          </p:spPr>
          <p:txBody>
            <a:bodyPr vert="horz" lIns="68580" tIns="68580" rIns="68580" bIns="68580" rtlCol="0" anchor="ctr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s-CO" sz="1350" b="1" dirty="0">
                  <a:solidFill>
                    <a:schemeClr val="tx1">
                      <a:lumMod val="7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La Avanzada</a:t>
              </a:r>
            </a:p>
          </p:txBody>
        </p:sp>
      </p:grpSp>
      <p:sp>
        <p:nvSpPr>
          <p:cNvPr id="33" name="Rectángulo 32">
            <a:extLst>
              <a:ext uri="{FF2B5EF4-FFF2-40B4-BE49-F238E27FC236}">
                <a16:creationId xmlns:a16="http://schemas.microsoft.com/office/drawing/2014/main" id="{A1CB3BDC-78DD-4771-8265-487F6021F40A}"/>
              </a:ext>
            </a:extLst>
          </p:cNvPr>
          <p:cNvSpPr/>
          <p:nvPr/>
        </p:nvSpPr>
        <p:spPr>
          <a:xfrm>
            <a:off x="3504672" y="5428134"/>
            <a:ext cx="78459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es-MX" sz="1600" dirty="0">
                <a:latin typeface="+mj-lt"/>
              </a:rPr>
              <a:t>La zona nororiental ha sido poblada principalmente por medio de asentamientos de familias que en su mayoría llegaron del campo a la ciudad </a:t>
            </a:r>
            <a:r>
              <a:rPr lang="es-CO" sz="1600" dirty="0">
                <a:latin typeface="+mj-lt"/>
              </a:rPr>
              <a:t>forzados por la violencia política</a:t>
            </a:r>
            <a:endParaRPr lang="es-MX" sz="1600" dirty="0">
              <a:latin typeface="+mj-lt"/>
            </a:endParaRPr>
          </a:p>
        </p:txBody>
      </p:sp>
      <p:sp>
        <p:nvSpPr>
          <p:cNvPr id="36" name="Title 5"/>
          <p:cNvSpPr txBox="1">
            <a:spLocks/>
          </p:cNvSpPr>
          <p:nvPr/>
        </p:nvSpPr>
        <p:spPr>
          <a:xfrm>
            <a:off x="479376" y="458403"/>
            <a:ext cx="2105046" cy="486148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sz="3200" b="1" kern="1200" cap="small" normalizeH="0" baseline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ctr" defTabSz="914400" fontAlgn="auto">
              <a:spcAft>
                <a:spcPts val="0"/>
              </a:spcAft>
              <a:buClrTx/>
              <a:buSzTx/>
              <a:tabLst/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12 barrios</a:t>
            </a:r>
          </a:p>
        </p:txBody>
      </p:sp>
      <p:sp>
        <p:nvSpPr>
          <p:cNvPr id="37" name="Título 1"/>
          <p:cNvSpPr txBox="1">
            <a:spLocks/>
          </p:cNvSpPr>
          <p:nvPr/>
        </p:nvSpPr>
        <p:spPr>
          <a:xfrm>
            <a:off x="3256076" y="530377"/>
            <a:ext cx="8279904" cy="9735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solidFill>
                  <a:srgbClr val="0067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Experiencia de Articulación Territorial e Interdisciplinaria </a:t>
            </a:r>
          </a:p>
          <a:p>
            <a:pPr>
              <a:defRPr/>
            </a:pPr>
            <a:r>
              <a:rPr lang="es-ES" sz="2800" b="1" dirty="0" smtClean="0">
                <a:solidFill>
                  <a:srgbClr val="0067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Práctica Formativa Descentralizada - </a:t>
            </a:r>
            <a:r>
              <a:rPr lang="es-ES" sz="2800" b="1" dirty="0">
                <a:solidFill>
                  <a:srgbClr val="0067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Comuna 1</a:t>
            </a:r>
          </a:p>
        </p:txBody>
      </p:sp>
    </p:spTree>
    <p:extLst>
      <p:ext uri="{BB962C8B-B14F-4D97-AF65-F5344CB8AC3E}">
        <p14:creationId xmlns:p14="http://schemas.microsoft.com/office/powerpoint/2010/main" val="29602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3143672" y="1052736"/>
            <a:ext cx="8768066" cy="4914196"/>
            <a:chOff x="-2598828" y="2085877"/>
            <a:chExt cx="8768066" cy="4914196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grpSp>
          <p:nvGrpSpPr>
            <p:cNvPr id="3" name="Group 719"/>
            <p:cNvGrpSpPr/>
            <p:nvPr/>
          </p:nvGrpSpPr>
          <p:grpSpPr>
            <a:xfrm>
              <a:off x="-2598827" y="2085877"/>
              <a:ext cx="6346244" cy="864722"/>
              <a:chOff x="-3465099" y="-1"/>
              <a:chExt cx="8461654" cy="1152961"/>
            </a:xfrm>
          </p:grpSpPr>
          <p:sp>
            <p:nvSpPr>
              <p:cNvPr id="34" name="Shape 712"/>
              <p:cNvSpPr/>
              <p:nvPr/>
            </p:nvSpPr>
            <p:spPr>
              <a:xfrm flipH="1">
                <a:off x="-3465099" y="166677"/>
                <a:ext cx="7657085" cy="818352"/>
              </a:xfrm>
              <a:prstGeom prst="rect">
                <a:avLst/>
              </a:prstGeom>
              <a:solidFill>
                <a:srgbClr val="4B2C50"/>
              </a:solidFill>
              <a:ln w="12700" cap="flat">
                <a:noFill/>
                <a:miter lim="400000"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 wrap="square" lIns="108000" tIns="34289" rIns="34289" bIns="34289" numCol="1" anchor="ctr">
                <a:noAutofit/>
              </a:bodyPr>
              <a:lstStyle/>
              <a:p>
                <a:pPr lvl="0"/>
                <a:r>
                  <a:rPr lang="es-ES" sz="1600" b="1" kern="0" dirty="0">
                    <a:solidFill>
                      <a:prstClr val="white"/>
                    </a:solidFill>
                  </a:rPr>
                  <a:t>Diseño de respuestas integrales acorde a las necesidades territoriales</a:t>
                </a:r>
              </a:p>
            </p:txBody>
          </p:sp>
          <p:grpSp>
            <p:nvGrpSpPr>
              <p:cNvPr id="35" name="Group 716"/>
              <p:cNvGrpSpPr/>
              <p:nvPr/>
            </p:nvGrpSpPr>
            <p:grpSpPr>
              <a:xfrm>
                <a:off x="4191985" y="-1"/>
                <a:ext cx="804570" cy="1152961"/>
                <a:chOff x="0" y="0"/>
                <a:chExt cx="804566" cy="1152958"/>
              </a:xfrm>
            </p:grpSpPr>
            <p:sp>
              <p:nvSpPr>
                <p:cNvPr id="36" name="Shape 713"/>
                <p:cNvSpPr/>
                <p:nvPr/>
              </p:nvSpPr>
              <p:spPr>
                <a:xfrm flipH="1">
                  <a:off x="0" y="166677"/>
                  <a:ext cx="402284" cy="98628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1600" y="17922"/>
                      </a:lnTo>
                      <a:lnTo>
                        <a:pt x="21600" y="0"/>
                      </a:lnTo>
                      <a:lnTo>
                        <a:pt x="0" y="3733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4B2C50">
                    <a:alpha val="90000"/>
                  </a:srgbClr>
                </a:solidFill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t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35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7" name="Shape 714"/>
                <p:cNvSpPr/>
                <p:nvPr/>
              </p:nvSpPr>
              <p:spPr>
                <a:xfrm flipH="1">
                  <a:off x="402283" y="166677"/>
                  <a:ext cx="402284" cy="98628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lnTo>
                        <a:pt x="0" y="17922"/>
                      </a:lnTo>
                      <a:lnTo>
                        <a:pt x="0" y="0"/>
                      </a:lnTo>
                      <a:lnTo>
                        <a:pt x="21600" y="3733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4B2C50">
                    <a:alpha val="80000"/>
                  </a:srgbClr>
                </a:solidFill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ctr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Helvetica"/>
                      <a:cs typeface="Helvetica"/>
                      <a:sym typeface="Helvetica"/>
                    </a:rPr>
                    <a:t>1</a:t>
                  </a:r>
                </a:p>
              </p:txBody>
            </p:sp>
            <p:sp>
              <p:nvSpPr>
                <p:cNvPr id="38" name="Shape 715"/>
                <p:cNvSpPr/>
                <p:nvPr/>
              </p:nvSpPr>
              <p:spPr>
                <a:xfrm flipH="1">
                  <a:off x="1" y="0"/>
                  <a:ext cx="804566" cy="3371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21600"/>
                      </a:moveTo>
                      <a:lnTo>
                        <a:pt x="0" y="10680"/>
                      </a:lnTo>
                      <a:lnTo>
                        <a:pt x="10800" y="0"/>
                      </a:lnTo>
                      <a:lnTo>
                        <a:pt x="21600" y="10680"/>
                      </a:lnTo>
                      <a:lnTo>
                        <a:pt x="10800" y="21600"/>
                      </a:lnTo>
                      <a:close/>
                    </a:path>
                  </a:pathLst>
                </a:custGeom>
                <a:solidFill>
                  <a:srgbClr val="4B2C50"/>
                </a:solidFill>
                <a:ln w="9525" cap="flat">
                  <a:noFill/>
                  <a:prstDash val="solid"/>
                  <a:bevel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t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35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4" name="Group 727"/>
            <p:cNvGrpSpPr/>
            <p:nvPr/>
          </p:nvGrpSpPr>
          <p:grpSpPr>
            <a:xfrm>
              <a:off x="-2598827" y="2897488"/>
              <a:ext cx="6900342" cy="866601"/>
              <a:chOff x="-3465098" y="0"/>
              <a:chExt cx="9200456" cy="1155468"/>
            </a:xfrm>
            <a:solidFill>
              <a:srgbClr val="C0392B"/>
            </a:solidFill>
          </p:grpSpPr>
          <p:sp>
            <p:nvSpPr>
              <p:cNvPr id="29" name="Shape 720"/>
              <p:cNvSpPr/>
              <p:nvPr/>
            </p:nvSpPr>
            <p:spPr>
              <a:xfrm flipH="1">
                <a:off x="-3465098" y="171692"/>
                <a:ext cx="8395883" cy="816711"/>
              </a:xfrm>
              <a:prstGeom prst="rect">
                <a:avLst/>
              </a:prstGeom>
              <a:grpFill/>
              <a:ln w="12700" cap="flat">
                <a:noFill/>
                <a:miter lim="400000"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 wrap="square" lIns="108000" tIns="34289" rIns="34289" bIns="34289" numCol="1" anchor="ctr">
                <a:noAutofit/>
              </a:bodyPr>
              <a:lstStyle/>
              <a:p>
                <a:pPr lvl="0"/>
                <a:r>
                  <a:rPr lang="es-ES" sz="1500" b="1" kern="0" dirty="0">
                    <a:solidFill>
                      <a:prstClr val="white"/>
                    </a:solidFill>
                  </a:rPr>
                  <a:t>Desarrollo de acciones coordinadas con los actores del territorio y de la Universidad (no repetición, mayor impacto)</a:t>
                </a:r>
              </a:p>
            </p:txBody>
          </p:sp>
          <p:grpSp>
            <p:nvGrpSpPr>
              <p:cNvPr id="30" name="Group 724"/>
              <p:cNvGrpSpPr/>
              <p:nvPr/>
            </p:nvGrpSpPr>
            <p:grpSpPr>
              <a:xfrm>
                <a:off x="4930788" y="0"/>
                <a:ext cx="804570" cy="1155468"/>
                <a:chOff x="0" y="0"/>
                <a:chExt cx="804566" cy="1155466"/>
              </a:xfrm>
              <a:grpFill/>
            </p:grpSpPr>
            <p:sp>
              <p:nvSpPr>
                <p:cNvPr id="31" name="Shape 721"/>
                <p:cNvSpPr/>
                <p:nvPr/>
              </p:nvSpPr>
              <p:spPr>
                <a:xfrm flipH="1">
                  <a:off x="0" y="169186"/>
                  <a:ext cx="402284" cy="98628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1600" y="17922"/>
                      </a:lnTo>
                      <a:lnTo>
                        <a:pt x="21600" y="0"/>
                      </a:lnTo>
                      <a:lnTo>
                        <a:pt x="0" y="3678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0392B">
                    <a:alpha val="90000"/>
                  </a:srgbClr>
                </a:solidFill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t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35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2" name="Shape 722"/>
                <p:cNvSpPr/>
                <p:nvPr/>
              </p:nvSpPr>
              <p:spPr>
                <a:xfrm flipH="1">
                  <a:off x="402283" y="169186"/>
                  <a:ext cx="402284" cy="98628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lnTo>
                        <a:pt x="0" y="17922"/>
                      </a:lnTo>
                      <a:lnTo>
                        <a:pt x="0" y="0"/>
                      </a:lnTo>
                      <a:lnTo>
                        <a:pt x="21600" y="3678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C0392B">
                    <a:alpha val="80000"/>
                  </a:srgbClr>
                </a:solidFill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ctr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Helvetica"/>
                      <a:cs typeface="Helvetica"/>
                      <a:sym typeface="Helvetica"/>
                    </a:rPr>
                    <a:t>2</a:t>
                  </a:r>
                </a:p>
              </p:txBody>
            </p:sp>
            <p:sp>
              <p:nvSpPr>
                <p:cNvPr id="33" name="Shape 723"/>
                <p:cNvSpPr/>
                <p:nvPr/>
              </p:nvSpPr>
              <p:spPr>
                <a:xfrm flipH="1">
                  <a:off x="1" y="0"/>
                  <a:ext cx="804566" cy="3371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21600"/>
                      </a:moveTo>
                      <a:lnTo>
                        <a:pt x="0" y="10680"/>
                      </a:lnTo>
                      <a:lnTo>
                        <a:pt x="10800" y="0"/>
                      </a:lnTo>
                      <a:lnTo>
                        <a:pt x="21600" y="10680"/>
                      </a:lnTo>
                      <a:lnTo>
                        <a:pt x="10800" y="21600"/>
                      </a:ln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t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35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5" name="Group 735"/>
            <p:cNvGrpSpPr/>
            <p:nvPr/>
          </p:nvGrpSpPr>
          <p:grpSpPr>
            <a:xfrm>
              <a:off x="-2598828" y="3710979"/>
              <a:ext cx="7386053" cy="855437"/>
              <a:chOff x="-3465100" y="0"/>
              <a:chExt cx="9848068" cy="1140582"/>
            </a:xfrm>
            <a:solidFill>
              <a:srgbClr val="F39C12"/>
            </a:solidFill>
          </p:grpSpPr>
          <p:sp>
            <p:nvSpPr>
              <p:cNvPr id="24" name="Shape 728"/>
              <p:cNvSpPr/>
              <p:nvPr/>
            </p:nvSpPr>
            <p:spPr>
              <a:xfrm flipH="1">
                <a:off x="-3465100" y="170587"/>
                <a:ext cx="9039127" cy="799404"/>
              </a:xfrm>
              <a:prstGeom prst="rect">
                <a:avLst/>
              </a:prstGeom>
              <a:grpFill/>
              <a:ln w="12700" cap="flat">
                <a:noFill/>
                <a:miter lim="400000"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 wrap="square" lIns="108000" tIns="34289" rIns="34289" bIns="34289" numCol="1" anchor="ctr">
                <a:noAutofit/>
              </a:bodyPr>
              <a:lstStyle/>
              <a:p>
                <a:pPr lvl="0"/>
                <a:r>
                  <a:rPr lang="es-ES" sz="1500" b="1" kern="0" dirty="0">
                    <a:solidFill>
                      <a:prstClr val="white"/>
                    </a:solidFill>
                  </a:rPr>
                  <a:t>Énfasis en el cuidado humano, donde la prevención se integra con las acciones promocionales</a:t>
                </a:r>
              </a:p>
            </p:txBody>
          </p:sp>
          <p:grpSp>
            <p:nvGrpSpPr>
              <p:cNvPr id="25" name="Group 732"/>
              <p:cNvGrpSpPr/>
              <p:nvPr/>
            </p:nvGrpSpPr>
            <p:grpSpPr>
              <a:xfrm>
                <a:off x="5578397" y="0"/>
                <a:ext cx="804571" cy="1140582"/>
                <a:chOff x="0" y="0"/>
                <a:chExt cx="804567" cy="1140580"/>
              </a:xfrm>
              <a:grpFill/>
            </p:grpSpPr>
            <p:sp>
              <p:nvSpPr>
                <p:cNvPr id="26" name="Shape 729"/>
                <p:cNvSpPr/>
                <p:nvPr/>
              </p:nvSpPr>
              <p:spPr>
                <a:xfrm flipH="1">
                  <a:off x="0" y="168081"/>
                  <a:ext cx="402284" cy="97249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1600" y="17870"/>
                      </a:lnTo>
                      <a:lnTo>
                        <a:pt x="21600" y="0"/>
                      </a:lnTo>
                      <a:lnTo>
                        <a:pt x="0" y="3786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39C12">
                    <a:alpha val="90000"/>
                  </a:srgbClr>
                </a:solidFill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t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35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" name="Shape 730"/>
                <p:cNvSpPr/>
                <p:nvPr/>
              </p:nvSpPr>
              <p:spPr>
                <a:xfrm flipH="1">
                  <a:off x="402283" y="168081"/>
                  <a:ext cx="402284" cy="97249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lnTo>
                        <a:pt x="0" y="17870"/>
                      </a:lnTo>
                      <a:lnTo>
                        <a:pt x="0" y="0"/>
                      </a:lnTo>
                      <a:lnTo>
                        <a:pt x="21600" y="3786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F39C12">
                    <a:alpha val="80000"/>
                  </a:srgbClr>
                </a:solidFill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ctr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Helvetica"/>
                      <a:cs typeface="Helvetica"/>
                      <a:sym typeface="Helvetica"/>
                    </a:rPr>
                    <a:t>3</a:t>
                  </a: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8" name="Shape 731"/>
                <p:cNvSpPr/>
                <p:nvPr/>
              </p:nvSpPr>
              <p:spPr>
                <a:xfrm flipH="1">
                  <a:off x="1" y="0"/>
                  <a:ext cx="804566" cy="3371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21600"/>
                      </a:moveTo>
                      <a:lnTo>
                        <a:pt x="0" y="10680"/>
                      </a:lnTo>
                      <a:lnTo>
                        <a:pt x="10800" y="0"/>
                      </a:lnTo>
                      <a:lnTo>
                        <a:pt x="21600" y="10680"/>
                      </a:lnTo>
                      <a:lnTo>
                        <a:pt x="10800" y="21600"/>
                      </a:ln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t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35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6" name="Group 743"/>
            <p:cNvGrpSpPr/>
            <p:nvPr/>
          </p:nvGrpSpPr>
          <p:grpSpPr>
            <a:xfrm>
              <a:off x="-2598828" y="4513306"/>
              <a:ext cx="7861687" cy="859910"/>
              <a:chOff x="-3465099" y="-1"/>
              <a:chExt cx="10482246" cy="1146545"/>
            </a:xfrm>
            <a:solidFill>
              <a:srgbClr val="16A085"/>
            </a:solidFill>
          </p:grpSpPr>
          <p:sp>
            <p:nvSpPr>
              <p:cNvPr id="19" name="Shape 736"/>
              <p:cNvSpPr/>
              <p:nvPr/>
            </p:nvSpPr>
            <p:spPr>
              <a:xfrm flipH="1">
                <a:off x="-3465099" y="166525"/>
                <a:ext cx="9675479" cy="810073"/>
              </a:xfrm>
              <a:prstGeom prst="rect">
                <a:avLst/>
              </a:prstGeom>
              <a:grpFill/>
              <a:ln w="12700" cap="flat">
                <a:noFill/>
                <a:miter lim="400000"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 wrap="square" lIns="34289" tIns="34289" rIns="34289" bIns="34289" numCol="1" anchor="ctr">
                <a:noAutofit/>
              </a:bodyPr>
              <a:lstStyle/>
              <a:p>
                <a:r>
                  <a:rPr lang="es-ES" sz="1500" b="1" kern="0" dirty="0">
                    <a:solidFill>
                      <a:prstClr val="white"/>
                    </a:solidFill>
                  </a:rPr>
                  <a:t>  Fortalecimiento de la formación integral</a:t>
                </a:r>
              </a:p>
            </p:txBody>
          </p:sp>
          <p:grpSp>
            <p:nvGrpSpPr>
              <p:cNvPr id="20" name="Group 740"/>
              <p:cNvGrpSpPr/>
              <p:nvPr/>
            </p:nvGrpSpPr>
            <p:grpSpPr>
              <a:xfrm>
                <a:off x="6212576" y="-1"/>
                <a:ext cx="804571" cy="1146545"/>
                <a:chOff x="0" y="0"/>
                <a:chExt cx="804567" cy="1146543"/>
              </a:xfrm>
              <a:grpFill/>
            </p:grpSpPr>
            <p:sp>
              <p:nvSpPr>
                <p:cNvPr id="21" name="Shape 737"/>
                <p:cNvSpPr/>
                <p:nvPr/>
              </p:nvSpPr>
              <p:spPr>
                <a:xfrm flipH="1">
                  <a:off x="0" y="166526"/>
                  <a:ext cx="402284" cy="98001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1600" y="17899"/>
                      </a:lnTo>
                      <a:lnTo>
                        <a:pt x="21600" y="0"/>
                      </a:lnTo>
                      <a:lnTo>
                        <a:pt x="0" y="3701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16A085">
                    <a:alpha val="90000"/>
                  </a:srgbClr>
                </a:solidFill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t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35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2" name="Shape 738"/>
                <p:cNvSpPr/>
                <p:nvPr/>
              </p:nvSpPr>
              <p:spPr>
                <a:xfrm flipH="1">
                  <a:off x="402283" y="166526"/>
                  <a:ext cx="402284" cy="98001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lnTo>
                        <a:pt x="0" y="17899"/>
                      </a:lnTo>
                      <a:lnTo>
                        <a:pt x="0" y="0"/>
                      </a:lnTo>
                      <a:lnTo>
                        <a:pt x="21600" y="3701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16A085">
                    <a:alpha val="80000"/>
                  </a:srgbClr>
                </a:solidFill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ctr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b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Calibri"/>
                    </a:defRPr>
                  </a:pPr>
                  <a:r>
                    <a:rPr kumimoji="0" 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Helvetica"/>
                      <a:cs typeface="Helvetica"/>
                      <a:sym typeface="Helvetica"/>
                    </a:rPr>
                    <a:t>4</a:t>
                  </a:r>
                </a:p>
              </p:txBody>
            </p:sp>
            <p:sp>
              <p:nvSpPr>
                <p:cNvPr id="23" name="Shape 739"/>
                <p:cNvSpPr/>
                <p:nvPr/>
              </p:nvSpPr>
              <p:spPr>
                <a:xfrm flipH="1">
                  <a:off x="1" y="0"/>
                  <a:ext cx="804566" cy="3371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21600"/>
                      </a:moveTo>
                      <a:lnTo>
                        <a:pt x="0" y="10680"/>
                      </a:lnTo>
                      <a:lnTo>
                        <a:pt x="10800" y="0"/>
                      </a:lnTo>
                      <a:lnTo>
                        <a:pt x="21600" y="10680"/>
                      </a:lnTo>
                      <a:lnTo>
                        <a:pt x="10800" y="21600"/>
                      </a:ln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t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35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7" name="Group 735"/>
            <p:cNvGrpSpPr/>
            <p:nvPr/>
          </p:nvGrpSpPr>
          <p:grpSpPr>
            <a:xfrm>
              <a:off x="-2598828" y="5337836"/>
              <a:ext cx="8292432" cy="855437"/>
              <a:chOff x="-4673606" y="0"/>
              <a:chExt cx="11056574" cy="1140582"/>
            </a:xfrm>
            <a:solidFill>
              <a:schemeClr val="accent4"/>
            </a:solidFill>
          </p:grpSpPr>
          <p:sp>
            <p:nvSpPr>
              <p:cNvPr id="14" name="Shape 728"/>
              <p:cNvSpPr/>
              <p:nvPr/>
            </p:nvSpPr>
            <p:spPr>
              <a:xfrm flipH="1">
                <a:off x="-4673606" y="170587"/>
                <a:ext cx="10247632" cy="799404"/>
              </a:xfrm>
              <a:prstGeom prst="rect">
                <a:avLst/>
              </a:prstGeom>
              <a:grpFill/>
              <a:ln w="12700" cap="flat">
                <a:noFill/>
                <a:miter lim="400000"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 wrap="square" lIns="108000" tIns="34289" rIns="34289" bIns="34289" numCol="1" anchor="ctr">
                <a:noAutofit/>
              </a:bodyPr>
              <a:lstStyle/>
              <a:p>
                <a:pPr lvl="0"/>
                <a:r>
                  <a:rPr lang="es-ES" sz="1500" b="1" dirty="0">
                    <a:solidFill>
                      <a:schemeClr val="bg1">
                        <a:lumMod val="50000"/>
                      </a:schemeClr>
                    </a:solidFill>
                  </a:rPr>
                  <a:t>Planeación y ejecución conjunta de practicas académicas de las diferentes unidades académicas de la Universidad</a:t>
                </a:r>
              </a:p>
            </p:txBody>
          </p:sp>
          <p:grpSp>
            <p:nvGrpSpPr>
              <p:cNvPr id="15" name="Group 732"/>
              <p:cNvGrpSpPr/>
              <p:nvPr/>
            </p:nvGrpSpPr>
            <p:grpSpPr>
              <a:xfrm>
                <a:off x="5578397" y="0"/>
                <a:ext cx="804571" cy="1140582"/>
                <a:chOff x="0" y="0"/>
                <a:chExt cx="804567" cy="1140580"/>
              </a:xfrm>
              <a:grpFill/>
            </p:grpSpPr>
            <p:sp>
              <p:nvSpPr>
                <p:cNvPr id="16" name="Shape 729"/>
                <p:cNvSpPr/>
                <p:nvPr/>
              </p:nvSpPr>
              <p:spPr>
                <a:xfrm flipH="1">
                  <a:off x="0" y="168081"/>
                  <a:ext cx="402284" cy="97249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1600" y="17870"/>
                      </a:lnTo>
                      <a:lnTo>
                        <a:pt x="21600" y="0"/>
                      </a:lnTo>
                      <a:lnTo>
                        <a:pt x="0" y="3786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4">
                    <a:alpha val="90000"/>
                  </a:schemeClr>
                </a:solidFill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t">
                  <a:noAutofit/>
                </a:bodyPr>
                <a:lstStyle/>
                <a:p>
                  <a:endParaRPr sz="1350"/>
                </a:p>
              </p:txBody>
            </p:sp>
            <p:sp>
              <p:nvSpPr>
                <p:cNvPr id="17" name="Shape 730"/>
                <p:cNvSpPr/>
                <p:nvPr/>
              </p:nvSpPr>
              <p:spPr>
                <a:xfrm flipH="1">
                  <a:off x="402283" y="168081"/>
                  <a:ext cx="402284" cy="97249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lnTo>
                        <a:pt x="0" y="17870"/>
                      </a:lnTo>
                      <a:lnTo>
                        <a:pt x="0" y="0"/>
                      </a:lnTo>
                      <a:lnTo>
                        <a:pt x="21600" y="3786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chemeClr val="accent4">
                    <a:alpha val="80000"/>
                  </a:schemeClr>
                </a:solidFill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ctr">
                  <a:noAutofit/>
                </a:bodyPr>
                <a:lstStyle/>
                <a:p>
                  <a:pPr algn="ctr"/>
                  <a:r>
                    <a:rPr lang="en-US" b="1" dirty="0">
                      <a:solidFill>
                        <a:srgbClr val="FFFFFF"/>
                      </a:solidFill>
                      <a:cs typeface="Helvetica"/>
                      <a:sym typeface="Helvetica"/>
                    </a:rPr>
                    <a:t>5</a:t>
                  </a:r>
                  <a:endParaRPr dirty="0"/>
                </a:p>
              </p:txBody>
            </p:sp>
            <p:sp>
              <p:nvSpPr>
                <p:cNvPr id="18" name="Shape 731"/>
                <p:cNvSpPr/>
                <p:nvPr/>
              </p:nvSpPr>
              <p:spPr>
                <a:xfrm flipH="1">
                  <a:off x="1" y="0"/>
                  <a:ext cx="804566" cy="3371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21600"/>
                      </a:moveTo>
                      <a:lnTo>
                        <a:pt x="0" y="10680"/>
                      </a:lnTo>
                      <a:lnTo>
                        <a:pt x="10800" y="0"/>
                      </a:lnTo>
                      <a:lnTo>
                        <a:pt x="21600" y="10680"/>
                      </a:lnTo>
                      <a:lnTo>
                        <a:pt x="10800" y="21600"/>
                      </a:ln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t">
                  <a:noAutofit/>
                </a:bodyPr>
                <a:lstStyle/>
                <a:p>
                  <a:endParaRPr sz="1350"/>
                </a:p>
              </p:txBody>
            </p:sp>
          </p:grpSp>
        </p:grpSp>
        <p:grpSp>
          <p:nvGrpSpPr>
            <p:cNvPr id="8" name="Group 743"/>
            <p:cNvGrpSpPr/>
            <p:nvPr/>
          </p:nvGrpSpPr>
          <p:grpSpPr>
            <a:xfrm>
              <a:off x="-2598828" y="6140163"/>
              <a:ext cx="8768066" cy="859910"/>
              <a:chOff x="-4673605" y="-1"/>
              <a:chExt cx="11690752" cy="1146545"/>
            </a:xfrm>
            <a:solidFill>
              <a:schemeClr val="accent2"/>
            </a:solidFill>
          </p:grpSpPr>
          <p:sp>
            <p:nvSpPr>
              <p:cNvPr id="9" name="Shape 736"/>
              <p:cNvSpPr/>
              <p:nvPr/>
            </p:nvSpPr>
            <p:spPr>
              <a:xfrm flipH="1">
                <a:off x="-4673605" y="166525"/>
                <a:ext cx="10883984" cy="810073"/>
              </a:xfrm>
              <a:prstGeom prst="rect">
                <a:avLst/>
              </a:prstGeom>
              <a:grpFill/>
              <a:ln w="12700" cap="flat">
                <a:noFill/>
                <a:miter lim="400000"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 wrap="square" lIns="108000" tIns="34289" rIns="34289" bIns="34289" numCol="1" anchor="ctr">
                <a:noAutofit/>
              </a:bodyPr>
              <a:lstStyle/>
              <a:p>
                <a:pPr lvl="0"/>
                <a:r>
                  <a:rPr lang="es-ES" sz="1500" b="1" dirty="0">
                    <a:solidFill>
                      <a:prstClr val="white"/>
                    </a:solidFill>
                  </a:rPr>
                  <a:t>Realización de atención individual reconociendo a los sujetos acorde a sus condiciones y realidades de contexto</a:t>
                </a:r>
              </a:p>
            </p:txBody>
          </p:sp>
          <p:grpSp>
            <p:nvGrpSpPr>
              <p:cNvPr id="10" name="Group 740"/>
              <p:cNvGrpSpPr/>
              <p:nvPr/>
            </p:nvGrpSpPr>
            <p:grpSpPr>
              <a:xfrm>
                <a:off x="6212576" y="-1"/>
                <a:ext cx="804571" cy="1146545"/>
                <a:chOff x="0" y="0"/>
                <a:chExt cx="804567" cy="1146543"/>
              </a:xfrm>
              <a:grpFill/>
            </p:grpSpPr>
            <p:sp>
              <p:nvSpPr>
                <p:cNvPr id="11" name="Shape 737"/>
                <p:cNvSpPr/>
                <p:nvPr/>
              </p:nvSpPr>
              <p:spPr>
                <a:xfrm flipH="1">
                  <a:off x="0" y="166526"/>
                  <a:ext cx="402284" cy="98001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1600" y="17899"/>
                      </a:lnTo>
                      <a:lnTo>
                        <a:pt x="21600" y="0"/>
                      </a:lnTo>
                      <a:lnTo>
                        <a:pt x="0" y="3701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2">
                    <a:alpha val="90000"/>
                  </a:schemeClr>
                </a:solidFill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t">
                  <a:noAutofit/>
                </a:bodyPr>
                <a:lstStyle/>
                <a:p>
                  <a:endParaRPr sz="1350"/>
                </a:p>
              </p:txBody>
            </p:sp>
            <p:sp>
              <p:nvSpPr>
                <p:cNvPr id="12" name="Shape 738"/>
                <p:cNvSpPr/>
                <p:nvPr/>
              </p:nvSpPr>
              <p:spPr>
                <a:xfrm flipH="1">
                  <a:off x="402283" y="166526"/>
                  <a:ext cx="402284" cy="98001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lnTo>
                        <a:pt x="0" y="17899"/>
                      </a:lnTo>
                      <a:lnTo>
                        <a:pt x="0" y="0"/>
                      </a:lnTo>
                      <a:lnTo>
                        <a:pt x="21600" y="3701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chemeClr val="accent2">
                    <a:alpha val="80000"/>
                  </a:schemeClr>
                </a:solidFill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ctr">
                  <a:noAutofit/>
                </a:bodyPr>
                <a:lstStyle/>
                <a:p>
                  <a:pPr lvl="0" algn="ctr">
                    <a:defRPr b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Calibri"/>
                    </a:defRPr>
                  </a:pPr>
                  <a:r>
                    <a:rPr lang="en-US" b="1" dirty="0">
                      <a:solidFill>
                        <a:srgbClr val="FFFFFF"/>
                      </a:solidFill>
                      <a:ea typeface="Helvetica"/>
                      <a:cs typeface="Helvetica"/>
                      <a:sym typeface="Helvetica"/>
                    </a:rPr>
                    <a:t>6</a:t>
                  </a:r>
                </a:p>
              </p:txBody>
            </p:sp>
            <p:sp>
              <p:nvSpPr>
                <p:cNvPr id="13" name="Shape 739"/>
                <p:cNvSpPr/>
                <p:nvPr/>
              </p:nvSpPr>
              <p:spPr>
                <a:xfrm flipH="1">
                  <a:off x="1" y="0"/>
                  <a:ext cx="804566" cy="3371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21600"/>
                      </a:moveTo>
                      <a:lnTo>
                        <a:pt x="0" y="10680"/>
                      </a:lnTo>
                      <a:lnTo>
                        <a:pt x="10800" y="0"/>
                      </a:lnTo>
                      <a:lnTo>
                        <a:pt x="21600" y="10680"/>
                      </a:lnTo>
                      <a:lnTo>
                        <a:pt x="10800" y="21600"/>
                      </a:ln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/>
              </p:spPr>
              <p:txBody>
                <a:bodyPr wrap="square" lIns="34289" tIns="34289" rIns="34289" bIns="34289" numCol="1" anchor="t">
                  <a:noAutofit/>
                </a:bodyPr>
                <a:lstStyle/>
                <a:p>
                  <a:endParaRPr sz="1350"/>
                </a:p>
              </p:txBody>
            </p:sp>
          </p:grpSp>
        </p:grpSp>
      </p:grpSp>
      <p:sp>
        <p:nvSpPr>
          <p:cNvPr id="39" name="Título 6"/>
          <p:cNvSpPr txBox="1">
            <a:spLocks/>
          </p:cNvSpPr>
          <p:nvPr/>
        </p:nvSpPr>
        <p:spPr>
          <a:xfrm>
            <a:off x="3143671" y="118098"/>
            <a:ext cx="7386053" cy="77029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673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Criterios Orientadores del Trabajo</a:t>
            </a:r>
            <a:endParaRPr lang="es-MX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45" name="Grupo 44"/>
          <p:cNvGrpSpPr/>
          <p:nvPr/>
        </p:nvGrpSpPr>
        <p:grpSpPr>
          <a:xfrm>
            <a:off x="79668" y="0"/>
            <a:ext cx="2890082" cy="6896359"/>
            <a:chOff x="79668" y="0"/>
            <a:chExt cx="2890082" cy="6896359"/>
          </a:xfrm>
        </p:grpSpPr>
        <p:pic>
          <p:nvPicPr>
            <p:cNvPr id="41" name="Imagen 40">
              <a:extLst>
                <a:ext uri="{FF2B5EF4-FFF2-40B4-BE49-F238E27FC236}">
                  <a16:creationId xmlns:a16="http://schemas.microsoft.com/office/drawing/2014/main" id="{F8D85BFE-BE8C-4951-93B8-57A5DF0C06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68" y="3502846"/>
              <a:ext cx="2794152" cy="184362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42" name="Imagen 41">
              <a:extLst>
                <a:ext uri="{FF2B5EF4-FFF2-40B4-BE49-F238E27FC236}">
                  <a16:creationId xmlns:a16="http://schemas.microsoft.com/office/drawing/2014/main" id="{0922A910-F5A0-4E22-8B47-2D80469486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621"/>
            <a:stretch/>
          </p:blipFill>
          <p:spPr>
            <a:xfrm>
              <a:off x="79668" y="5288500"/>
              <a:ext cx="2850275" cy="160785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43" name="Imagen 42">
              <a:extLst>
                <a:ext uri="{FF2B5EF4-FFF2-40B4-BE49-F238E27FC236}">
                  <a16:creationId xmlns:a16="http://schemas.microsoft.com/office/drawing/2014/main" id="{8A99AA6B-EDC4-40A0-8F1B-35623928AD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26" t="5344" r="13665" b="15030"/>
            <a:stretch/>
          </p:blipFill>
          <p:spPr>
            <a:xfrm>
              <a:off x="145334" y="1721056"/>
              <a:ext cx="2696624" cy="178179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44" name="Imagen 43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08DFB4D-5F20-4EF6-A5B3-98E37840E5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089" r="2858"/>
            <a:stretch/>
          </p:blipFill>
          <p:spPr>
            <a:xfrm>
              <a:off x="89363" y="0"/>
              <a:ext cx="2880387" cy="163737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val="253848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24"/>
          <p:cNvGrpSpPr/>
          <p:nvPr/>
        </p:nvGrpSpPr>
        <p:grpSpPr>
          <a:xfrm>
            <a:off x="4131408" y="1500965"/>
            <a:ext cx="2119637" cy="3476808"/>
            <a:chOff x="2912566" y="1682750"/>
            <a:chExt cx="2518272" cy="4035425"/>
          </a:xfrm>
        </p:grpSpPr>
        <p:sp>
          <p:nvSpPr>
            <p:cNvPr id="25" name="Freeform 90"/>
            <p:cNvSpPr>
              <a:spLocks/>
            </p:cNvSpPr>
            <p:nvPr/>
          </p:nvSpPr>
          <p:spPr bwMode="auto">
            <a:xfrm>
              <a:off x="3730625" y="5511800"/>
              <a:ext cx="276225" cy="206375"/>
            </a:xfrm>
            <a:custGeom>
              <a:avLst/>
              <a:gdLst>
                <a:gd name="T0" fmla="*/ 0 w 699"/>
                <a:gd name="T1" fmla="*/ 2 h 520"/>
                <a:gd name="T2" fmla="*/ 0 w 699"/>
                <a:gd name="T3" fmla="*/ 520 h 520"/>
                <a:gd name="T4" fmla="*/ 691 w 699"/>
                <a:gd name="T5" fmla="*/ 520 h 520"/>
                <a:gd name="T6" fmla="*/ 694 w 699"/>
                <a:gd name="T7" fmla="*/ 516 h 520"/>
                <a:gd name="T8" fmla="*/ 699 w 699"/>
                <a:gd name="T9" fmla="*/ 492 h 520"/>
                <a:gd name="T10" fmla="*/ 696 w 699"/>
                <a:gd name="T11" fmla="*/ 466 h 520"/>
                <a:gd name="T12" fmla="*/ 684 w 699"/>
                <a:gd name="T13" fmla="*/ 433 h 520"/>
                <a:gd name="T14" fmla="*/ 657 w 699"/>
                <a:gd name="T15" fmla="*/ 394 h 520"/>
                <a:gd name="T16" fmla="*/ 612 w 699"/>
                <a:gd name="T17" fmla="*/ 353 h 520"/>
                <a:gd name="T18" fmla="*/ 543 w 699"/>
                <a:gd name="T19" fmla="*/ 306 h 520"/>
                <a:gd name="T20" fmla="*/ 497 w 699"/>
                <a:gd name="T21" fmla="*/ 282 h 520"/>
                <a:gd name="T22" fmla="*/ 237 w 699"/>
                <a:gd name="T23" fmla="*/ 152 h 520"/>
                <a:gd name="T24" fmla="*/ 230 w 699"/>
                <a:gd name="T25" fmla="*/ 0 h 520"/>
                <a:gd name="T26" fmla="*/ 0 w 699"/>
                <a:gd name="T27" fmla="*/ 2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99" h="520">
                  <a:moveTo>
                    <a:pt x="0" y="2"/>
                  </a:moveTo>
                  <a:lnTo>
                    <a:pt x="0" y="520"/>
                  </a:lnTo>
                  <a:lnTo>
                    <a:pt x="691" y="520"/>
                  </a:lnTo>
                  <a:lnTo>
                    <a:pt x="694" y="516"/>
                  </a:lnTo>
                  <a:lnTo>
                    <a:pt x="699" y="492"/>
                  </a:lnTo>
                  <a:lnTo>
                    <a:pt x="696" y="466"/>
                  </a:lnTo>
                  <a:lnTo>
                    <a:pt x="684" y="433"/>
                  </a:lnTo>
                  <a:lnTo>
                    <a:pt x="657" y="394"/>
                  </a:lnTo>
                  <a:lnTo>
                    <a:pt x="612" y="353"/>
                  </a:lnTo>
                  <a:lnTo>
                    <a:pt x="543" y="306"/>
                  </a:lnTo>
                  <a:lnTo>
                    <a:pt x="497" y="282"/>
                  </a:lnTo>
                  <a:lnTo>
                    <a:pt x="237" y="152"/>
                  </a:lnTo>
                  <a:lnTo>
                    <a:pt x="23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Freeform 91"/>
            <p:cNvSpPr>
              <a:spLocks/>
            </p:cNvSpPr>
            <p:nvPr/>
          </p:nvSpPr>
          <p:spPr bwMode="auto">
            <a:xfrm>
              <a:off x="3309938" y="5511800"/>
              <a:ext cx="277813" cy="206375"/>
            </a:xfrm>
            <a:custGeom>
              <a:avLst/>
              <a:gdLst>
                <a:gd name="T0" fmla="*/ 699 w 699"/>
                <a:gd name="T1" fmla="*/ 2 h 520"/>
                <a:gd name="T2" fmla="*/ 699 w 699"/>
                <a:gd name="T3" fmla="*/ 520 h 520"/>
                <a:gd name="T4" fmla="*/ 8 w 699"/>
                <a:gd name="T5" fmla="*/ 520 h 520"/>
                <a:gd name="T6" fmla="*/ 5 w 699"/>
                <a:gd name="T7" fmla="*/ 516 h 520"/>
                <a:gd name="T8" fmla="*/ 0 w 699"/>
                <a:gd name="T9" fmla="*/ 492 h 520"/>
                <a:gd name="T10" fmla="*/ 3 w 699"/>
                <a:gd name="T11" fmla="*/ 466 h 520"/>
                <a:gd name="T12" fmla="*/ 14 w 699"/>
                <a:gd name="T13" fmla="*/ 433 h 520"/>
                <a:gd name="T14" fmla="*/ 42 w 699"/>
                <a:gd name="T15" fmla="*/ 394 h 520"/>
                <a:gd name="T16" fmla="*/ 87 w 699"/>
                <a:gd name="T17" fmla="*/ 353 h 520"/>
                <a:gd name="T18" fmla="*/ 156 w 699"/>
                <a:gd name="T19" fmla="*/ 306 h 520"/>
                <a:gd name="T20" fmla="*/ 202 w 699"/>
                <a:gd name="T21" fmla="*/ 282 h 520"/>
                <a:gd name="T22" fmla="*/ 462 w 699"/>
                <a:gd name="T23" fmla="*/ 152 h 520"/>
                <a:gd name="T24" fmla="*/ 469 w 699"/>
                <a:gd name="T25" fmla="*/ 0 h 520"/>
                <a:gd name="T26" fmla="*/ 699 w 699"/>
                <a:gd name="T27" fmla="*/ 2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99" h="520">
                  <a:moveTo>
                    <a:pt x="699" y="2"/>
                  </a:moveTo>
                  <a:lnTo>
                    <a:pt x="699" y="520"/>
                  </a:lnTo>
                  <a:lnTo>
                    <a:pt x="8" y="520"/>
                  </a:lnTo>
                  <a:lnTo>
                    <a:pt x="5" y="516"/>
                  </a:lnTo>
                  <a:lnTo>
                    <a:pt x="0" y="492"/>
                  </a:lnTo>
                  <a:lnTo>
                    <a:pt x="3" y="466"/>
                  </a:lnTo>
                  <a:lnTo>
                    <a:pt x="14" y="433"/>
                  </a:lnTo>
                  <a:lnTo>
                    <a:pt x="42" y="394"/>
                  </a:lnTo>
                  <a:lnTo>
                    <a:pt x="87" y="353"/>
                  </a:lnTo>
                  <a:lnTo>
                    <a:pt x="156" y="306"/>
                  </a:lnTo>
                  <a:lnTo>
                    <a:pt x="202" y="282"/>
                  </a:lnTo>
                  <a:lnTo>
                    <a:pt x="462" y="152"/>
                  </a:lnTo>
                  <a:lnTo>
                    <a:pt x="469" y="0"/>
                  </a:lnTo>
                  <a:lnTo>
                    <a:pt x="699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Freeform 92"/>
            <p:cNvSpPr>
              <a:spLocks/>
            </p:cNvSpPr>
            <p:nvPr/>
          </p:nvSpPr>
          <p:spPr bwMode="auto">
            <a:xfrm>
              <a:off x="3377702" y="3548063"/>
              <a:ext cx="542927" cy="2016125"/>
            </a:xfrm>
            <a:custGeom>
              <a:avLst/>
              <a:gdLst>
                <a:gd name="T0" fmla="*/ 0 w 1368"/>
                <a:gd name="T1" fmla="*/ 0 h 5080"/>
                <a:gd name="T2" fmla="*/ 148 w 1368"/>
                <a:gd name="T3" fmla="*/ 5080 h 5080"/>
                <a:gd name="T4" fmla="*/ 569 w 1368"/>
                <a:gd name="T5" fmla="*/ 5080 h 5080"/>
                <a:gd name="T6" fmla="*/ 697 w 1368"/>
                <a:gd name="T7" fmla="*/ 919 h 5080"/>
                <a:gd name="T8" fmla="*/ 763 w 1368"/>
                <a:gd name="T9" fmla="*/ 5080 h 5080"/>
                <a:gd name="T10" fmla="*/ 1184 w 1368"/>
                <a:gd name="T11" fmla="*/ 5080 h 5080"/>
                <a:gd name="T12" fmla="*/ 1368 w 1368"/>
                <a:gd name="T13" fmla="*/ 0 h 5080"/>
                <a:gd name="T14" fmla="*/ 0 w 1368"/>
                <a:gd name="T15" fmla="*/ 0 h 5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8" h="5080">
                  <a:moveTo>
                    <a:pt x="0" y="0"/>
                  </a:moveTo>
                  <a:lnTo>
                    <a:pt x="148" y="5080"/>
                  </a:lnTo>
                  <a:lnTo>
                    <a:pt x="569" y="5080"/>
                  </a:lnTo>
                  <a:lnTo>
                    <a:pt x="697" y="919"/>
                  </a:lnTo>
                  <a:lnTo>
                    <a:pt x="763" y="5080"/>
                  </a:lnTo>
                  <a:lnTo>
                    <a:pt x="1184" y="5080"/>
                  </a:lnTo>
                  <a:lnTo>
                    <a:pt x="1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932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Freeform 93"/>
            <p:cNvSpPr>
              <a:spLocks/>
            </p:cNvSpPr>
            <p:nvPr/>
          </p:nvSpPr>
          <p:spPr bwMode="auto">
            <a:xfrm>
              <a:off x="4703763" y="2887663"/>
              <a:ext cx="1588" cy="141288"/>
            </a:xfrm>
            <a:custGeom>
              <a:avLst/>
              <a:gdLst>
                <a:gd name="T0" fmla="*/ 0 w 4"/>
                <a:gd name="T1" fmla="*/ 358 h 358"/>
                <a:gd name="T2" fmla="*/ 0 w 4"/>
                <a:gd name="T3" fmla="*/ 4 h 358"/>
                <a:gd name="T4" fmla="*/ 4 w 4"/>
                <a:gd name="T5" fmla="*/ 0 h 358"/>
                <a:gd name="T6" fmla="*/ 4 w 4"/>
                <a:gd name="T7" fmla="*/ 354 h 358"/>
                <a:gd name="T8" fmla="*/ 3 w 4"/>
                <a:gd name="T9" fmla="*/ 357 h 358"/>
                <a:gd name="T10" fmla="*/ 0 w 4"/>
                <a:gd name="T11" fmla="*/ 35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358">
                  <a:moveTo>
                    <a:pt x="0" y="358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4" y="354"/>
                  </a:lnTo>
                  <a:lnTo>
                    <a:pt x="3" y="357"/>
                  </a:lnTo>
                  <a:lnTo>
                    <a:pt x="0" y="358"/>
                  </a:lnTo>
                  <a:close/>
                </a:path>
              </a:pathLst>
            </a:custGeom>
            <a:solidFill>
              <a:srgbClr val="5C6D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Freeform 95"/>
            <p:cNvSpPr>
              <a:spLocks/>
            </p:cNvSpPr>
            <p:nvPr/>
          </p:nvSpPr>
          <p:spPr bwMode="auto">
            <a:xfrm>
              <a:off x="3387725" y="3471863"/>
              <a:ext cx="547688" cy="76200"/>
            </a:xfrm>
            <a:custGeom>
              <a:avLst/>
              <a:gdLst>
                <a:gd name="T0" fmla="*/ 1380 w 1380"/>
                <a:gd name="T1" fmla="*/ 0 h 196"/>
                <a:gd name="T2" fmla="*/ 0 w 1380"/>
                <a:gd name="T3" fmla="*/ 0 h 196"/>
                <a:gd name="T4" fmla="*/ 5 w 1380"/>
                <a:gd name="T5" fmla="*/ 196 h 196"/>
                <a:gd name="T6" fmla="*/ 1373 w 1380"/>
                <a:gd name="T7" fmla="*/ 196 h 196"/>
                <a:gd name="T8" fmla="*/ 1380 w 1380"/>
                <a:gd name="T9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0" h="196">
                  <a:moveTo>
                    <a:pt x="1380" y="0"/>
                  </a:moveTo>
                  <a:lnTo>
                    <a:pt x="0" y="0"/>
                  </a:lnTo>
                  <a:lnTo>
                    <a:pt x="5" y="196"/>
                  </a:lnTo>
                  <a:lnTo>
                    <a:pt x="1373" y="196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Freeform 96"/>
            <p:cNvSpPr>
              <a:spLocks/>
            </p:cNvSpPr>
            <p:nvPr/>
          </p:nvSpPr>
          <p:spPr bwMode="auto">
            <a:xfrm>
              <a:off x="3296741" y="2473325"/>
              <a:ext cx="276225" cy="1401763"/>
            </a:xfrm>
            <a:custGeom>
              <a:avLst/>
              <a:gdLst>
                <a:gd name="T0" fmla="*/ 0 w 696"/>
                <a:gd name="T1" fmla="*/ 375 h 3534"/>
                <a:gd name="T2" fmla="*/ 92 w 696"/>
                <a:gd name="T3" fmla="*/ 3513 h 3534"/>
                <a:gd name="T4" fmla="*/ 626 w 696"/>
                <a:gd name="T5" fmla="*/ 3534 h 3534"/>
                <a:gd name="T6" fmla="*/ 642 w 696"/>
                <a:gd name="T7" fmla="*/ 636 h 3534"/>
                <a:gd name="T8" fmla="*/ 696 w 696"/>
                <a:gd name="T9" fmla="*/ 0 h 3534"/>
                <a:gd name="T10" fmla="*/ 0 w 696"/>
                <a:gd name="T11" fmla="*/ 375 h 3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6" h="3534">
                  <a:moveTo>
                    <a:pt x="0" y="375"/>
                  </a:moveTo>
                  <a:lnTo>
                    <a:pt x="92" y="3513"/>
                  </a:lnTo>
                  <a:lnTo>
                    <a:pt x="626" y="3534"/>
                  </a:lnTo>
                  <a:lnTo>
                    <a:pt x="642" y="636"/>
                  </a:lnTo>
                  <a:lnTo>
                    <a:pt x="696" y="0"/>
                  </a:lnTo>
                  <a:lnTo>
                    <a:pt x="0" y="375"/>
                  </a:lnTo>
                  <a:close/>
                </a:path>
              </a:pathLst>
            </a:custGeom>
            <a:solidFill>
              <a:srgbClr val="111B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Freeform 97"/>
            <p:cNvSpPr>
              <a:spLocks/>
            </p:cNvSpPr>
            <p:nvPr/>
          </p:nvSpPr>
          <p:spPr bwMode="auto">
            <a:xfrm>
              <a:off x="3559175" y="2462213"/>
              <a:ext cx="223838" cy="1006475"/>
            </a:xfrm>
            <a:custGeom>
              <a:avLst/>
              <a:gdLst>
                <a:gd name="T0" fmla="*/ 262 w 565"/>
                <a:gd name="T1" fmla="*/ 0 h 2536"/>
                <a:gd name="T2" fmla="*/ 94 w 565"/>
                <a:gd name="T3" fmla="*/ 41 h 2536"/>
                <a:gd name="T4" fmla="*/ 0 w 565"/>
                <a:gd name="T5" fmla="*/ 162 h 2536"/>
                <a:gd name="T6" fmla="*/ 0 w 565"/>
                <a:gd name="T7" fmla="*/ 2536 h 2536"/>
                <a:gd name="T8" fmla="*/ 565 w 565"/>
                <a:gd name="T9" fmla="*/ 2536 h 2536"/>
                <a:gd name="T10" fmla="*/ 558 w 565"/>
                <a:gd name="T11" fmla="*/ 162 h 2536"/>
                <a:gd name="T12" fmla="*/ 437 w 565"/>
                <a:gd name="T13" fmla="*/ 35 h 2536"/>
                <a:gd name="T14" fmla="*/ 262 w 565"/>
                <a:gd name="T15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5" h="2536">
                  <a:moveTo>
                    <a:pt x="262" y="0"/>
                  </a:moveTo>
                  <a:lnTo>
                    <a:pt x="94" y="41"/>
                  </a:lnTo>
                  <a:lnTo>
                    <a:pt x="0" y="162"/>
                  </a:lnTo>
                  <a:lnTo>
                    <a:pt x="0" y="2536"/>
                  </a:lnTo>
                  <a:lnTo>
                    <a:pt x="565" y="2536"/>
                  </a:lnTo>
                  <a:lnTo>
                    <a:pt x="558" y="162"/>
                  </a:lnTo>
                  <a:lnTo>
                    <a:pt x="437" y="35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Freeform 98"/>
            <p:cNvSpPr>
              <a:spLocks/>
            </p:cNvSpPr>
            <p:nvPr/>
          </p:nvSpPr>
          <p:spPr bwMode="auto">
            <a:xfrm>
              <a:off x="3619500" y="2489200"/>
              <a:ext cx="92075" cy="120650"/>
            </a:xfrm>
            <a:custGeom>
              <a:avLst/>
              <a:gdLst>
                <a:gd name="T0" fmla="*/ 111 w 232"/>
                <a:gd name="T1" fmla="*/ 0 h 305"/>
                <a:gd name="T2" fmla="*/ 0 w 232"/>
                <a:gd name="T3" fmla="*/ 171 h 305"/>
                <a:gd name="T4" fmla="*/ 71 w 232"/>
                <a:gd name="T5" fmla="*/ 305 h 305"/>
                <a:gd name="T6" fmla="*/ 155 w 232"/>
                <a:gd name="T7" fmla="*/ 305 h 305"/>
                <a:gd name="T8" fmla="*/ 232 w 232"/>
                <a:gd name="T9" fmla="*/ 171 h 305"/>
                <a:gd name="T10" fmla="*/ 111 w 232"/>
                <a:gd name="T11" fmla="*/ 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2" h="305">
                  <a:moveTo>
                    <a:pt x="111" y="0"/>
                  </a:moveTo>
                  <a:lnTo>
                    <a:pt x="0" y="171"/>
                  </a:lnTo>
                  <a:lnTo>
                    <a:pt x="71" y="305"/>
                  </a:lnTo>
                  <a:lnTo>
                    <a:pt x="155" y="305"/>
                  </a:lnTo>
                  <a:lnTo>
                    <a:pt x="232" y="171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FE5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Freeform 99"/>
            <p:cNvSpPr>
              <a:spLocks/>
            </p:cNvSpPr>
            <p:nvPr/>
          </p:nvSpPr>
          <p:spPr bwMode="auto">
            <a:xfrm>
              <a:off x="3573463" y="2432050"/>
              <a:ext cx="196850" cy="150813"/>
            </a:xfrm>
            <a:custGeom>
              <a:avLst/>
              <a:gdLst>
                <a:gd name="T0" fmla="*/ 85 w 499"/>
                <a:gd name="T1" fmla="*/ 0 h 380"/>
                <a:gd name="T2" fmla="*/ 387 w 499"/>
                <a:gd name="T3" fmla="*/ 0 h 380"/>
                <a:gd name="T4" fmla="*/ 499 w 499"/>
                <a:gd name="T5" fmla="*/ 203 h 380"/>
                <a:gd name="T6" fmla="*/ 345 w 499"/>
                <a:gd name="T7" fmla="*/ 373 h 380"/>
                <a:gd name="T8" fmla="*/ 232 w 499"/>
                <a:gd name="T9" fmla="*/ 190 h 380"/>
                <a:gd name="T10" fmla="*/ 113 w 499"/>
                <a:gd name="T11" fmla="*/ 380 h 380"/>
                <a:gd name="T12" fmla="*/ 0 w 499"/>
                <a:gd name="T13" fmla="*/ 218 h 380"/>
                <a:gd name="T14" fmla="*/ 85 w 499"/>
                <a:gd name="T15" fmla="*/ 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9" h="380">
                  <a:moveTo>
                    <a:pt x="85" y="0"/>
                  </a:moveTo>
                  <a:lnTo>
                    <a:pt x="387" y="0"/>
                  </a:lnTo>
                  <a:lnTo>
                    <a:pt x="499" y="203"/>
                  </a:lnTo>
                  <a:lnTo>
                    <a:pt x="345" y="373"/>
                  </a:lnTo>
                  <a:lnTo>
                    <a:pt x="232" y="190"/>
                  </a:lnTo>
                  <a:lnTo>
                    <a:pt x="113" y="380"/>
                  </a:lnTo>
                  <a:lnTo>
                    <a:pt x="0" y="218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Freeform 100"/>
            <p:cNvSpPr>
              <a:spLocks/>
            </p:cNvSpPr>
            <p:nvPr/>
          </p:nvSpPr>
          <p:spPr bwMode="auto">
            <a:xfrm>
              <a:off x="3624263" y="2351088"/>
              <a:ext cx="85725" cy="138113"/>
            </a:xfrm>
            <a:custGeom>
              <a:avLst/>
              <a:gdLst>
                <a:gd name="T0" fmla="*/ 0 w 217"/>
                <a:gd name="T1" fmla="*/ 28 h 346"/>
                <a:gd name="T2" fmla="*/ 0 w 217"/>
                <a:gd name="T3" fmla="*/ 259 h 346"/>
                <a:gd name="T4" fmla="*/ 101 w 217"/>
                <a:gd name="T5" fmla="*/ 346 h 346"/>
                <a:gd name="T6" fmla="*/ 217 w 217"/>
                <a:gd name="T7" fmla="*/ 259 h 346"/>
                <a:gd name="T8" fmla="*/ 217 w 217"/>
                <a:gd name="T9" fmla="*/ 0 h 346"/>
                <a:gd name="T10" fmla="*/ 189 w 217"/>
                <a:gd name="T11" fmla="*/ 8 h 346"/>
                <a:gd name="T12" fmla="*/ 67 w 217"/>
                <a:gd name="T13" fmla="*/ 34 h 346"/>
                <a:gd name="T14" fmla="*/ 20 w 217"/>
                <a:gd name="T15" fmla="*/ 37 h 346"/>
                <a:gd name="T16" fmla="*/ 1 w 217"/>
                <a:gd name="T17" fmla="*/ 34 h 346"/>
                <a:gd name="T18" fmla="*/ 0 w 217"/>
                <a:gd name="T19" fmla="*/ 28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" h="346">
                  <a:moveTo>
                    <a:pt x="0" y="28"/>
                  </a:moveTo>
                  <a:lnTo>
                    <a:pt x="0" y="259"/>
                  </a:lnTo>
                  <a:lnTo>
                    <a:pt x="101" y="346"/>
                  </a:lnTo>
                  <a:lnTo>
                    <a:pt x="217" y="259"/>
                  </a:lnTo>
                  <a:lnTo>
                    <a:pt x="217" y="0"/>
                  </a:lnTo>
                  <a:lnTo>
                    <a:pt x="189" y="8"/>
                  </a:lnTo>
                  <a:lnTo>
                    <a:pt x="67" y="34"/>
                  </a:lnTo>
                  <a:lnTo>
                    <a:pt x="20" y="37"/>
                  </a:lnTo>
                  <a:lnTo>
                    <a:pt x="1" y="3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D9AA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Freeform 101"/>
            <p:cNvSpPr>
              <a:spLocks/>
            </p:cNvSpPr>
            <p:nvPr/>
          </p:nvSpPr>
          <p:spPr bwMode="auto">
            <a:xfrm>
              <a:off x="3619500" y="2584450"/>
              <a:ext cx="84138" cy="812800"/>
            </a:xfrm>
            <a:custGeom>
              <a:avLst/>
              <a:gdLst>
                <a:gd name="T0" fmla="*/ 84 w 211"/>
                <a:gd name="T1" fmla="*/ 0 h 2045"/>
                <a:gd name="T2" fmla="*/ 0 w 211"/>
                <a:gd name="T3" fmla="*/ 1926 h 2045"/>
                <a:gd name="T4" fmla="*/ 98 w 211"/>
                <a:gd name="T5" fmla="*/ 2045 h 2045"/>
                <a:gd name="T6" fmla="*/ 211 w 211"/>
                <a:gd name="T7" fmla="*/ 1920 h 2045"/>
                <a:gd name="T8" fmla="*/ 147 w 211"/>
                <a:gd name="T9" fmla="*/ 0 h 2045"/>
                <a:gd name="T10" fmla="*/ 84 w 211"/>
                <a:gd name="T11" fmla="*/ 0 h 2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1" h="2045">
                  <a:moveTo>
                    <a:pt x="84" y="0"/>
                  </a:moveTo>
                  <a:lnTo>
                    <a:pt x="0" y="1926"/>
                  </a:lnTo>
                  <a:lnTo>
                    <a:pt x="98" y="2045"/>
                  </a:lnTo>
                  <a:lnTo>
                    <a:pt x="211" y="1920"/>
                  </a:lnTo>
                  <a:lnTo>
                    <a:pt x="147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FE5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Freeform 102"/>
            <p:cNvSpPr>
              <a:spLocks/>
            </p:cNvSpPr>
            <p:nvPr/>
          </p:nvSpPr>
          <p:spPr bwMode="auto">
            <a:xfrm>
              <a:off x="3746005" y="2481263"/>
              <a:ext cx="273050" cy="1398588"/>
            </a:xfrm>
            <a:custGeom>
              <a:avLst/>
              <a:gdLst>
                <a:gd name="T0" fmla="*/ 689 w 689"/>
                <a:gd name="T1" fmla="*/ 348 h 3524"/>
                <a:gd name="T2" fmla="*/ 0 w 689"/>
                <a:gd name="T3" fmla="*/ 0 h 3524"/>
                <a:gd name="T4" fmla="*/ 55 w 689"/>
                <a:gd name="T5" fmla="*/ 621 h 3524"/>
                <a:gd name="T6" fmla="*/ 0 w 689"/>
                <a:gd name="T7" fmla="*/ 3524 h 3524"/>
                <a:gd name="T8" fmla="*/ 634 w 689"/>
                <a:gd name="T9" fmla="*/ 3480 h 3524"/>
                <a:gd name="T10" fmla="*/ 689 w 689"/>
                <a:gd name="T11" fmla="*/ 348 h 3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9" h="3524">
                  <a:moveTo>
                    <a:pt x="689" y="348"/>
                  </a:moveTo>
                  <a:lnTo>
                    <a:pt x="0" y="0"/>
                  </a:lnTo>
                  <a:lnTo>
                    <a:pt x="55" y="621"/>
                  </a:lnTo>
                  <a:lnTo>
                    <a:pt x="0" y="3524"/>
                  </a:lnTo>
                  <a:lnTo>
                    <a:pt x="634" y="3480"/>
                  </a:lnTo>
                  <a:lnTo>
                    <a:pt x="689" y="348"/>
                  </a:lnTo>
                  <a:close/>
                </a:path>
              </a:pathLst>
            </a:custGeom>
            <a:solidFill>
              <a:srgbClr val="111B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Freeform 103"/>
            <p:cNvSpPr>
              <a:spLocks/>
            </p:cNvSpPr>
            <p:nvPr/>
          </p:nvSpPr>
          <p:spPr bwMode="auto">
            <a:xfrm>
              <a:off x="3451225" y="2473325"/>
              <a:ext cx="133350" cy="1073150"/>
            </a:xfrm>
            <a:custGeom>
              <a:avLst/>
              <a:gdLst>
                <a:gd name="T0" fmla="*/ 334 w 334"/>
                <a:gd name="T1" fmla="*/ 0 h 2704"/>
                <a:gd name="T2" fmla="*/ 248 w 334"/>
                <a:gd name="T3" fmla="*/ 56 h 2704"/>
                <a:gd name="T4" fmla="*/ 107 w 334"/>
                <a:gd name="T5" fmla="*/ 255 h 2704"/>
                <a:gd name="T6" fmla="*/ 140 w 334"/>
                <a:gd name="T7" fmla="*/ 462 h 2704"/>
                <a:gd name="T8" fmla="*/ 3 w 334"/>
                <a:gd name="T9" fmla="*/ 524 h 2704"/>
                <a:gd name="T10" fmla="*/ 1 w 334"/>
                <a:gd name="T11" fmla="*/ 535 h 2704"/>
                <a:gd name="T12" fmla="*/ 0 w 334"/>
                <a:gd name="T13" fmla="*/ 537 h 2704"/>
                <a:gd name="T14" fmla="*/ 267 w 334"/>
                <a:gd name="T15" fmla="*/ 2704 h 2704"/>
                <a:gd name="T16" fmla="*/ 280 w 334"/>
                <a:gd name="T17" fmla="*/ 636 h 2704"/>
                <a:gd name="T18" fmla="*/ 334 w 334"/>
                <a:gd name="T19" fmla="*/ 0 h 2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4" h="2704">
                  <a:moveTo>
                    <a:pt x="334" y="0"/>
                  </a:moveTo>
                  <a:lnTo>
                    <a:pt x="248" y="56"/>
                  </a:lnTo>
                  <a:lnTo>
                    <a:pt x="107" y="255"/>
                  </a:lnTo>
                  <a:lnTo>
                    <a:pt x="140" y="462"/>
                  </a:lnTo>
                  <a:lnTo>
                    <a:pt x="3" y="524"/>
                  </a:lnTo>
                  <a:lnTo>
                    <a:pt x="1" y="535"/>
                  </a:lnTo>
                  <a:lnTo>
                    <a:pt x="0" y="537"/>
                  </a:lnTo>
                  <a:lnTo>
                    <a:pt x="267" y="2704"/>
                  </a:lnTo>
                  <a:lnTo>
                    <a:pt x="280" y="636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rgbClr val="414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Freeform 104"/>
            <p:cNvSpPr>
              <a:spLocks/>
            </p:cNvSpPr>
            <p:nvPr/>
          </p:nvSpPr>
          <p:spPr bwMode="auto">
            <a:xfrm>
              <a:off x="3751263" y="2471738"/>
              <a:ext cx="134938" cy="1077913"/>
            </a:xfrm>
            <a:custGeom>
              <a:avLst/>
              <a:gdLst>
                <a:gd name="T0" fmla="*/ 0 w 340"/>
                <a:gd name="T1" fmla="*/ 0 h 2716"/>
                <a:gd name="T2" fmla="*/ 92 w 340"/>
                <a:gd name="T3" fmla="*/ 59 h 2716"/>
                <a:gd name="T4" fmla="*/ 232 w 340"/>
                <a:gd name="T5" fmla="*/ 258 h 2716"/>
                <a:gd name="T6" fmla="*/ 200 w 340"/>
                <a:gd name="T7" fmla="*/ 465 h 2716"/>
                <a:gd name="T8" fmla="*/ 336 w 340"/>
                <a:gd name="T9" fmla="*/ 527 h 2716"/>
                <a:gd name="T10" fmla="*/ 340 w 340"/>
                <a:gd name="T11" fmla="*/ 538 h 2716"/>
                <a:gd name="T12" fmla="*/ 340 w 340"/>
                <a:gd name="T13" fmla="*/ 540 h 2716"/>
                <a:gd name="T14" fmla="*/ 16 w 340"/>
                <a:gd name="T15" fmla="*/ 2716 h 2716"/>
                <a:gd name="T16" fmla="*/ 61 w 340"/>
                <a:gd name="T17" fmla="*/ 639 h 2716"/>
                <a:gd name="T18" fmla="*/ 0 w 340"/>
                <a:gd name="T19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0" h="2716">
                  <a:moveTo>
                    <a:pt x="0" y="0"/>
                  </a:moveTo>
                  <a:lnTo>
                    <a:pt x="92" y="59"/>
                  </a:lnTo>
                  <a:lnTo>
                    <a:pt x="232" y="258"/>
                  </a:lnTo>
                  <a:lnTo>
                    <a:pt x="200" y="465"/>
                  </a:lnTo>
                  <a:lnTo>
                    <a:pt x="336" y="527"/>
                  </a:lnTo>
                  <a:lnTo>
                    <a:pt x="340" y="538"/>
                  </a:lnTo>
                  <a:lnTo>
                    <a:pt x="340" y="540"/>
                  </a:lnTo>
                  <a:lnTo>
                    <a:pt x="16" y="2716"/>
                  </a:lnTo>
                  <a:lnTo>
                    <a:pt x="61" y="6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14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Rectangle 105"/>
            <p:cNvSpPr>
              <a:spLocks noChangeArrowheads="1"/>
            </p:cNvSpPr>
            <p:nvPr/>
          </p:nvSpPr>
          <p:spPr bwMode="auto">
            <a:xfrm>
              <a:off x="3622675" y="3468688"/>
              <a:ext cx="93663" cy="76200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Freeform 106"/>
            <p:cNvSpPr>
              <a:spLocks/>
            </p:cNvSpPr>
            <p:nvPr/>
          </p:nvSpPr>
          <p:spPr bwMode="auto">
            <a:xfrm>
              <a:off x="3203575" y="3549650"/>
              <a:ext cx="161925" cy="244475"/>
            </a:xfrm>
            <a:custGeom>
              <a:avLst/>
              <a:gdLst>
                <a:gd name="T0" fmla="*/ 129 w 410"/>
                <a:gd name="T1" fmla="*/ 0 h 616"/>
                <a:gd name="T2" fmla="*/ 180 w 410"/>
                <a:gd name="T3" fmla="*/ 33 h 616"/>
                <a:gd name="T4" fmla="*/ 256 w 410"/>
                <a:gd name="T5" fmla="*/ 91 h 616"/>
                <a:gd name="T6" fmla="*/ 303 w 410"/>
                <a:gd name="T7" fmla="*/ 136 h 616"/>
                <a:gd name="T8" fmla="*/ 343 w 410"/>
                <a:gd name="T9" fmla="*/ 184 h 616"/>
                <a:gd name="T10" fmla="*/ 377 w 410"/>
                <a:gd name="T11" fmla="*/ 237 h 616"/>
                <a:gd name="T12" fmla="*/ 400 w 410"/>
                <a:gd name="T13" fmla="*/ 295 h 616"/>
                <a:gd name="T14" fmla="*/ 410 w 410"/>
                <a:gd name="T15" fmla="*/ 357 h 616"/>
                <a:gd name="T16" fmla="*/ 410 w 410"/>
                <a:gd name="T17" fmla="*/ 389 h 616"/>
                <a:gd name="T18" fmla="*/ 407 w 410"/>
                <a:gd name="T19" fmla="*/ 441 h 616"/>
                <a:gd name="T20" fmla="*/ 392 w 410"/>
                <a:gd name="T21" fmla="*/ 498 h 616"/>
                <a:gd name="T22" fmla="*/ 378 w 410"/>
                <a:gd name="T23" fmla="*/ 528 h 616"/>
                <a:gd name="T24" fmla="*/ 357 w 410"/>
                <a:gd name="T25" fmla="*/ 551 h 616"/>
                <a:gd name="T26" fmla="*/ 330 w 410"/>
                <a:gd name="T27" fmla="*/ 569 h 616"/>
                <a:gd name="T28" fmla="*/ 277 w 410"/>
                <a:gd name="T29" fmla="*/ 591 h 616"/>
                <a:gd name="T30" fmla="*/ 226 w 410"/>
                <a:gd name="T31" fmla="*/ 606 h 616"/>
                <a:gd name="T32" fmla="*/ 207 w 410"/>
                <a:gd name="T33" fmla="*/ 609 h 616"/>
                <a:gd name="T34" fmla="*/ 154 w 410"/>
                <a:gd name="T35" fmla="*/ 616 h 616"/>
                <a:gd name="T36" fmla="*/ 99 w 410"/>
                <a:gd name="T37" fmla="*/ 613 h 616"/>
                <a:gd name="T38" fmla="*/ 64 w 410"/>
                <a:gd name="T39" fmla="*/ 600 h 616"/>
                <a:gd name="T40" fmla="*/ 46 w 410"/>
                <a:gd name="T41" fmla="*/ 585 h 616"/>
                <a:gd name="T42" fmla="*/ 40 w 410"/>
                <a:gd name="T43" fmla="*/ 576 h 616"/>
                <a:gd name="T44" fmla="*/ 31 w 410"/>
                <a:gd name="T45" fmla="*/ 559 h 616"/>
                <a:gd name="T46" fmla="*/ 25 w 410"/>
                <a:gd name="T47" fmla="*/ 533 h 616"/>
                <a:gd name="T48" fmla="*/ 29 w 410"/>
                <a:gd name="T49" fmla="*/ 516 h 616"/>
                <a:gd name="T50" fmla="*/ 41 w 410"/>
                <a:gd name="T51" fmla="*/ 504 h 616"/>
                <a:gd name="T52" fmla="*/ 92 w 410"/>
                <a:gd name="T53" fmla="*/ 492 h 616"/>
                <a:gd name="T54" fmla="*/ 129 w 410"/>
                <a:gd name="T55" fmla="*/ 486 h 616"/>
                <a:gd name="T56" fmla="*/ 145 w 410"/>
                <a:gd name="T57" fmla="*/ 480 h 616"/>
                <a:gd name="T58" fmla="*/ 173 w 410"/>
                <a:gd name="T59" fmla="*/ 453 h 616"/>
                <a:gd name="T60" fmla="*/ 188 w 410"/>
                <a:gd name="T61" fmla="*/ 415 h 616"/>
                <a:gd name="T62" fmla="*/ 182 w 410"/>
                <a:gd name="T63" fmla="*/ 384 h 616"/>
                <a:gd name="T64" fmla="*/ 171 w 410"/>
                <a:gd name="T65" fmla="*/ 366 h 616"/>
                <a:gd name="T66" fmla="*/ 162 w 410"/>
                <a:gd name="T67" fmla="*/ 357 h 616"/>
                <a:gd name="T68" fmla="*/ 141 w 410"/>
                <a:gd name="T69" fmla="*/ 339 h 616"/>
                <a:gd name="T70" fmla="*/ 111 w 410"/>
                <a:gd name="T71" fmla="*/ 307 h 616"/>
                <a:gd name="T72" fmla="*/ 86 w 410"/>
                <a:gd name="T73" fmla="*/ 267 h 616"/>
                <a:gd name="T74" fmla="*/ 68 w 410"/>
                <a:gd name="T75" fmla="*/ 213 h 616"/>
                <a:gd name="T76" fmla="*/ 35 w 410"/>
                <a:gd name="T77" fmla="*/ 144 h 616"/>
                <a:gd name="T78" fmla="*/ 0 w 410"/>
                <a:gd name="T79" fmla="*/ 98 h 616"/>
                <a:gd name="T80" fmla="*/ 24 w 410"/>
                <a:gd name="T81" fmla="*/ 82 h 616"/>
                <a:gd name="T82" fmla="*/ 68 w 410"/>
                <a:gd name="T83" fmla="*/ 43 h 616"/>
                <a:gd name="T84" fmla="*/ 86 w 410"/>
                <a:gd name="T85" fmla="*/ 20 h 616"/>
                <a:gd name="T86" fmla="*/ 95 w 410"/>
                <a:gd name="T87" fmla="*/ 31 h 616"/>
                <a:gd name="T88" fmla="*/ 108 w 410"/>
                <a:gd name="T89" fmla="*/ 34 h 616"/>
                <a:gd name="T90" fmla="*/ 120 w 410"/>
                <a:gd name="T91" fmla="*/ 18 h 616"/>
                <a:gd name="T92" fmla="*/ 129 w 410"/>
                <a:gd name="T93" fmla="*/ 0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10" h="616">
                  <a:moveTo>
                    <a:pt x="129" y="0"/>
                  </a:moveTo>
                  <a:lnTo>
                    <a:pt x="180" y="33"/>
                  </a:lnTo>
                  <a:lnTo>
                    <a:pt x="256" y="91"/>
                  </a:lnTo>
                  <a:lnTo>
                    <a:pt x="303" y="136"/>
                  </a:lnTo>
                  <a:lnTo>
                    <a:pt x="343" y="184"/>
                  </a:lnTo>
                  <a:lnTo>
                    <a:pt x="377" y="237"/>
                  </a:lnTo>
                  <a:lnTo>
                    <a:pt x="400" y="295"/>
                  </a:lnTo>
                  <a:lnTo>
                    <a:pt x="410" y="357"/>
                  </a:lnTo>
                  <a:lnTo>
                    <a:pt x="410" y="389"/>
                  </a:lnTo>
                  <a:lnTo>
                    <a:pt x="407" y="441"/>
                  </a:lnTo>
                  <a:lnTo>
                    <a:pt x="392" y="498"/>
                  </a:lnTo>
                  <a:lnTo>
                    <a:pt x="378" y="528"/>
                  </a:lnTo>
                  <a:lnTo>
                    <a:pt x="357" y="551"/>
                  </a:lnTo>
                  <a:lnTo>
                    <a:pt x="330" y="569"/>
                  </a:lnTo>
                  <a:lnTo>
                    <a:pt x="277" y="591"/>
                  </a:lnTo>
                  <a:lnTo>
                    <a:pt x="226" y="606"/>
                  </a:lnTo>
                  <a:lnTo>
                    <a:pt x="207" y="609"/>
                  </a:lnTo>
                  <a:lnTo>
                    <a:pt x="154" y="616"/>
                  </a:lnTo>
                  <a:lnTo>
                    <a:pt x="99" y="613"/>
                  </a:lnTo>
                  <a:lnTo>
                    <a:pt x="64" y="600"/>
                  </a:lnTo>
                  <a:lnTo>
                    <a:pt x="46" y="585"/>
                  </a:lnTo>
                  <a:lnTo>
                    <a:pt x="40" y="576"/>
                  </a:lnTo>
                  <a:lnTo>
                    <a:pt x="31" y="559"/>
                  </a:lnTo>
                  <a:lnTo>
                    <a:pt x="25" y="533"/>
                  </a:lnTo>
                  <a:lnTo>
                    <a:pt x="29" y="516"/>
                  </a:lnTo>
                  <a:lnTo>
                    <a:pt x="41" y="504"/>
                  </a:lnTo>
                  <a:lnTo>
                    <a:pt x="92" y="492"/>
                  </a:lnTo>
                  <a:lnTo>
                    <a:pt x="129" y="486"/>
                  </a:lnTo>
                  <a:lnTo>
                    <a:pt x="145" y="480"/>
                  </a:lnTo>
                  <a:lnTo>
                    <a:pt x="173" y="453"/>
                  </a:lnTo>
                  <a:lnTo>
                    <a:pt x="188" y="415"/>
                  </a:lnTo>
                  <a:lnTo>
                    <a:pt x="182" y="384"/>
                  </a:lnTo>
                  <a:lnTo>
                    <a:pt x="171" y="366"/>
                  </a:lnTo>
                  <a:lnTo>
                    <a:pt x="162" y="357"/>
                  </a:lnTo>
                  <a:lnTo>
                    <a:pt x="141" y="339"/>
                  </a:lnTo>
                  <a:lnTo>
                    <a:pt x="111" y="307"/>
                  </a:lnTo>
                  <a:lnTo>
                    <a:pt x="86" y="267"/>
                  </a:lnTo>
                  <a:lnTo>
                    <a:pt x="68" y="213"/>
                  </a:lnTo>
                  <a:lnTo>
                    <a:pt x="35" y="144"/>
                  </a:lnTo>
                  <a:lnTo>
                    <a:pt x="0" y="98"/>
                  </a:lnTo>
                  <a:lnTo>
                    <a:pt x="24" y="82"/>
                  </a:lnTo>
                  <a:lnTo>
                    <a:pt x="68" y="43"/>
                  </a:lnTo>
                  <a:lnTo>
                    <a:pt x="86" y="20"/>
                  </a:lnTo>
                  <a:lnTo>
                    <a:pt x="95" y="31"/>
                  </a:lnTo>
                  <a:lnTo>
                    <a:pt x="108" y="34"/>
                  </a:lnTo>
                  <a:lnTo>
                    <a:pt x="120" y="18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E0B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Freeform 107"/>
            <p:cNvSpPr>
              <a:spLocks/>
            </p:cNvSpPr>
            <p:nvPr/>
          </p:nvSpPr>
          <p:spPr bwMode="auto">
            <a:xfrm>
              <a:off x="3151188" y="3502025"/>
              <a:ext cx="103188" cy="115888"/>
            </a:xfrm>
            <a:custGeom>
              <a:avLst/>
              <a:gdLst>
                <a:gd name="T0" fmla="*/ 1 w 259"/>
                <a:gd name="T1" fmla="*/ 207 h 293"/>
                <a:gd name="T2" fmla="*/ 68 w 259"/>
                <a:gd name="T3" fmla="*/ 251 h 293"/>
                <a:gd name="T4" fmla="*/ 140 w 259"/>
                <a:gd name="T5" fmla="*/ 293 h 293"/>
                <a:gd name="T6" fmla="*/ 202 w 259"/>
                <a:gd name="T7" fmla="*/ 186 h 293"/>
                <a:gd name="T8" fmla="*/ 259 w 259"/>
                <a:gd name="T9" fmla="*/ 79 h 293"/>
                <a:gd name="T10" fmla="*/ 225 w 259"/>
                <a:gd name="T11" fmla="*/ 57 h 293"/>
                <a:gd name="T12" fmla="*/ 175 w 259"/>
                <a:gd name="T13" fmla="*/ 22 h 293"/>
                <a:gd name="T14" fmla="*/ 138 w 259"/>
                <a:gd name="T15" fmla="*/ 5 h 293"/>
                <a:gd name="T16" fmla="*/ 119 w 259"/>
                <a:gd name="T17" fmla="*/ 0 h 293"/>
                <a:gd name="T18" fmla="*/ 88 w 259"/>
                <a:gd name="T19" fmla="*/ 46 h 293"/>
                <a:gd name="T20" fmla="*/ 36 w 259"/>
                <a:gd name="T21" fmla="*/ 122 h 293"/>
                <a:gd name="T22" fmla="*/ 9 w 259"/>
                <a:gd name="T23" fmla="*/ 172 h 293"/>
                <a:gd name="T24" fmla="*/ 0 w 259"/>
                <a:gd name="T25" fmla="*/ 198 h 293"/>
                <a:gd name="T26" fmla="*/ 0 w 259"/>
                <a:gd name="T27" fmla="*/ 183 h 293"/>
                <a:gd name="T28" fmla="*/ 1 w 259"/>
                <a:gd name="T29" fmla="*/ 163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9" h="293">
                  <a:moveTo>
                    <a:pt x="1" y="207"/>
                  </a:moveTo>
                  <a:lnTo>
                    <a:pt x="68" y="251"/>
                  </a:lnTo>
                  <a:lnTo>
                    <a:pt x="140" y="293"/>
                  </a:lnTo>
                  <a:lnTo>
                    <a:pt x="202" y="186"/>
                  </a:lnTo>
                  <a:lnTo>
                    <a:pt x="259" y="79"/>
                  </a:lnTo>
                  <a:lnTo>
                    <a:pt x="225" y="57"/>
                  </a:lnTo>
                  <a:lnTo>
                    <a:pt x="175" y="22"/>
                  </a:lnTo>
                  <a:lnTo>
                    <a:pt x="138" y="5"/>
                  </a:lnTo>
                  <a:lnTo>
                    <a:pt x="119" y="0"/>
                  </a:lnTo>
                  <a:lnTo>
                    <a:pt x="88" y="46"/>
                  </a:lnTo>
                  <a:lnTo>
                    <a:pt x="36" y="122"/>
                  </a:lnTo>
                  <a:lnTo>
                    <a:pt x="9" y="172"/>
                  </a:lnTo>
                  <a:lnTo>
                    <a:pt x="0" y="198"/>
                  </a:lnTo>
                  <a:lnTo>
                    <a:pt x="0" y="183"/>
                  </a:lnTo>
                  <a:lnTo>
                    <a:pt x="1" y="16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Freeform 108"/>
            <p:cNvSpPr>
              <a:spLocks/>
            </p:cNvSpPr>
            <p:nvPr/>
          </p:nvSpPr>
          <p:spPr bwMode="auto">
            <a:xfrm>
              <a:off x="2912566" y="2620963"/>
              <a:ext cx="395288" cy="996950"/>
            </a:xfrm>
            <a:custGeom>
              <a:avLst/>
              <a:gdLst>
                <a:gd name="T0" fmla="*/ 968 w 995"/>
                <a:gd name="T1" fmla="*/ 0 h 2511"/>
                <a:gd name="T2" fmla="*/ 938 w 995"/>
                <a:gd name="T3" fmla="*/ 21 h 2511"/>
                <a:gd name="T4" fmla="*/ 749 w 995"/>
                <a:gd name="T5" fmla="*/ 172 h 2511"/>
                <a:gd name="T6" fmla="*/ 582 w 995"/>
                <a:gd name="T7" fmla="*/ 324 h 2511"/>
                <a:gd name="T8" fmla="*/ 448 w 995"/>
                <a:gd name="T9" fmla="*/ 463 h 2511"/>
                <a:gd name="T10" fmla="*/ 359 w 995"/>
                <a:gd name="T11" fmla="*/ 564 h 2511"/>
                <a:gd name="T12" fmla="*/ 275 w 995"/>
                <a:gd name="T13" fmla="*/ 671 h 2511"/>
                <a:gd name="T14" fmla="*/ 197 w 995"/>
                <a:gd name="T15" fmla="*/ 784 h 2511"/>
                <a:gd name="T16" fmla="*/ 128 w 995"/>
                <a:gd name="T17" fmla="*/ 902 h 2511"/>
                <a:gd name="T18" fmla="*/ 71 w 995"/>
                <a:gd name="T19" fmla="*/ 1023 h 2511"/>
                <a:gd name="T20" fmla="*/ 30 w 995"/>
                <a:gd name="T21" fmla="*/ 1146 h 2511"/>
                <a:gd name="T22" fmla="*/ 5 w 995"/>
                <a:gd name="T23" fmla="*/ 1272 h 2511"/>
                <a:gd name="T24" fmla="*/ 1 w 995"/>
                <a:gd name="T25" fmla="*/ 1334 h 2511"/>
                <a:gd name="T26" fmla="*/ 0 w 995"/>
                <a:gd name="T27" fmla="*/ 1396 h 2511"/>
                <a:gd name="T28" fmla="*/ 10 w 995"/>
                <a:gd name="T29" fmla="*/ 1518 h 2511"/>
                <a:gd name="T30" fmla="*/ 32 w 995"/>
                <a:gd name="T31" fmla="*/ 1634 h 2511"/>
                <a:gd name="T32" fmla="*/ 65 w 995"/>
                <a:gd name="T33" fmla="*/ 1747 h 2511"/>
                <a:gd name="T34" fmla="*/ 106 w 995"/>
                <a:gd name="T35" fmla="*/ 1854 h 2511"/>
                <a:gd name="T36" fmla="*/ 154 w 995"/>
                <a:gd name="T37" fmla="*/ 1953 h 2511"/>
                <a:gd name="T38" fmla="*/ 233 w 995"/>
                <a:gd name="T39" fmla="*/ 2092 h 2511"/>
                <a:gd name="T40" fmla="*/ 347 w 995"/>
                <a:gd name="T41" fmla="*/ 2250 h 2511"/>
                <a:gd name="T42" fmla="*/ 453 w 995"/>
                <a:gd name="T43" fmla="*/ 2375 h 2511"/>
                <a:gd name="T44" fmla="*/ 575 w 995"/>
                <a:gd name="T45" fmla="*/ 2495 h 2511"/>
                <a:gd name="T46" fmla="*/ 595 w 995"/>
                <a:gd name="T47" fmla="*/ 2511 h 2511"/>
                <a:gd name="T48" fmla="*/ 768 w 995"/>
                <a:gd name="T49" fmla="*/ 2241 h 2511"/>
                <a:gd name="T50" fmla="*/ 750 w 995"/>
                <a:gd name="T51" fmla="*/ 2228 h 2511"/>
                <a:gd name="T52" fmla="*/ 640 w 995"/>
                <a:gd name="T53" fmla="*/ 2134 h 2511"/>
                <a:gd name="T54" fmla="*/ 545 w 995"/>
                <a:gd name="T55" fmla="*/ 2036 h 2511"/>
                <a:gd name="T56" fmla="*/ 451 w 995"/>
                <a:gd name="T57" fmla="*/ 1913 h 2511"/>
                <a:gd name="T58" fmla="*/ 389 w 995"/>
                <a:gd name="T59" fmla="*/ 1804 h 2511"/>
                <a:gd name="T60" fmla="*/ 354 w 995"/>
                <a:gd name="T61" fmla="*/ 1727 h 2511"/>
                <a:gd name="T62" fmla="*/ 328 w 995"/>
                <a:gd name="T63" fmla="*/ 1644 h 2511"/>
                <a:gd name="T64" fmla="*/ 311 w 995"/>
                <a:gd name="T65" fmla="*/ 1557 h 2511"/>
                <a:gd name="T66" fmla="*/ 306 w 995"/>
                <a:gd name="T67" fmla="*/ 1466 h 2511"/>
                <a:gd name="T68" fmla="*/ 315 w 995"/>
                <a:gd name="T69" fmla="*/ 1371 h 2511"/>
                <a:gd name="T70" fmla="*/ 325 w 995"/>
                <a:gd name="T71" fmla="*/ 1323 h 2511"/>
                <a:gd name="T72" fmla="*/ 338 w 995"/>
                <a:gd name="T73" fmla="*/ 1275 h 2511"/>
                <a:gd name="T74" fmla="*/ 372 w 995"/>
                <a:gd name="T75" fmla="*/ 1186 h 2511"/>
                <a:gd name="T76" fmla="*/ 412 w 995"/>
                <a:gd name="T77" fmla="*/ 1103 h 2511"/>
                <a:gd name="T78" fmla="*/ 459 w 995"/>
                <a:gd name="T79" fmla="*/ 1029 h 2511"/>
                <a:gd name="T80" fmla="*/ 510 w 995"/>
                <a:gd name="T81" fmla="*/ 962 h 2511"/>
                <a:gd name="T82" fmla="*/ 566 w 995"/>
                <a:gd name="T83" fmla="*/ 901 h 2511"/>
                <a:gd name="T84" fmla="*/ 652 w 995"/>
                <a:gd name="T85" fmla="*/ 821 h 2511"/>
                <a:gd name="T86" fmla="*/ 764 w 995"/>
                <a:gd name="T87" fmla="*/ 738 h 2511"/>
                <a:gd name="T88" fmla="*/ 867 w 995"/>
                <a:gd name="T89" fmla="*/ 678 h 2511"/>
                <a:gd name="T90" fmla="*/ 978 w 995"/>
                <a:gd name="T91" fmla="*/ 626 h 2511"/>
                <a:gd name="T92" fmla="*/ 995 w 995"/>
                <a:gd name="T93" fmla="*/ 621 h 2511"/>
                <a:gd name="T94" fmla="*/ 968 w 995"/>
                <a:gd name="T95" fmla="*/ 0 h 2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95" h="2511">
                  <a:moveTo>
                    <a:pt x="968" y="0"/>
                  </a:moveTo>
                  <a:lnTo>
                    <a:pt x="938" y="21"/>
                  </a:lnTo>
                  <a:lnTo>
                    <a:pt x="749" y="172"/>
                  </a:lnTo>
                  <a:lnTo>
                    <a:pt x="582" y="324"/>
                  </a:lnTo>
                  <a:lnTo>
                    <a:pt x="448" y="463"/>
                  </a:lnTo>
                  <a:lnTo>
                    <a:pt x="359" y="564"/>
                  </a:lnTo>
                  <a:lnTo>
                    <a:pt x="275" y="671"/>
                  </a:lnTo>
                  <a:lnTo>
                    <a:pt x="197" y="784"/>
                  </a:lnTo>
                  <a:lnTo>
                    <a:pt x="128" y="902"/>
                  </a:lnTo>
                  <a:lnTo>
                    <a:pt x="71" y="1023"/>
                  </a:lnTo>
                  <a:lnTo>
                    <a:pt x="30" y="1146"/>
                  </a:lnTo>
                  <a:lnTo>
                    <a:pt x="5" y="1272"/>
                  </a:lnTo>
                  <a:lnTo>
                    <a:pt x="1" y="1334"/>
                  </a:lnTo>
                  <a:lnTo>
                    <a:pt x="0" y="1396"/>
                  </a:lnTo>
                  <a:lnTo>
                    <a:pt x="10" y="1518"/>
                  </a:lnTo>
                  <a:lnTo>
                    <a:pt x="32" y="1634"/>
                  </a:lnTo>
                  <a:lnTo>
                    <a:pt x="65" y="1747"/>
                  </a:lnTo>
                  <a:lnTo>
                    <a:pt x="106" y="1854"/>
                  </a:lnTo>
                  <a:lnTo>
                    <a:pt x="154" y="1953"/>
                  </a:lnTo>
                  <a:lnTo>
                    <a:pt x="233" y="2092"/>
                  </a:lnTo>
                  <a:lnTo>
                    <a:pt x="347" y="2250"/>
                  </a:lnTo>
                  <a:lnTo>
                    <a:pt x="453" y="2375"/>
                  </a:lnTo>
                  <a:lnTo>
                    <a:pt x="575" y="2495"/>
                  </a:lnTo>
                  <a:lnTo>
                    <a:pt x="595" y="2511"/>
                  </a:lnTo>
                  <a:lnTo>
                    <a:pt x="768" y="2241"/>
                  </a:lnTo>
                  <a:lnTo>
                    <a:pt x="750" y="2228"/>
                  </a:lnTo>
                  <a:lnTo>
                    <a:pt x="640" y="2134"/>
                  </a:lnTo>
                  <a:lnTo>
                    <a:pt x="545" y="2036"/>
                  </a:lnTo>
                  <a:lnTo>
                    <a:pt x="451" y="1913"/>
                  </a:lnTo>
                  <a:lnTo>
                    <a:pt x="389" y="1804"/>
                  </a:lnTo>
                  <a:lnTo>
                    <a:pt x="354" y="1727"/>
                  </a:lnTo>
                  <a:lnTo>
                    <a:pt x="328" y="1644"/>
                  </a:lnTo>
                  <a:lnTo>
                    <a:pt x="311" y="1557"/>
                  </a:lnTo>
                  <a:lnTo>
                    <a:pt x="306" y="1466"/>
                  </a:lnTo>
                  <a:lnTo>
                    <a:pt x="315" y="1371"/>
                  </a:lnTo>
                  <a:lnTo>
                    <a:pt x="325" y="1323"/>
                  </a:lnTo>
                  <a:lnTo>
                    <a:pt x="338" y="1275"/>
                  </a:lnTo>
                  <a:lnTo>
                    <a:pt x="372" y="1186"/>
                  </a:lnTo>
                  <a:lnTo>
                    <a:pt x="412" y="1103"/>
                  </a:lnTo>
                  <a:lnTo>
                    <a:pt x="459" y="1029"/>
                  </a:lnTo>
                  <a:lnTo>
                    <a:pt x="510" y="962"/>
                  </a:lnTo>
                  <a:lnTo>
                    <a:pt x="566" y="901"/>
                  </a:lnTo>
                  <a:lnTo>
                    <a:pt x="652" y="821"/>
                  </a:lnTo>
                  <a:lnTo>
                    <a:pt x="764" y="738"/>
                  </a:lnTo>
                  <a:lnTo>
                    <a:pt x="867" y="678"/>
                  </a:lnTo>
                  <a:lnTo>
                    <a:pt x="978" y="626"/>
                  </a:lnTo>
                  <a:lnTo>
                    <a:pt x="995" y="621"/>
                  </a:lnTo>
                  <a:lnTo>
                    <a:pt x="968" y="0"/>
                  </a:lnTo>
                  <a:close/>
                </a:path>
              </a:pathLst>
            </a:custGeom>
            <a:solidFill>
              <a:srgbClr val="111B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Freeform 109"/>
            <p:cNvSpPr>
              <a:spLocks/>
            </p:cNvSpPr>
            <p:nvPr/>
          </p:nvSpPr>
          <p:spPr bwMode="auto">
            <a:xfrm>
              <a:off x="4730750" y="2605088"/>
              <a:ext cx="177800" cy="180975"/>
            </a:xfrm>
            <a:custGeom>
              <a:avLst/>
              <a:gdLst>
                <a:gd name="T0" fmla="*/ 93 w 451"/>
                <a:gd name="T1" fmla="*/ 255 h 457"/>
                <a:gd name="T2" fmla="*/ 48 w 451"/>
                <a:gd name="T3" fmla="*/ 304 h 457"/>
                <a:gd name="T4" fmla="*/ 0 w 451"/>
                <a:gd name="T5" fmla="*/ 356 h 457"/>
                <a:gd name="T6" fmla="*/ 27 w 451"/>
                <a:gd name="T7" fmla="*/ 379 h 457"/>
                <a:gd name="T8" fmla="*/ 81 w 451"/>
                <a:gd name="T9" fmla="*/ 434 h 457"/>
                <a:gd name="T10" fmla="*/ 107 w 451"/>
                <a:gd name="T11" fmla="*/ 457 h 457"/>
                <a:gd name="T12" fmla="*/ 146 w 451"/>
                <a:gd name="T13" fmla="*/ 423 h 457"/>
                <a:gd name="T14" fmla="*/ 207 w 451"/>
                <a:gd name="T15" fmla="*/ 373 h 457"/>
                <a:gd name="T16" fmla="*/ 240 w 451"/>
                <a:gd name="T17" fmla="*/ 360 h 457"/>
                <a:gd name="T18" fmla="*/ 262 w 451"/>
                <a:gd name="T19" fmla="*/ 356 h 457"/>
                <a:gd name="T20" fmla="*/ 273 w 451"/>
                <a:gd name="T21" fmla="*/ 357 h 457"/>
                <a:gd name="T22" fmla="*/ 281 w 451"/>
                <a:gd name="T23" fmla="*/ 360 h 457"/>
                <a:gd name="T24" fmla="*/ 307 w 451"/>
                <a:gd name="T25" fmla="*/ 356 h 457"/>
                <a:gd name="T26" fmla="*/ 347 w 451"/>
                <a:gd name="T27" fmla="*/ 339 h 457"/>
                <a:gd name="T28" fmla="*/ 407 w 451"/>
                <a:gd name="T29" fmla="*/ 304 h 457"/>
                <a:gd name="T30" fmla="*/ 444 w 451"/>
                <a:gd name="T31" fmla="*/ 277 h 457"/>
                <a:gd name="T32" fmla="*/ 451 w 451"/>
                <a:gd name="T33" fmla="*/ 245 h 457"/>
                <a:gd name="T34" fmla="*/ 448 w 451"/>
                <a:gd name="T35" fmla="*/ 169 h 457"/>
                <a:gd name="T36" fmla="*/ 433 w 451"/>
                <a:gd name="T37" fmla="*/ 92 h 457"/>
                <a:gd name="T38" fmla="*/ 411 w 451"/>
                <a:gd name="T39" fmla="*/ 28 h 457"/>
                <a:gd name="T40" fmla="*/ 399 w 451"/>
                <a:gd name="T41" fmla="*/ 9 h 457"/>
                <a:gd name="T42" fmla="*/ 395 w 451"/>
                <a:gd name="T43" fmla="*/ 3 h 457"/>
                <a:gd name="T44" fmla="*/ 377 w 451"/>
                <a:gd name="T45" fmla="*/ 0 h 457"/>
                <a:gd name="T46" fmla="*/ 335 w 451"/>
                <a:gd name="T47" fmla="*/ 5 h 457"/>
                <a:gd name="T48" fmla="*/ 271 w 451"/>
                <a:gd name="T49" fmla="*/ 28 h 457"/>
                <a:gd name="T50" fmla="*/ 218 w 451"/>
                <a:gd name="T51" fmla="*/ 55 h 457"/>
                <a:gd name="T52" fmla="*/ 207 w 451"/>
                <a:gd name="T53" fmla="*/ 68 h 457"/>
                <a:gd name="T54" fmla="*/ 93 w 451"/>
                <a:gd name="T55" fmla="*/ 255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51" h="457">
                  <a:moveTo>
                    <a:pt x="93" y="255"/>
                  </a:moveTo>
                  <a:lnTo>
                    <a:pt x="48" y="304"/>
                  </a:lnTo>
                  <a:lnTo>
                    <a:pt x="0" y="356"/>
                  </a:lnTo>
                  <a:lnTo>
                    <a:pt x="27" y="379"/>
                  </a:lnTo>
                  <a:lnTo>
                    <a:pt x="81" y="434"/>
                  </a:lnTo>
                  <a:lnTo>
                    <a:pt x="107" y="457"/>
                  </a:lnTo>
                  <a:lnTo>
                    <a:pt x="146" y="423"/>
                  </a:lnTo>
                  <a:lnTo>
                    <a:pt x="207" y="373"/>
                  </a:lnTo>
                  <a:lnTo>
                    <a:pt x="240" y="360"/>
                  </a:lnTo>
                  <a:lnTo>
                    <a:pt x="262" y="356"/>
                  </a:lnTo>
                  <a:lnTo>
                    <a:pt x="273" y="357"/>
                  </a:lnTo>
                  <a:lnTo>
                    <a:pt x="281" y="360"/>
                  </a:lnTo>
                  <a:lnTo>
                    <a:pt x="307" y="356"/>
                  </a:lnTo>
                  <a:lnTo>
                    <a:pt x="347" y="339"/>
                  </a:lnTo>
                  <a:lnTo>
                    <a:pt x="407" y="304"/>
                  </a:lnTo>
                  <a:lnTo>
                    <a:pt x="444" y="277"/>
                  </a:lnTo>
                  <a:lnTo>
                    <a:pt x="451" y="245"/>
                  </a:lnTo>
                  <a:lnTo>
                    <a:pt x="448" y="169"/>
                  </a:lnTo>
                  <a:lnTo>
                    <a:pt x="433" y="92"/>
                  </a:lnTo>
                  <a:lnTo>
                    <a:pt x="411" y="28"/>
                  </a:lnTo>
                  <a:lnTo>
                    <a:pt x="399" y="9"/>
                  </a:lnTo>
                  <a:lnTo>
                    <a:pt x="395" y="3"/>
                  </a:lnTo>
                  <a:lnTo>
                    <a:pt x="377" y="0"/>
                  </a:lnTo>
                  <a:lnTo>
                    <a:pt x="335" y="5"/>
                  </a:lnTo>
                  <a:lnTo>
                    <a:pt x="271" y="28"/>
                  </a:lnTo>
                  <a:lnTo>
                    <a:pt x="218" y="55"/>
                  </a:lnTo>
                  <a:lnTo>
                    <a:pt x="207" y="68"/>
                  </a:lnTo>
                  <a:lnTo>
                    <a:pt x="93" y="255"/>
                  </a:lnTo>
                  <a:close/>
                </a:path>
              </a:pathLst>
            </a:custGeom>
            <a:solidFill>
              <a:srgbClr val="D9AA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Freeform 110"/>
            <p:cNvSpPr>
              <a:spLocks/>
            </p:cNvSpPr>
            <p:nvPr/>
          </p:nvSpPr>
          <p:spPr bwMode="auto">
            <a:xfrm>
              <a:off x="4751388" y="2595563"/>
              <a:ext cx="112713" cy="139700"/>
            </a:xfrm>
            <a:custGeom>
              <a:avLst/>
              <a:gdLst>
                <a:gd name="T0" fmla="*/ 0 w 286"/>
                <a:gd name="T1" fmla="*/ 350 h 350"/>
                <a:gd name="T2" fmla="*/ 7 w 286"/>
                <a:gd name="T3" fmla="*/ 325 h 350"/>
                <a:gd name="T4" fmla="*/ 18 w 286"/>
                <a:gd name="T5" fmla="*/ 272 h 350"/>
                <a:gd name="T6" fmla="*/ 27 w 286"/>
                <a:gd name="T7" fmla="*/ 186 h 350"/>
                <a:gd name="T8" fmla="*/ 35 w 286"/>
                <a:gd name="T9" fmla="*/ 134 h 350"/>
                <a:gd name="T10" fmla="*/ 42 w 286"/>
                <a:gd name="T11" fmla="*/ 86 h 350"/>
                <a:gd name="T12" fmla="*/ 54 w 286"/>
                <a:gd name="T13" fmla="*/ 63 h 350"/>
                <a:gd name="T14" fmla="*/ 76 w 286"/>
                <a:gd name="T15" fmla="*/ 55 h 350"/>
                <a:gd name="T16" fmla="*/ 96 w 286"/>
                <a:gd name="T17" fmla="*/ 49 h 350"/>
                <a:gd name="T18" fmla="*/ 119 w 286"/>
                <a:gd name="T19" fmla="*/ 44 h 350"/>
                <a:gd name="T20" fmla="*/ 171 w 286"/>
                <a:gd name="T21" fmla="*/ 40 h 350"/>
                <a:gd name="T22" fmla="*/ 193 w 286"/>
                <a:gd name="T23" fmla="*/ 35 h 350"/>
                <a:gd name="T24" fmla="*/ 269 w 286"/>
                <a:gd name="T25" fmla="*/ 3 h 350"/>
                <a:gd name="T26" fmla="*/ 283 w 286"/>
                <a:gd name="T27" fmla="*/ 0 h 350"/>
                <a:gd name="T28" fmla="*/ 286 w 286"/>
                <a:gd name="T29" fmla="*/ 5 h 350"/>
                <a:gd name="T30" fmla="*/ 285 w 286"/>
                <a:gd name="T31" fmla="*/ 19 h 350"/>
                <a:gd name="T32" fmla="*/ 274 w 286"/>
                <a:gd name="T33" fmla="*/ 41 h 350"/>
                <a:gd name="T34" fmla="*/ 250 w 286"/>
                <a:gd name="T35" fmla="*/ 68 h 350"/>
                <a:gd name="T36" fmla="*/ 223 w 286"/>
                <a:gd name="T37" fmla="*/ 85 h 350"/>
                <a:gd name="T38" fmla="*/ 213 w 286"/>
                <a:gd name="T39" fmla="*/ 86 h 350"/>
                <a:gd name="T40" fmla="*/ 202 w 286"/>
                <a:gd name="T41" fmla="*/ 92 h 350"/>
                <a:gd name="T42" fmla="*/ 159 w 286"/>
                <a:gd name="T43" fmla="*/ 112 h 350"/>
                <a:gd name="T44" fmla="*/ 137 w 286"/>
                <a:gd name="T45" fmla="*/ 132 h 350"/>
                <a:gd name="T46" fmla="*/ 133 w 286"/>
                <a:gd name="T47" fmla="*/ 143 h 350"/>
                <a:gd name="T48" fmla="*/ 134 w 286"/>
                <a:gd name="T49" fmla="*/ 185 h 350"/>
                <a:gd name="T50" fmla="*/ 143 w 286"/>
                <a:gd name="T51" fmla="*/ 226 h 350"/>
                <a:gd name="T52" fmla="*/ 143 w 286"/>
                <a:gd name="T53" fmla="*/ 246 h 350"/>
                <a:gd name="T54" fmla="*/ 132 w 286"/>
                <a:gd name="T55" fmla="*/ 277 h 350"/>
                <a:gd name="T56" fmla="*/ 98 w 286"/>
                <a:gd name="T57" fmla="*/ 309 h 350"/>
                <a:gd name="T58" fmla="*/ 71 w 286"/>
                <a:gd name="T59" fmla="*/ 326 h 350"/>
                <a:gd name="T60" fmla="*/ 0 w 286"/>
                <a:gd name="T61" fmla="*/ 35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6" h="350">
                  <a:moveTo>
                    <a:pt x="0" y="350"/>
                  </a:moveTo>
                  <a:lnTo>
                    <a:pt x="7" y="325"/>
                  </a:lnTo>
                  <a:lnTo>
                    <a:pt x="18" y="272"/>
                  </a:lnTo>
                  <a:lnTo>
                    <a:pt x="27" y="186"/>
                  </a:lnTo>
                  <a:lnTo>
                    <a:pt x="35" y="134"/>
                  </a:lnTo>
                  <a:lnTo>
                    <a:pt x="42" y="86"/>
                  </a:lnTo>
                  <a:lnTo>
                    <a:pt x="54" y="63"/>
                  </a:lnTo>
                  <a:lnTo>
                    <a:pt x="76" y="55"/>
                  </a:lnTo>
                  <a:lnTo>
                    <a:pt x="96" y="49"/>
                  </a:lnTo>
                  <a:lnTo>
                    <a:pt x="119" y="44"/>
                  </a:lnTo>
                  <a:lnTo>
                    <a:pt x="171" y="40"/>
                  </a:lnTo>
                  <a:lnTo>
                    <a:pt x="193" y="35"/>
                  </a:lnTo>
                  <a:lnTo>
                    <a:pt x="269" y="3"/>
                  </a:lnTo>
                  <a:lnTo>
                    <a:pt x="283" y="0"/>
                  </a:lnTo>
                  <a:lnTo>
                    <a:pt x="286" y="5"/>
                  </a:lnTo>
                  <a:lnTo>
                    <a:pt x="285" y="19"/>
                  </a:lnTo>
                  <a:lnTo>
                    <a:pt x="274" y="41"/>
                  </a:lnTo>
                  <a:lnTo>
                    <a:pt x="250" y="68"/>
                  </a:lnTo>
                  <a:lnTo>
                    <a:pt x="223" y="85"/>
                  </a:lnTo>
                  <a:lnTo>
                    <a:pt x="213" y="86"/>
                  </a:lnTo>
                  <a:lnTo>
                    <a:pt x="202" y="92"/>
                  </a:lnTo>
                  <a:lnTo>
                    <a:pt x="159" y="112"/>
                  </a:lnTo>
                  <a:lnTo>
                    <a:pt x="137" y="132"/>
                  </a:lnTo>
                  <a:lnTo>
                    <a:pt x="133" y="143"/>
                  </a:lnTo>
                  <a:lnTo>
                    <a:pt x="134" y="185"/>
                  </a:lnTo>
                  <a:lnTo>
                    <a:pt x="143" y="226"/>
                  </a:lnTo>
                  <a:lnTo>
                    <a:pt x="143" y="246"/>
                  </a:lnTo>
                  <a:lnTo>
                    <a:pt x="132" y="277"/>
                  </a:lnTo>
                  <a:lnTo>
                    <a:pt x="98" y="309"/>
                  </a:lnTo>
                  <a:lnTo>
                    <a:pt x="71" y="326"/>
                  </a:lnTo>
                  <a:lnTo>
                    <a:pt x="0" y="350"/>
                  </a:lnTo>
                  <a:close/>
                </a:path>
              </a:pathLst>
            </a:custGeom>
            <a:solidFill>
              <a:srgbClr val="E0B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Freeform 111"/>
            <p:cNvSpPr>
              <a:spLocks/>
            </p:cNvSpPr>
            <p:nvPr/>
          </p:nvSpPr>
          <p:spPr bwMode="auto">
            <a:xfrm>
              <a:off x="4814888" y="2159000"/>
              <a:ext cx="615950" cy="503238"/>
            </a:xfrm>
            <a:custGeom>
              <a:avLst/>
              <a:gdLst>
                <a:gd name="T0" fmla="*/ 41 w 1549"/>
                <a:gd name="T1" fmla="*/ 1269 h 1269"/>
                <a:gd name="T2" fmla="*/ 0 w 1549"/>
                <a:gd name="T3" fmla="*/ 1218 h 1269"/>
                <a:gd name="T4" fmla="*/ 1529 w 1549"/>
                <a:gd name="T5" fmla="*/ 0 h 1269"/>
                <a:gd name="T6" fmla="*/ 1549 w 1549"/>
                <a:gd name="T7" fmla="*/ 26 h 1269"/>
                <a:gd name="T8" fmla="*/ 41 w 1549"/>
                <a:gd name="T9" fmla="*/ 1269 h 1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269">
                  <a:moveTo>
                    <a:pt x="41" y="1269"/>
                  </a:moveTo>
                  <a:lnTo>
                    <a:pt x="0" y="1218"/>
                  </a:lnTo>
                  <a:lnTo>
                    <a:pt x="1529" y="0"/>
                  </a:lnTo>
                  <a:lnTo>
                    <a:pt x="1549" y="26"/>
                  </a:lnTo>
                  <a:lnTo>
                    <a:pt x="41" y="12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Freeform 112"/>
            <p:cNvSpPr>
              <a:spLocks/>
            </p:cNvSpPr>
            <p:nvPr/>
          </p:nvSpPr>
          <p:spPr bwMode="auto">
            <a:xfrm>
              <a:off x="4851400" y="2605088"/>
              <a:ext cx="57150" cy="133350"/>
            </a:xfrm>
            <a:custGeom>
              <a:avLst/>
              <a:gdLst>
                <a:gd name="T0" fmla="*/ 92 w 144"/>
                <a:gd name="T1" fmla="*/ 9 h 334"/>
                <a:gd name="T2" fmla="*/ 87 w 144"/>
                <a:gd name="T3" fmla="*/ 2 h 334"/>
                <a:gd name="T4" fmla="*/ 61 w 144"/>
                <a:gd name="T5" fmla="*/ 0 h 334"/>
                <a:gd name="T6" fmla="*/ 44 w 144"/>
                <a:gd name="T7" fmla="*/ 2 h 334"/>
                <a:gd name="T8" fmla="*/ 28 w 144"/>
                <a:gd name="T9" fmla="*/ 15 h 334"/>
                <a:gd name="T10" fmla="*/ 9 w 144"/>
                <a:gd name="T11" fmla="*/ 46 h 334"/>
                <a:gd name="T12" fmla="*/ 1 w 144"/>
                <a:gd name="T13" fmla="*/ 81 h 334"/>
                <a:gd name="T14" fmla="*/ 0 w 144"/>
                <a:gd name="T15" fmla="*/ 121 h 334"/>
                <a:gd name="T16" fmla="*/ 8 w 144"/>
                <a:gd name="T17" fmla="*/ 185 h 334"/>
                <a:gd name="T18" fmla="*/ 22 w 144"/>
                <a:gd name="T19" fmla="*/ 268 h 334"/>
                <a:gd name="T20" fmla="*/ 25 w 144"/>
                <a:gd name="T21" fmla="*/ 305 h 334"/>
                <a:gd name="T22" fmla="*/ 26 w 144"/>
                <a:gd name="T23" fmla="*/ 317 h 334"/>
                <a:gd name="T24" fmla="*/ 40 w 144"/>
                <a:gd name="T25" fmla="*/ 330 h 334"/>
                <a:gd name="T26" fmla="*/ 51 w 144"/>
                <a:gd name="T27" fmla="*/ 334 h 334"/>
                <a:gd name="T28" fmla="*/ 88 w 144"/>
                <a:gd name="T29" fmla="*/ 312 h 334"/>
                <a:gd name="T30" fmla="*/ 137 w 144"/>
                <a:gd name="T31" fmla="*/ 277 h 334"/>
                <a:gd name="T32" fmla="*/ 144 w 144"/>
                <a:gd name="T33" fmla="*/ 245 h 334"/>
                <a:gd name="T34" fmla="*/ 141 w 144"/>
                <a:gd name="T35" fmla="*/ 169 h 334"/>
                <a:gd name="T36" fmla="*/ 126 w 144"/>
                <a:gd name="T37" fmla="*/ 92 h 334"/>
                <a:gd name="T38" fmla="*/ 104 w 144"/>
                <a:gd name="T39" fmla="*/ 28 h 334"/>
                <a:gd name="T40" fmla="*/ 92 w 144"/>
                <a:gd name="T41" fmla="*/ 9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4" h="334">
                  <a:moveTo>
                    <a:pt x="92" y="9"/>
                  </a:moveTo>
                  <a:lnTo>
                    <a:pt x="87" y="2"/>
                  </a:lnTo>
                  <a:lnTo>
                    <a:pt x="61" y="0"/>
                  </a:lnTo>
                  <a:lnTo>
                    <a:pt x="44" y="2"/>
                  </a:lnTo>
                  <a:lnTo>
                    <a:pt x="28" y="15"/>
                  </a:lnTo>
                  <a:lnTo>
                    <a:pt x="9" y="46"/>
                  </a:lnTo>
                  <a:lnTo>
                    <a:pt x="1" y="81"/>
                  </a:lnTo>
                  <a:lnTo>
                    <a:pt x="0" y="121"/>
                  </a:lnTo>
                  <a:lnTo>
                    <a:pt x="8" y="185"/>
                  </a:lnTo>
                  <a:lnTo>
                    <a:pt x="22" y="268"/>
                  </a:lnTo>
                  <a:lnTo>
                    <a:pt x="25" y="305"/>
                  </a:lnTo>
                  <a:lnTo>
                    <a:pt x="26" y="317"/>
                  </a:lnTo>
                  <a:lnTo>
                    <a:pt x="40" y="330"/>
                  </a:lnTo>
                  <a:lnTo>
                    <a:pt x="51" y="334"/>
                  </a:lnTo>
                  <a:lnTo>
                    <a:pt x="88" y="312"/>
                  </a:lnTo>
                  <a:lnTo>
                    <a:pt x="137" y="277"/>
                  </a:lnTo>
                  <a:lnTo>
                    <a:pt x="144" y="245"/>
                  </a:lnTo>
                  <a:lnTo>
                    <a:pt x="141" y="169"/>
                  </a:lnTo>
                  <a:lnTo>
                    <a:pt x="126" y="92"/>
                  </a:lnTo>
                  <a:lnTo>
                    <a:pt x="104" y="28"/>
                  </a:lnTo>
                  <a:lnTo>
                    <a:pt x="92" y="9"/>
                  </a:lnTo>
                  <a:close/>
                </a:path>
              </a:pathLst>
            </a:custGeom>
            <a:solidFill>
              <a:srgbClr val="DDB3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Freeform 113"/>
            <p:cNvSpPr>
              <a:spLocks/>
            </p:cNvSpPr>
            <p:nvPr/>
          </p:nvSpPr>
          <p:spPr bwMode="auto">
            <a:xfrm>
              <a:off x="4703763" y="2698750"/>
              <a:ext cx="111125" cy="122238"/>
            </a:xfrm>
            <a:custGeom>
              <a:avLst/>
              <a:gdLst>
                <a:gd name="T0" fmla="*/ 0 w 281"/>
                <a:gd name="T1" fmla="*/ 146 h 308"/>
                <a:gd name="T2" fmla="*/ 135 w 281"/>
                <a:gd name="T3" fmla="*/ 0 h 308"/>
                <a:gd name="T4" fmla="*/ 281 w 281"/>
                <a:gd name="T5" fmla="*/ 157 h 308"/>
                <a:gd name="T6" fmla="*/ 135 w 281"/>
                <a:gd name="T7" fmla="*/ 308 h 308"/>
                <a:gd name="T8" fmla="*/ 0 w 281"/>
                <a:gd name="T9" fmla="*/ 146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1" h="308">
                  <a:moveTo>
                    <a:pt x="0" y="146"/>
                  </a:moveTo>
                  <a:lnTo>
                    <a:pt x="135" y="0"/>
                  </a:lnTo>
                  <a:lnTo>
                    <a:pt x="281" y="157"/>
                  </a:lnTo>
                  <a:lnTo>
                    <a:pt x="135" y="308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Freeform 114"/>
            <p:cNvSpPr>
              <a:spLocks/>
            </p:cNvSpPr>
            <p:nvPr/>
          </p:nvSpPr>
          <p:spPr bwMode="auto">
            <a:xfrm>
              <a:off x="4014292" y="2619375"/>
              <a:ext cx="766761" cy="450850"/>
            </a:xfrm>
            <a:custGeom>
              <a:avLst/>
              <a:gdLst>
                <a:gd name="T0" fmla="*/ 11 w 1933"/>
                <a:gd name="T1" fmla="*/ 0 h 1138"/>
                <a:gd name="T2" fmla="*/ 24 w 1933"/>
                <a:gd name="T3" fmla="*/ 16 h 1138"/>
                <a:gd name="T4" fmla="*/ 122 w 1933"/>
                <a:gd name="T5" fmla="*/ 129 h 1138"/>
                <a:gd name="T6" fmla="*/ 223 w 1933"/>
                <a:gd name="T7" fmla="*/ 233 h 1138"/>
                <a:gd name="T8" fmla="*/ 348 w 1933"/>
                <a:gd name="T9" fmla="*/ 350 h 1138"/>
                <a:gd name="T10" fmla="*/ 493 w 1933"/>
                <a:gd name="T11" fmla="*/ 469 h 1138"/>
                <a:gd name="T12" fmla="*/ 655 w 1933"/>
                <a:gd name="T13" fmla="*/ 579 h 1138"/>
                <a:gd name="T14" fmla="*/ 785 w 1933"/>
                <a:gd name="T15" fmla="*/ 648 h 1138"/>
                <a:gd name="T16" fmla="*/ 873 w 1933"/>
                <a:gd name="T17" fmla="*/ 687 h 1138"/>
                <a:gd name="T18" fmla="*/ 918 w 1933"/>
                <a:gd name="T19" fmla="*/ 702 h 1138"/>
                <a:gd name="T20" fmla="*/ 949 w 1933"/>
                <a:gd name="T21" fmla="*/ 711 h 1138"/>
                <a:gd name="T22" fmla="*/ 1014 w 1933"/>
                <a:gd name="T23" fmla="*/ 716 h 1138"/>
                <a:gd name="T24" fmla="*/ 1081 w 1933"/>
                <a:gd name="T25" fmla="*/ 710 h 1138"/>
                <a:gd name="T26" fmla="*/ 1151 w 1933"/>
                <a:gd name="T27" fmla="*/ 690 h 1138"/>
                <a:gd name="T28" fmla="*/ 1221 w 1933"/>
                <a:gd name="T29" fmla="*/ 662 h 1138"/>
                <a:gd name="T30" fmla="*/ 1293 w 1933"/>
                <a:gd name="T31" fmla="*/ 627 h 1138"/>
                <a:gd name="T32" fmla="*/ 1396 w 1933"/>
                <a:gd name="T33" fmla="*/ 563 h 1138"/>
                <a:gd name="T34" fmla="*/ 1523 w 1933"/>
                <a:gd name="T35" fmla="*/ 469 h 1138"/>
                <a:gd name="T36" fmla="*/ 1631 w 1933"/>
                <a:gd name="T37" fmla="*/ 375 h 1138"/>
                <a:gd name="T38" fmla="*/ 1744 w 1933"/>
                <a:gd name="T39" fmla="*/ 267 h 1138"/>
                <a:gd name="T40" fmla="*/ 1761 w 1933"/>
                <a:gd name="T41" fmla="*/ 248 h 1138"/>
                <a:gd name="T42" fmla="*/ 1933 w 1933"/>
                <a:gd name="T43" fmla="*/ 443 h 1138"/>
                <a:gd name="T44" fmla="*/ 1915 w 1933"/>
                <a:gd name="T45" fmla="*/ 466 h 1138"/>
                <a:gd name="T46" fmla="*/ 1785 w 1933"/>
                <a:gd name="T47" fmla="*/ 611 h 1138"/>
                <a:gd name="T48" fmla="*/ 1657 w 1933"/>
                <a:gd name="T49" fmla="*/ 738 h 1138"/>
                <a:gd name="T50" fmla="*/ 1504 w 1933"/>
                <a:gd name="T51" fmla="*/ 872 h 1138"/>
                <a:gd name="T52" fmla="*/ 1376 w 1933"/>
                <a:gd name="T53" fmla="*/ 965 h 1138"/>
                <a:gd name="T54" fmla="*/ 1286 w 1933"/>
                <a:gd name="T55" fmla="*/ 1021 h 1138"/>
                <a:gd name="T56" fmla="*/ 1195 w 1933"/>
                <a:gd name="T57" fmla="*/ 1068 h 1138"/>
                <a:gd name="T58" fmla="*/ 1103 w 1933"/>
                <a:gd name="T59" fmla="*/ 1104 h 1138"/>
                <a:gd name="T60" fmla="*/ 1011 w 1933"/>
                <a:gd name="T61" fmla="*/ 1129 h 1138"/>
                <a:gd name="T62" fmla="*/ 919 w 1933"/>
                <a:gd name="T63" fmla="*/ 1138 h 1138"/>
                <a:gd name="T64" fmla="*/ 875 w 1933"/>
                <a:gd name="T65" fmla="*/ 1135 h 1138"/>
                <a:gd name="T66" fmla="*/ 830 w 1933"/>
                <a:gd name="T67" fmla="*/ 1130 h 1138"/>
                <a:gd name="T68" fmla="*/ 743 w 1933"/>
                <a:gd name="T69" fmla="*/ 1113 h 1138"/>
                <a:gd name="T70" fmla="*/ 659 w 1933"/>
                <a:gd name="T71" fmla="*/ 1087 h 1138"/>
                <a:gd name="T72" fmla="*/ 577 w 1933"/>
                <a:gd name="T73" fmla="*/ 1055 h 1138"/>
                <a:gd name="T74" fmla="*/ 461 w 1933"/>
                <a:gd name="T75" fmla="*/ 998 h 1138"/>
                <a:gd name="T76" fmla="*/ 321 w 1933"/>
                <a:gd name="T77" fmla="*/ 911 h 1138"/>
                <a:gd name="T78" fmla="*/ 201 w 1933"/>
                <a:gd name="T79" fmla="*/ 819 h 1138"/>
                <a:gd name="T80" fmla="*/ 105 w 1933"/>
                <a:gd name="T81" fmla="*/ 736 h 1138"/>
                <a:gd name="T82" fmla="*/ 12 w 1933"/>
                <a:gd name="T83" fmla="*/ 641 h 1138"/>
                <a:gd name="T84" fmla="*/ 0 w 1933"/>
                <a:gd name="T85" fmla="*/ 627 h 1138"/>
                <a:gd name="T86" fmla="*/ 11 w 1933"/>
                <a:gd name="T87" fmla="*/ 0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33" h="1138">
                  <a:moveTo>
                    <a:pt x="11" y="0"/>
                  </a:moveTo>
                  <a:lnTo>
                    <a:pt x="24" y="16"/>
                  </a:lnTo>
                  <a:lnTo>
                    <a:pt x="122" y="129"/>
                  </a:lnTo>
                  <a:lnTo>
                    <a:pt x="223" y="233"/>
                  </a:lnTo>
                  <a:lnTo>
                    <a:pt x="348" y="350"/>
                  </a:lnTo>
                  <a:lnTo>
                    <a:pt x="493" y="469"/>
                  </a:lnTo>
                  <a:lnTo>
                    <a:pt x="655" y="579"/>
                  </a:lnTo>
                  <a:lnTo>
                    <a:pt x="785" y="648"/>
                  </a:lnTo>
                  <a:lnTo>
                    <a:pt x="873" y="687"/>
                  </a:lnTo>
                  <a:lnTo>
                    <a:pt x="918" y="702"/>
                  </a:lnTo>
                  <a:lnTo>
                    <a:pt x="949" y="711"/>
                  </a:lnTo>
                  <a:lnTo>
                    <a:pt x="1014" y="716"/>
                  </a:lnTo>
                  <a:lnTo>
                    <a:pt x="1081" y="710"/>
                  </a:lnTo>
                  <a:lnTo>
                    <a:pt x="1151" y="690"/>
                  </a:lnTo>
                  <a:lnTo>
                    <a:pt x="1221" y="662"/>
                  </a:lnTo>
                  <a:lnTo>
                    <a:pt x="1293" y="627"/>
                  </a:lnTo>
                  <a:lnTo>
                    <a:pt x="1396" y="563"/>
                  </a:lnTo>
                  <a:lnTo>
                    <a:pt x="1523" y="469"/>
                  </a:lnTo>
                  <a:lnTo>
                    <a:pt x="1631" y="375"/>
                  </a:lnTo>
                  <a:lnTo>
                    <a:pt x="1744" y="267"/>
                  </a:lnTo>
                  <a:lnTo>
                    <a:pt x="1761" y="248"/>
                  </a:lnTo>
                  <a:lnTo>
                    <a:pt x="1933" y="443"/>
                  </a:lnTo>
                  <a:lnTo>
                    <a:pt x="1915" y="466"/>
                  </a:lnTo>
                  <a:lnTo>
                    <a:pt x="1785" y="611"/>
                  </a:lnTo>
                  <a:lnTo>
                    <a:pt x="1657" y="738"/>
                  </a:lnTo>
                  <a:lnTo>
                    <a:pt x="1504" y="872"/>
                  </a:lnTo>
                  <a:lnTo>
                    <a:pt x="1376" y="965"/>
                  </a:lnTo>
                  <a:lnTo>
                    <a:pt x="1286" y="1021"/>
                  </a:lnTo>
                  <a:lnTo>
                    <a:pt x="1195" y="1068"/>
                  </a:lnTo>
                  <a:lnTo>
                    <a:pt x="1103" y="1104"/>
                  </a:lnTo>
                  <a:lnTo>
                    <a:pt x="1011" y="1129"/>
                  </a:lnTo>
                  <a:lnTo>
                    <a:pt x="919" y="1138"/>
                  </a:lnTo>
                  <a:lnTo>
                    <a:pt x="875" y="1135"/>
                  </a:lnTo>
                  <a:lnTo>
                    <a:pt x="830" y="1130"/>
                  </a:lnTo>
                  <a:lnTo>
                    <a:pt x="743" y="1113"/>
                  </a:lnTo>
                  <a:lnTo>
                    <a:pt x="659" y="1087"/>
                  </a:lnTo>
                  <a:lnTo>
                    <a:pt x="577" y="1055"/>
                  </a:lnTo>
                  <a:lnTo>
                    <a:pt x="461" y="998"/>
                  </a:lnTo>
                  <a:lnTo>
                    <a:pt x="321" y="911"/>
                  </a:lnTo>
                  <a:lnTo>
                    <a:pt x="201" y="819"/>
                  </a:lnTo>
                  <a:lnTo>
                    <a:pt x="105" y="736"/>
                  </a:lnTo>
                  <a:lnTo>
                    <a:pt x="12" y="641"/>
                  </a:lnTo>
                  <a:lnTo>
                    <a:pt x="0" y="62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111B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Freeform 115"/>
            <p:cNvSpPr>
              <a:spLocks/>
            </p:cNvSpPr>
            <p:nvPr/>
          </p:nvSpPr>
          <p:spPr bwMode="auto">
            <a:xfrm>
              <a:off x="3409452" y="1746250"/>
              <a:ext cx="490538" cy="657224"/>
            </a:xfrm>
            <a:custGeom>
              <a:avLst/>
              <a:gdLst>
                <a:gd name="T0" fmla="*/ 1222 w 1238"/>
                <a:gd name="T1" fmla="*/ 695 h 1657"/>
                <a:gd name="T2" fmla="*/ 1191 w 1238"/>
                <a:gd name="T3" fmla="*/ 657 h 1657"/>
                <a:gd name="T4" fmla="*/ 1160 w 1238"/>
                <a:gd name="T5" fmla="*/ 656 h 1657"/>
                <a:gd name="T6" fmla="*/ 1160 w 1238"/>
                <a:gd name="T7" fmla="*/ 634 h 1657"/>
                <a:gd name="T8" fmla="*/ 1137 w 1238"/>
                <a:gd name="T9" fmla="*/ 404 h 1657"/>
                <a:gd name="T10" fmla="*/ 1084 w 1238"/>
                <a:gd name="T11" fmla="*/ 258 h 1657"/>
                <a:gd name="T12" fmla="*/ 1021 w 1238"/>
                <a:gd name="T13" fmla="*/ 166 h 1657"/>
                <a:gd name="T14" fmla="*/ 881 w 1238"/>
                <a:gd name="T15" fmla="*/ 55 h 1657"/>
                <a:gd name="T16" fmla="*/ 682 w 1238"/>
                <a:gd name="T17" fmla="*/ 3 h 1657"/>
                <a:gd name="T18" fmla="*/ 573 w 1238"/>
                <a:gd name="T19" fmla="*/ 3 h 1657"/>
                <a:gd name="T20" fmla="*/ 373 w 1238"/>
                <a:gd name="T21" fmla="*/ 55 h 1657"/>
                <a:gd name="T22" fmla="*/ 233 w 1238"/>
                <a:gd name="T23" fmla="*/ 166 h 1657"/>
                <a:gd name="T24" fmla="*/ 171 w 1238"/>
                <a:gd name="T25" fmla="*/ 258 h 1657"/>
                <a:gd name="T26" fmla="*/ 118 w 1238"/>
                <a:gd name="T27" fmla="*/ 404 h 1657"/>
                <a:gd name="T28" fmla="*/ 95 w 1238"/>
                <a:gd name="T29" fmla="*/ 634 h 1657"/>
                <a:gd name="T30" fmla="*/ 95 w 1238"/>
                <a:gd name="T31" fmla="*/ 670 h 1657"/>
                <a:gd name="T32" fmla="*/ 57 w 1238"/>
                <a:gd name="T33" fmla="*/ 653 h 1657"/>
                <a:gd name="T34" fmla="*/ 16 w 1238"/>
                <a:gd name="T35" fmla="*/ 692 h 1657"/>
                <a:gd name="T36" fmla="*/ 4 w 1238"/>
                <a:gd name="T37" fmla="*/ 727 h 1657"/>
                <a:gd name="T38" fmla="*/ 8 w 1238"/>
                <a:gd name="T39" fmla="*/ 835 h 1657"/>
                <a:gd name="T40" fmla="*/ 27 w 1238"/>
                <a:gd name="T41" fmla="*/ 906 h 1657"/>
                <a:gd name="T42" fmla="*/ 74 w 1238"/>
                <a:gd name="T43" fmla="*/ 972 h 1657"/>
                <a:gd name="T44" fmla="*/ 99 w 1238"/>
                <a:gd name="T45" fmla="*/ 983 h 1657"/>
                <a:gd name="T46" fmla="*/ 135 w 1238"/>
                <a:gd name="T47" fmla="*/ 983 h 1657"/>
                <a:gd name="T48" fmla="*/ 192 w 1238"/>
                <a:gd name="T49" fmla="*/ 1177 h 1657"/>
                <a:gd name="T50" fmla="*/ 297 w 1238"/>
                <a:gd name="T51" fmla="*/ 1404 h 1657"/>
                <a:gd name="T52" fmla="*/ 432 w 1238"/>
                <a:gd name="T53" fmla="*/ 1572 h 1657"/>
                <a:gd name="T54" fmla="*/ 567 w 1238"/>
                <a:gd name="T55" fmla="*/ 1649 h 1657"/>
                <a:gd name="T56" fmla="*/ 627 w 1238"/>
                <a:gd name="T57" fmla="*/ 1657 h 1657"/>
                <a:gd name="T58" fmla="*/ 688 w 1238"/>
                <a:gd name="T59" fmla="*/ 1649 h 1657"/>
                <a:gd name="T60" fmla="*/ 823 w 1238"/>
                <a:gd name="T61" fmla="*/ 1572 h 1657"/>
                <a:gd name="T62" fmla="*/ 957 w 1238"/>
                <a:gd name="T63" fmla="*/ 1405 h 1657"/>
                <a:gd name="T64" fmla="*/ 1063 w 1238"/>
                <a:gd name="T65" fmla="*/ 1178 h 1657"/>
                <a:gd name="T66" fmla="*/ 1119 w 1238"/>
                <a:gd name="T67" fmla="*/ 985 h 1657"/>
                <a:gd name="T68" fmla="*/ 1150 w 1238"/>
                <a:gd name="T69" fmla="*/ 979 h 1657"/>
                <a:gd name="T70" fmla="*/ 1186 w 1238"/>
                <a:gd name="T71" fmla="*/ 949 h 1657"/>
                <a:gd name="T72" fmla="*/ 1218 w 1238"/>
                <a:gd name="T73" fmla="*/ 876 h 1657"/>
                <a:gd name="T74" fmla="*/ 1238 w 1238"/>
                <a:gd name="T75" fmla="*/ 770 h 1657"/>
                <a:gd name="T76" fmla="*/ 1228 w 1238"/>
                <a:gd name="T77" fmla="*/ 706 h 1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38" h="1657">
                  <a:moveTo>
                    <a:pt x="1228" y="706"/>
                  </a:moveTo>
                  <a:lnTo>
                    <a:pt x="1222" y="695"/>
                  </a:lnTo>
                  <a:lnTo>
                    <a:pt x="1208" y="673"/>
                  </a:lnTo>
                  <a:lnTo>
                    <a:pt x="1191" y="657"/>
                  </a:lnTo>
                  <a:lnTo>
                    <a:pt x="1171" y="652"/>
                  </a:lnTo>
                  <a:lnTo>
                    <a:pt x="1160" y="656"/>
                  </a:lnTo>
                  <a:lnTo>
                    <a:pt x="1160" y="646"/>
                  </a:lnTo>
                  <a:lnTo>
                    <a:pt x="1160" y="634"/>
                  </a:lnTo>
                  <a:lnTo>
                    <a:pt x="1159" y="551"/>
                  </a:lnTo>
                  <a:lnTo>
                    <a:pt x="1137" y="404"/>
                  </a:lnTo>
                  <a:lnTo>
                    <a:pt x="1108" y="312"/>
                  </a:lnTo>
                  <a:lnTo>
                    <a:pt x="1084" y="258"/>
                  </a:lnTo>
                  <a:lnTo>
                    <a:pt x="1055" y="209"/>
                  </a:lnTo>
                  <a:lnTo>
                    <a:pt x="1021" y="166"/>
                  </a:lnTo>
                  <a:lnTo>
                    <a:pt x="967" y="110"/>
                  </a:lnTo>
                  <a:lnTo>
                    <a:pt x="881" y="55"/>
                  </a:lnTo>
                  <a:lnTo>
                    <a:pt x="787" y="20"/>
                  </a:lnTo>
                  <a:lnTo>
                    <a:pt x="682" y="3"/>
                  </a:lnTo>
                  <a:lnTo>
                    <a:pt x="627" y="0"/>
                  </a:lnTo>
                  <a:lnTo>
                    <a:pt x="573" y="3"/>
                  </a:lnTo>
                  <a:lnTo>
                    <a:pt x="468" y="20"/>
                  </a:lnTo>
                  <a:lnTo>
                    <a:pt x="373" y="55"/>
                  </a:lnTo>
                  <a:lnTo>
                    <a:pt x="288" y="110"/>
                  </a:lnTo>
                  <a:lnTo>
                    <a:pt x="233" y="166"/>
                  </a:lnTo>
                  <a:lnTo>
                    <a:pt x="200" y="209"/>
                  </a:lnTo>
                  <a:lnTo>
                    <a:pt x="171" y="258"/>
                  </a:lnTo>
                  <a:lnTo>
                    <a:pt x="147" y="312"/>
                  </a:lnTo>
                  <a:lnTo>
                    <a:pt x="118" y="404"/>
                  </a:lnTo>
                  <a:lnTo>
                    <a:pt x="96" y="551"/>
                  </a:lnTo>
                  <a:lnTo>
                    <a:pt x="95" y="634"/>
                  </a:lnTo>
                  <a:lnTo>
                    <a:pt x="95" y="652"/>
                  </a:lnTo>
                  <a:lnTo>
                    <a:pt x="95" y="670"/>
                  </a:lnTo>
                  <a:lnTo>
                    <a:pt x="82" y="657"/>
                  </a:lnTo>
                  <a:lnTo>
                    <a:pt x="57" y="653"/>
                  </a:lnTo>
                  <a:lnTo>
                    <a:pt x="34" y="666"/>
                  </a:lnTo>
                  <a:lnTo>
                    <a:pt x="16" y="692"/>
                  </a:lnTo>
                  <a:lnTo>
                    <a:pt x="10" y="706"/>
                  </a:lnTo>
                  <a:lnTo>
                    <a:pt x="4" y="727"/>
                  </a:lnTo>
                  <a:lnTo>
                    <a:pt x="0" y="770"/>
                  </a:lnTo>
                  <a:lnTo>
                    <a:pt x="8" y="835"/>
                  </a:lnTo>
                  <a:lnTo>
                    <a:pt x="18" y="876"/>
                  </a:lnTo>
                  <a:lnTo>
                    <a:pt x="27" y="906"/>
                  </a:lnTo>
                  <a:lnTo>
                    <a:pt x="51" y="949"/>
                  </a:lnTo>
                  <a:lnTo>
                    <a:pt x="74" y="972"/>
                  </a:lnTo>
                  <a:lnTo>
                    <a:pt x="87" y="979"/>
                  </a:lnTo>
                  <a:lnTo>
                    <a:pt x="99" y="983"/>
                  </a:lnTo>
                  <a:lnTo>
                    <a:pt x="125" y="985"/>
                  </a:lnTo>
                  <a:lnTo>
                    <a:pt x="135" y="983"/>
                  </a:lnTo>
                  <a:lnTo>
                    <a:pt x="152" y="1049"/>
                  </a:lnTo>
                  <a:lnTo>
                    <a:pt x="192" y="1177"/>
                  </a:lnTo>
                  <a:lnTo>
                    <a:pt x="240" y="1296"/>
                  </a:lnTo>
                  <a:lnTo>
                    <a:pt x="297" y="1404"/>
                  </a:lnTo>
                  <a:lnTo>
                    <a:pt x="360" y="1497"/>
                  </a:lnTo>
                  <a:lnTo>
                    <a:pt x="432" y="1572"/>
                  </a:lnTo>
                  <a:lnTo>
                    <a:pt x="507" y="1625"/>
                  </a:lnTo>
                  <a:lnTo>
                    <a:pt x="567" y="1649"/>
                  </a:lnTo>
                  <a:lnTo>
                    <a:pt x="607" y="1657"/>
                  </a:lnTo>
                  <a:lnTo>
                    <a:pt x="627" y="1657"/>
                  </a:lnTo>
                  <a:lnTo>
                    <a:pt x="648" y="1657"/>
                  </a:lnTo>
                  <a:lnTo>
                    <a:pt x="688" y="1649"/>
                  </a:lnTo>
                  <a:lnTo>
                    <a:pt x="748" y="1627"/>
                  </a:lnTo>
                  <a:lnTo>
                    <a:pt x="823" y="1572"/>
                  </a:lnTo>
                  <a:lnTo>
                    <a:pt x="893" y="1498"/>
                  </a:lnTo>
                  <a:lnTo>
                    <a:pt x="957" y="1405"/>
                  </a:lnTo>
                  <a:lnTo>
                    <a:pt x="1014" y="1297"/>
                  </a:lnTo>
                  <a:lnTo>
                    <a:pt x="1063" y="1178"/>
                  </a:lnTo>
                  <a:lnTo>
                    <a:pt x="1103" y="1051"/>
                  </a:lnTo>
                  <a:lnTo>
                    <a:pt x="1119" y="985"/>
                  </a:lnTo>
                  <a:lnTo>
                    <a:pt x="1136" y="984"/>
                  </a:lnTo>
                  <a:lnTo>
                    <a:pt x="1150" y="979"/>
                  </a:lnTo>
                  <a:lnTo>
                    <a:pt x="1164" y="972"/>
                  </a:lnTo>
                  <a:lnTo>
                    <a:pt x="1186" y="949"/>
                  </a:lnTo>
                  <a:lnTo>
                    <a:pt x="1209" y="906"/>
                  </a:lnTo>
                  <a:lnTo>
                    <a:pt x="1218" y="876"/>
                  </a:lnTo>
                  <a:lnTo>
                    <a:pt x="1230" y="835"/>
                  </a:lnTo>
                  <a:lnTo>
                    <a:pt x="1238" y="770"/>
                  </a:lnTo>
                  <a:lnTo>
                    <a:pt x="1233" y="727"/>
                  </a:lnTo>
                  <a:lnTo>
                    <a:pt x="1228" y="706"/>
                  </a:lnTo>
                  <a:close/>
                </a:path>
              </a:pathLst>
            </a:custGeom>
            <a:solidFill>
              <a:srgbClr val="E0B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Freeform 116"/>
            <p:cNvSpPr>
              <a:spLocks/>
            </p:cNvSpPr>
            <p:nvPr/>
          </p:nvSpPr>
          <p:spPr bwMode="auto">
            <a:xfrm>
              <a:off x="3543300" y="1682750"/>
              <a:ext cx="373063" cy="363538"/>
            </a:xfrm>
            <a:custGeom>
              <a:avLst/>
              <a:gdLst>
                <a:gd name="T0" fmla="*/ 69 w 940"/>
                <a:gd name="T1" fmla="*/ 411 h 915"/>
                <a:gd name="T2" fmla="*/ 78 w 940"/>
                <a:gd name="T3" fmla="*/ 435 h 915"/>
                <a:gd name="T4" fmla="*/ 107 w 940"/>
                <a:gd name="T5" fmla="*/ 473 h 915"/>
                <a:gd name="T6" fmla="*/ 149 w 940"/>
                <a:gd name="T7" fmla="*/ 497 h 915"/>
                <a:gd name="T8" fmla="*/ 200 w 940"/>
                <a:gd name="T9" fmla="*/ 512 h 915"/>
                <a:gd name="T10" fmla="*/ 288 w 940"/>
                <a:gd name="T11" fmla="*/ 519 h 915"/>
                <a:gd name="T12" fmla="*/ 420 w 940"/>
                <a:gd name="T13" fmla="*/ 518 h 915"/>
                <a:gd name="T14" fmla="*/ 524 w 940"/>
                <a:gd name="T15" fmla="*/ 521 h 915"/>
                <a:gd name="T16" fmla="*/ 590 w 940"/>
                <a:gd name="T17" fmla="*/ 530 h 915"/>
                <a:gd name="T18" fmla="*/ 652 w 940"/>
                <a:gd name="T19" fmla="*/ 548 h 915"/>
                <a:gd name="T20" fmla="*/ 709 w 940"/>
                <a:gd name="T21" fmla="*/ 576 h 915"/>
                <a:gd name="T22" fmla="*/ 758 w 940"/>
                <a:gd name="T23" fmla="*/ 618 h 915"/>
                <a:gd name="T24" fmla="*/ 798 w 940"/>
                <a:gd name="T25" fmla="*/ 678 h 915"/>
                <a:gd name="T26" fmla="*/ 827 w 940"/>
                <a:gd name="T27" fmla="*/ 755 h 915"/>
                <a:gd name="T28" fmla="*/ 844 w 940"/>
                <a:gd name="T29" fmla="*/ 855 h 915"/>
                <a:gd name="T30" fmla="*/ 845 w 940"/>
                <a:gd name="T31" fmla="*/ 915 h 915"/>
                <a:gd name="T32" fmla="*/ 862 w 940"/>
                <a:gd name="T33" fmla="*/ 885 h 915"/>
                <a:gd name="T34" fmla="*/ 892 w 940"/>
                <a:gd name="T35" fmla="*/ 824 h 915"/>
                <a:gd name="T36" fmla="*/ 914 w 940"/>
                <a:gd name="T37" fmla="*/ 763 h 915"/>
                <a:gd name="T38" fmla="*/ 929 w 940"/>
                <a:gd name="T39" fmla="*/ 700 h 915"/>
                <a:gd name="T40" fmla="*/ 937 w 940"/>
                <a:gd name="T41" fmla="*/ 637 h 915"/>
                <a:gd name="T42" fmla="*/ 940 w 940"/>
                <a:gd name="T43" fmla="*/ 575 h 915"/>
                <a:gd name="T44" fmla="*/ 936 w 940"/>
                <a:gd name="T45" fmla="*/ 514 h 915"/>
                <a:gd name="T46" fmla="*/ 925 w 940"/>
                <a:gd name="T47" fmla="*/ 453 h 915"/>
                <a:gd name="T48" fmla="*/ 907 w 940"/>
                <a:gd name="T49" fmla="*/ 394 h 915"/>
                <a:gd name="T50" fmla="*/ 884 w 940"/>
                <a:gd name="T51" fmla="*/ 337 h 915"/>
                <a:gd name="T52" fmla="*/ 855 w 940"/>
                <a:gd name="T53" fmla="*/ 281 h 915"/>
                <a:gd name="T54" fmla="*/ 819 w 940"/>
                <a:gd name="T55" fmla="*/ 228 h 915"/>
                <a:gd name="T56" fmla="*/ 778 w 940"/>
                <a:gd name="T57" fmla="*/ 177 h 915"/>
                <a:gd name="T58" fmla="*/ 730 w 940"/>
                <a:gd name="T59" fmla="*/ 131 h 915"/>
                <a:gd name="T60" fmla="*/ 676 w 940"/>
                <a:gd name="T61" fmla="*/ 88 h 915"/>
                <a:gd name="T62" fmla="*/ 616 w 940"/>
                <a:gd name="T63" fmla="*/ 48 h 915"/>
                <a:gd name="T64" fmla="*/ 584 w 940"/>
                <a:gd name="T65" fmla="*/ 29 h 915"/>
                <a:gd name="T66" fmla="*/ 566 w 940"/>
                <a:gd name="T67" fmla="*/ 22 h 915"/>
                <a:gd name="T68" fmla="*/ 511 w 940"/>
                <a:gd name="T69" fmla="*/ 10 h 915"/>
                <a:gd name="T70" fmla="*/ 399 w 940"/>
                <a:gd name="T71" fmla="*/ 0 h 915"/>
                <a:gd name="T72" fmla="*/ 271 w 940"/>
                <a:gd name="T73" fmla="*/ 2 h 915"/>
                <a:gd name="T74" fmla="*/ 188 w 940"/>
                <a:gd name="T75" fmla="*/ 13 h 915"/>
                <a:gd name="T76" fmla="*/ 114 w 940"/>
                <a:gd name="T77" fmla="*/ 28 h 915"/>
                <a:gd name="T78" fmla="*/ 57 w 940"/>
                <a:gd name="T79" fmla="*/ 51 h 915"/>
                <a:gd name="T80" fmla="*/ 37 w 940"/>
                <a:gd name="T81" fmla="*/ 66 h 915"/>
                <a:gd name="T82" fmla="*/ 21 w 940"/>
                <a:gd name="T83" fmla="*/ 83 h 915"/>
                <a:gd name="T84" fmla="*/ 4 w 940"/>
                <a:gd name="T85" fmla="*/ 129 h 915"/>
                <a:gd name="T86" fmla="*/ 0 w 940"/>
                <a:gd name="T87" fmla="*/ 185 h 915"/>
                <a:gd name="T88" fmla="*/ 8 w 940"/>
                <a:gd name="T89" fmla="*/ 245 h 915"/>
                <a:gd name="T90" fmla="*/ 30 w 940"/>
                <a:gd name="T91" fmla="*/ 331 h 915"/>
                <a:gd name="T92" fmla="*/ 61 w 940"/>
                <a:gd name="T93" fmla="*/ 407 h 915"/>
                <a:gd name="T94" fmla="*/ 69 w 940"/>
                <a:gd name="T95" fmla="*/ 411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40" h="915">
                  <a:moveTo>
                    <a:pt x="69" y="411"/>
                  </a:moveTo>
                  <a:lnTo>
                    <a:pt x="78" y="435"/>
                  </a:lnTo>
                  <a:lnTo>
                    <a:pt x="107" y="473"/>
                  </a:lnTo>
                  <a:lnTo>
                    <a:pt x="149" y="497"/>
                  </a:lnTo>
                  <a:lnTo>
                    <a:pt x="200" y="512"/>
                  </a:lnTo>
                  <a:lnTo>
                    <a:pt x="288" y="519"/>
                  </a:lnTo>
                  <a:lnTo>
                    <a:pt x="420" y="518"/>
                  </a:lnTo>
                  <a:lnTo>
                    <a:pt x="524" y="521"/>
                  </a:lnTo>
                  <a:lnTo>
                    <a:pt x="590" y="530"/>
                  </a:lnTo>
                  <a:lnTo>
                    <a:pt x="652" y="548"/>
                  </a:lnTo>
                  <a:lnTo>
                    <a:pt x="709" y="576"/>
                  </a:lnTo>
                  <a:lnTo>
                    <a:pt x="758" y="618"/>
                  </a:lnTo>
                  <a:lnTo>
                    <a:pt x="798" y="678"/>
                  </a:lnTo>
                  <a:lnTo>
                    <a:pt x="827" y="755"/>
                  </a:lnTo>
                  <a:lnTo>
                    <a:pt x="844" y="855"/>
                  </a:lnTo>
                  <a:lnTo>
                    <a:pt x="845" y="915"/>
                  </a:lnTo>
                  <a:lnTo>
                    <a:pt x="862" y="885"/>
                  </a:lnTo>
                  <a:lnTo>
                    <a:pt x="892" y="824"/>
                  </a:lnTo>
                  <a:lnTo>
                    <a:pt x="914" y="763"/>
                  </a:lnTo>
                  <a:lnTo>
                    <a:pt x="929" y="700"/>
                  </a:lnTo>
                  <a:lnTo>
                    <a:pt x="937" y="637"/>
                  </a:lnTo>
                  <a:lnTo>
                    <a:pt x="940" y="575"/>
                  </a:lnTo>
                  <a:lnTo>
                    <a:pt x="936" y="514"/>
                  </a:lnTo>
                  <a:lnTo>
                    <a:pt x="925" y="453"/>
                  </a:lnTo>
                  <a:lnTo>
                    <a:pt x="907" y="394"/>
                  </a:lnTo>
                  <a:lnTo>
                    <a:pt x="884" y="337"/>
                  </a:lnTo>
                  <a:lnTo>
                    <a:pt x="855" y="281"/>
                  </a:lnTo>
                  <a:lnTo>
                    <a:pt x="819" y="228"/>
                  </a:lnTo>
                  <a:lnTo>
                    <a:pt x="778" y="177"/>
                  </a:lnTo>
                  <a:lnTo>
                    <a:pt x="730" y="131"/>
                  </a:lnTo>
                  <a:lnTo>
                    <a:pt x="676" y="88"/>
                  </a:lnTo>
                  <a:lnTo>
                    <a:pt x="616" y="48"/>
                  </a:lnTo>
                  <a:lnTo>
                    <a:pt x="584" y="29"/>
                  </a:lnTo>
                  <a:lnTo>
                    <a:pt x="566" y="22"/>
                  </a:lnTo>
                  <a:lnTo>
                    <a:pt x="511" y="10"/>
                  </a:lnTo>
                  <a:lnTo>
                    <a:pt x="399" y="0"/>
                  </a:lnTo>
                  <a:lnTo>
                    <a:pt x="271" y="2"/>
                  </a:lnTo>
                  <a:lnTo>
                    <a:pt x="188" y="13"/>
                  </a:lnTo>
                  <a:lnTo>
                    <a:pt x="114" y="28"/>
                  </a:lnTo>
                  <a:lnTo>
                    <a:pt x="57" y="51"/>
                  </a:lnTo>
                  <a:lnTo>
                    <a:pt x="37" y="66"/>
                  </a:lnTo>
                  <a:lnTo>
                    <a:pt x="21" y="83"/>
                  </a:lnTo>
                  <a:lnTo>
                    <a:pt x="4" y="129"/>
                  </a:lnTo>
                  <a:lnTo>
                    <a:pt x="0" y="185"/>
                  </a:lnTo>
                  <a:lnTo>
                    <a:pt x="8" y="245"/>
                  </a:lnTo>
                  <a:lnTo>
                    <a:pt x="30" y="331"/>
                  </a:lnTo>
                  <a:lnTo>
                    <a:pt x="61" y="407"/>
                  </a:lnTo>
                  <a:lnTo>
                    <a:pt x="69" y="4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Freeform 117"/>
            <p:cNvSpPr>
              <a:spLocks/>
            </p:cNvSpPr>
            <p:nvPr/>
          </p:nvSpPr>
          <p:spPr bwMode="auto">
            <a:xfrm>
              <a:off x="3419475" y="1712913"/>
              <a:ext cx="153988" cy="330200"/>
            </a:xfrm>
            <a:custGeom>
              <a:avLst/>
              <a:gdLst>
                <a:gd name="T0" fmla="*/ 92 w 384"/>
                <a:gd name="T1" fmla="*/ 835 h 835"/>
                <a:gd name="T2" fmla="*/ 77 w 384"/>
                <a:gd name="T3" fmla="*/ 814 h 835"/>
                <a:gd name="T4" fmla="*/ 53 w 384"/>
                <a:gd name="T5" fmla="*/ 767 h 835"/>
                <a:gd name="T6" fmla="*/ 25 w 384"/>
                <a:gd name="T7" fmla="*/ 688 h 835"/>
                <a:gd name="T8" fmla="*/ 6 w 384"/>
                <a:gd name="T9" fmla="*/ 561 h 835"/>
                <a:gd name="T10" fmla="*/ 0 w 384"/>
                <a:gd name="T11" fmla="*/ 416 h 835"/>
                <a:gd name="T12" fmla="*/ 0 w 384"/>
                <a:gd name="T13" fmla="*/ 336 h 835"/>
                <a:gd name="T14" fmla="*/ 1 w 384"/>
                <a:gd name="T15" fmla="*/ 310 h 835"/>
                <a:gd name="T16" fmla="*/ 14 w 384"/>
                <a:gd name="T17" fmla="*/ 250 h 835"/>
                <a:gd name="T18" fmla="*/ 40 w 384"/>
                <a:gd name="T19" fmla="*/ 188 h 835"/>
                <a:gd name="T20" fmla="*/ 76 w 384"/>
                <a:gd name="T21" fmla="*/ 127 h 835"/>
                <a:gd name="T22" fmla="*/ 121 w 384"/>
                <a:gd name="T23" fmla="*/ 74 h 835"/>
                <a:gd name="T24" fmla="*/ 173 w 384"/>
                <a:gd name="T25" fmla="*/ 31 h 835"/>
                <a:gd name="T26" fmla="*/ 230 w 384"/>
                <a:gd name="T27" fmla="*/ 5 h 835"/>
                <a:gd name="T28" fmla="*/ 276 w 384"/>
                <a:gd name="T29" fmla="*/ 0 h 835"/>
                <a:gd name="T30" fmla="*/ 308 w 384"/>
                <a:gd name="T31" fmla="*/ 2 h 835"/>
                <a:gd name="T32" fmla="*/ 324 w 384"/>
                <a:gd name="T33" fmla="*/ 6 h 835"/>
                <a:gd name="T34" fmla="*/ 334 w 384"/>
                <a:gd name="T35" fmla="*/ 10 h 835"/>
                <a:gd name="T36" fmla="*/ 352 w 384"/>
                <a:gd name="T37" fmla="*/ 34 h 835"/>
                <a:gd name="T38" fmla="*/ 372 w 384"/>
                <a:gd name="T39" fmla="*/ 93 h 835"/>
                <a:gd name="T40" fmla="*/ 384 w 384"/>
                <a:gd name="T41" fmla="*/ 205 h 835"/>
                <a:gd name="T42" fmla="*/ 384 w 384"/>
                <a:gd name="T43" fmla="*/ 321 h 835"/>
                <a:gd name="T44" fmla="*/ 381 w 384"/>
                <a:gd name="T45" fmla="*/ 372 h 835"/>
                <a:gd name="T46" fmla="*/ 377 w 384"/>
                <a:gd name="T47" fmla="*/ 391 h 835"/>
                <a:gd name="T48" fmla="*/ 359 w 384"/>
                <a:gd name="T49" fmla="*/ 417 h 835"/>
                <a:gd name="T50" fmla="*/ 312 w 384"/>
                <a:gd name="T51" fmla="*/ 442 h 835"/>
                <a:gd name="T52" fmla="*/ 251 w 384"/>
                <a:gd name="T53" fmla="*/ 468 h 835"/>
                <a:gd name="T54" fmla="*/ 210 w 384"/>
                <a:gd name="T55" fmla="*/ 492 h 835"/>
                <a:gd name="T56" fmla="*/ 171 w 384"/>
                <a:gd name="T57" fmla="*/ 531 h 835"/>
                <a:gd name="T58" fmla="*/ 140 w 384"/>
                <a:gd name="T59" fmla="*/ 590 h 835"/>
                <a:gd name="T60" fmla="*/ 128 w 384"/>
                <a:gd name="T61" fmla="*/ 628 h 835"/>
                <a:gd name="T62" fmla="*/ 116 w 384"/>
                <a:gd name="T63" fmla="*/ 647 h 835"/>
                <a:gd name="T64" fmla="*/ 103 w 384"/>
                <a:gd name="T65" fmla="*/ 693 h 835"/>
                <a:gd name="T66" fmla="*/ 95 w 384"/>
                <a:gd name="T67" fmla="*/ 779 h 835"/>
                <a:gd name="T68" fmla="*/ 92 w 384"/>
                <a:gd name="T69" fmla="*/ 835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84" h="835">
                  <a:moveTo>
                    <a:pt x="92" y="835"/>
                  </a:moveTo>
                  <a:lnTo>
                    <a:pt x="77" y="814"/>
                  </a:lnTo>
                  <a:lnTo>
                    <a:pt x="53" y="767"/>
                  </a:lnTo>
                  <a:lnTo>
                    <a:pt x="25" y="688"/>
                  </a:lnTo>
                  <a:lnTo>
                    <a:pt x="6" y="561"/>
                  </a:lnTo>
                  <a:lnTo>
                    <a:pt x="0" y="416"/>
                  </a:lnTo>
                  <a:lnTo>
                    <a:pt x="0" y="336"/>
                  </a:lnTo>
                  <a:lnTo>
                    <a:pt x="1" y="310"/>
                  </a:lnTo>
                  <a:lnTo>
                    <a:pt x="14" y="250"/>
                  </a:lnTo>
                  <a:lnTo>
                    <a:pt x="40" y="188"/>
                  </a:lnTo>
                  <a:lnTo>
                    <a:pt x="76" y="127"/>
                  </a:lnTo>
                  <a:lnTo>
                    <a:pt x="121" y="74"/>
                  </a:lnTo>
                  <a:lnTo>
                    <a:pt x="173" y="31"/>
                  </a:lnTo>
                  <a:lnTo>
                    <a:pt x="230" y="5"/>
                  </a:lnTo>
                  <a:lnTo>
                    <a:pt x="276" y="0"/>
                  </a:lnTo>
                  <a:lnTo>
                    <a:pt x="308" y="2"/>
                  </a:lnTo>
                  <a:lnTo>
                    <a:pt x="324" y="6"/>
                  </a:lnTo>
                  <a:lnTo>
                    <a:pt x="334" y="10"/>
                  </a:lnTo>
                  <a:lnTo>
                    <a:pt x="352" y="34"/>
                  </a:lnTo>
                  <a:lnTo>
                    <a:pt x="372" y="93"/>
                  </a:lnTo>
                  <a:lnTo>
                    <a:pt x="384" y="205"/>
                  </a:lnTo>
                  <a:lnTo>
                    <a:pt x="384" y="321"/>
                  </a:lnTo>
                  <a:lnTo>
                    <a:pt x="381" y="372"/>
                  </a:lnTo>
                  <a:lnTo>
                    <a:pt x="377" y="391"/>
                  </a:lnTo>
                  <a:lnTo>
                    <a:pt x="359" y="417"/>
                  </a:lnTo>
                  <a:lnTo>
                    <a:pt x="312" y="442"/>
                  </a:lnTo>
                  <a:lnTo>
                    <a:pt x="251" y="468"/>
                  </a:lnTo>
                  <a:lnTo>
                    <a:pt x="210" y="492"/>
                  </a:lnTo>
                  <a:lnTo>
                    <a:pt x="171" y="531"/>
                  </a:lnTo>
                  <a:lnTo>
                    <a:pt x="140" y="590"/>
                  </a:lnTo>
                  <a:lnTo>
                    <a:pt x="128" y="628"/>
                  </a:lnTo>
                  <a:lnTo>
                    <a:pt x="116" y="647"/>
                  </a:lnTo>
                  <a:lnTo>
                    <a:pt x="103" y="693"/>
                  </a:lnTo>
                  <a:lnTo>
                    <a:pt x="95" y="779"/>
                  </a:lnTo>
                  <a:lnTo>
                    <a:pt x="92" y="8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Freeform 118"/>
            <p:cNvSpPr>
              <a:spLocks/>
            </p:cNvSpPr>
            <p:nvPr/>
          </p:nvSpPr>
          <p:spPr bwMode="auto">
            <a:xfrm>
              <a:off x="3606800" y="2249488"/>
              <a:ext cx="125413" cy="68263"/>
            </a:xfrm>
            <a:custGeom>
              <a:avLst/>
              <a:gdLst>
                <a:gd name="T0" fmla="*/ 158 w 317"/>
                <a:gd name="T1" fmla="*/ 173 h 173"/>
                <a:gd name="T2" fmla="*/ 171 w 317"/>
                <a:gd name="T3" fmla="*/ 172 h 173"/>
                <a:gd name="T4" fmla="*/ 199 w 317"/>
                <a:gd name="T5" fmla="*/ 166 h 173"/>
                <a:gd name="T6" fmla="*/ 239 w 317"/>
                <a:gd name="T7" fmla="*/ 144 h 173"/>
                <a:gd name="T8" fmla="*/ 285 w 317"/>
                <a:gd name="T9" fmla="*/ 97 h 173"/>
                <a:gd name="T10" fmla="*/ 309 w 317"/>
                <a:gd name="T11" fmla="*/ 52 h 173"/>
                <a:gd name="T12" fmla="*/ 317 w 317"/>
                <a:gd name="T13" fmla="*/ 18 h 173"/>
                <a:gd name="T14" fmla="*/ 317 w 317"/>
                <a:gd name="T15" fmla="*/ 0 h 173"/>
                <a:gd name="T16" fmla="*/ 0 w 317"/>
                <a:gd name="T17" fmla="*/ 0 h 173"/>
                <a:gd name="T18" fmla="*/ 0 w 317"/>
                <a:gd name="T19" fmla="*/ 18 h 173"/>
                <a:gd name="T20" fmla="*/ 8 w 317"/>
                <a:gd name="T21" fmla="*/ 52 h 173"/>
                <a:gd name="T22" fmla="*/ 31 w 317"/>
                <a:gd name="T23" fmla="*/ 97 h 173"/>
                <a:gd name="T24" fmla="*/ 78 w 317"/>
                <a:gd name="T25" fmla="*/ 144 h 173"/>
                <a:gd name="T26" fmla="*/ 118 w 317"/>
                <a:gd name="T27" fmla="*/ 166 h 173"/>
                <a:gd name="T28" fmla="*/ 145 w 317"/>
                <a:gd name="T29" fmla="*/ 172 h 173"/>
                <a:gd name="T30" fmla="*/ 158 w 317"/>
                <a:gd name="T31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7" h="173">
                  <a:moveTo>
                    <a:pt x="158" y="173"/>
                  </a:moveTo>
                  <a:lnTo>
                    <a:pt x="171" y="172"/>
                  </a:lnTo>
                  <a:lnTo>
                    <a:pt x="199" y="166"/>
                  </a:lnTo>
                  <a:lnTo>
                    <a:pt x="239" y="144"/>
                  </a:lnTo>
                  <a:lnTo>
                    <a:pt x="285" y="97"/>
                  </a:lnTo>
                  <a:lnTo>
                    <a:pt x="309" y="52"/>
                  </a:lnTo>
                  <a:lnTo>
                    <a:pt x="317" y="18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8" y="52"/>
                  </a:lnTo>
                  <a:lnTo>
                    <a:pt x="31" y="97"/>
                  </a:lnTo>
                  <a:lnTo>
                    <a:pt x="78" y="144"/>
                  </a:lnTo>
                  <a:lnTo>
                    <a:pt x="118" y="166"/>
                  </a:lnTo>
                  <a:lnTo>
                    <a:pt x="145" y="172"/>
                  </a:lnTo>
                  <a:lnTo>
                    <a:pt x="158" y="173"/>
                  </a:lnTo>
                  <a:close/>
                </a:path>
              </a:pathLst>
            </a:custGeom>
            <a:solidFill>
              <a:srgbClr val="E3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Freeform 306"/>
            <p:cNvSpPr>
              <a:spLocks/>
            </p:cNvSpPr>
            <p:nvPr/>
          </p:nvSpPr>
          <p:spPr bwMode="auto">
            <a:xfrm>
              <a:off x="4818063" y="2746375"/>
              <a:ext cx="12700" cy="4763"/>
            </a:xfrm>
            <a:custGeom>
              <a:avLst/>
              <a:gdLst>
                <a:gd name="T0" fmla="*/ 0 w 33"/>
                <a:gd name="T1" fmla="*/ 9 h 9"/>
                <a:gd name="T2" fmla="*/ 16 w 33"/>
                <a:gd name="T3" fmla="*/ 3 h 9"/>
                <a:gd name="T4" fmla="*/ 33 w 33"/>
                <a:gd name="T5" fmla="*/ 0 h 9"/>
                <a:gd name="T6" fmla="*/ 29 w 33"/>
                <a:gd name="T7" fmla="*/ 2 h 9"/>
                <a:gd name="T8" fmla="*/ 24 w 33"/>
                <a:gd name="T9" fmla="*/ 3 h 9"/>
                <a:gd name="T10" fmla="*/ 13 w 33"/>
                <a:gd name="T11" fmla="*/ 7 h 9"/>
                <a:gd name="T12" fmla="*/ 0 w 33"/>
                <a:gd name="T1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9">
                  <a:moveTo>
                    <a:pt x="0" y="9"/>
                  </a:moveTo>
                  <a:lnTo>
                    <a:pt x="16" y="3"/>
                  </a:lnTo>
                  <a:lnTo>
                    <a:pt x="33" y="0"/>
                  </a:lnTo>
                  <a:lnTo>
                    <a:pt x="29" y="2"/>
                  </a:lnTo>
                  <a:lnTo>
                    <a:pt x="24" y="3"/>
                  </a:lnTo>
                  <a:lnTo>
                    <a:pt x="13" y="7"/>
                  </a:lnTo>
                  <a:lnTo>
                    <a:pt x="0" y="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Freeform 307"/>
            <p:cNvSpPr>
              <a:spLocks/>
            </p:cNvSpPr>
            <p:nvPr/>
          </p:nvSpPr>
          <p:spPr bwMode="auto">
            <a:xfrm>
              <a:off x="4864100" y="2740025"/>
              <a:ext cx="3175" cy="3175"/>
            </a:xfrm>
            <a:custGeom>
              <a:avLst/>
              <a:gdLst>
                <a:gd name="T0" fmla="*/ 0 w 6"/>
                <a:gd name="T1" fmla="*/ 7 h 7"/>
                <a:gd name="T2" fmla="*/ 0 w 6"/>
                <a:gd name="T3" fmla="*/ 6 h 7"/>
                <a:gd name="T4" fmla="*/ 0 w 6"/>
                <a:gd name="T5" fmla="*/ 4 h 7"/>
                <a:gd name="T6" fmla="*/ 4 w 6"/>
                <a:gd name="T7" fmla="*/ 2 h 7"/>
                <a:gd name="T8" fmla="*/ 6 w 6"/>
                <a:gd name="T9" fmla="*/ 0 h 7"/>
                <a:gd name="T10" fmla="*/ 0 w 6"/>
                <a:gd name="T1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7">
                  <a:moveTo>
                    <a:pt x="0" y="7"/>
                  </a:moveTo>
                  <a:lnTo>
                    <a:pt x="0" y="6"/>
                  </a:lnTo>
                  <a:lnTo>
                    <a:pt x="0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Freeform 313"/>
            <p:cNvSpPr>
              <a:spLocks/>
            </p:cNvSpPr>
            <p:nvPr/>
          </p:nvSpPr>
          <p:spPr bwMode="auto">
            <a:xfrm>
              <a:off x="4818063" y="2317750"/>
              <a:ext cx="577850" cy="571500"/>
            </a:xfrm>
            <a:custGeom>
              <a:avLst/>
              <a:gdLst>
                <a:gd name="T0" fmla="*/ 0 w 1456"/>
                <a:gd name="T1" fmla="*/ 1437 h 1437"/>
                <a:gd name="T2" fmla="*/ 0 w 1456"/>
                <a:gd name="T3" fmla="*/ 1088 h 1437"/>
                <a:gd name="T4" fmla="*/ 1 w 1456"/>
                <a:gd name="T5" fmla="*/ 1088 h 1437"/>
                <a:gd name="T6" fmla="*/ 14 w 1456"/>
                <a:gd name="T7" fmla="*/ 1086 h 1437"/>
                <a:gd name="T8" fmla="*/ 25 w 1456"/>
                <a:gd name="T9" fmla="*/ 1082 h 1437"/>
                <a:gd name="T10" fmla="*/ 30 w 1456"/>
                <a:gd name="T11" fmla="*/ 1081 h 1437"/>
                <a:gd name="T12" fmla="*/ 34 w 1456"/>
                <a:gd name="T13" fmla="*/ 1079 h 1437"/>
                <a:gd name="T14" fmla="*/ 38 w 1456"/>
                <a:gd name="T15" fmla="*/ 1078 h 1437"/>
                <a:gd name="T16" fmla="*/ 40 w 1456"/>
                <a:gd name="T17" fmla="*/ 1078 h 1437"/>
                <a:gd name="T18" fmla="*/ 47 w 1456"/>
                <a:gd name="T19" fmla="*/ 1079 h 1437"/>
                <a:gd name="T20" fmla="*/ 53 w 1456"/>
                <a:gd name="T21" fmla="*/ 1079 h 1437"/>
                <a:gd name="T22" fmla="*/ 58 w 1456"/>
                <a:gd name="T23" fmla="*/ 1081 h 1437"/>
                <a:gd name="T24" fmla="*/ 64 w 1456"/>
                <a:gd name="T25" fmla="*/ 1081 h 1437"/>
                <a:gd name="T26" fmla="*/ 84 w 1456"/>
                <a:gd name="T27" fmla="*/ 1079 h 1437"/>
                <a:gd name="T28" fmla="*/ 117 w 1456"/>
                <a:gd name="T29" fmla="*/ 1066 h 1437"/>
                <a:gd name="T30" fmla="*/ 117 w 1456"/>
                <a:gd name="T31" fmla="*/ 1068 h 1437"/>
                <a:gd name="T32" fmla="*/ 117 w 1456"/>
                <a:gd name="T33" fmla="*/ 1069 h 1437"/>
                <a:gd name="T34" fmla="*/ 123 w 1456"/>
                <a:gd name="T35" fmla="*/ 1062 h 1437"/>
                <a:gd name="T36" fmla="*/ 166 w 1456"/>
                <a:gd name="T37" fmla="*/ 1040 h 1437"/>
                <a:gd name="T38" fmla="*/ 224 w 1456"/>
                <a:gd name="T39" fmla="*/ 999 h 1437"/>
                <a:gd name="T40" fmla="*/ 227 w 1456"/>
                <a:gd name="T41" fmla="*/ 990 h 1437"/>
                <a:gd name="T42" fmla="*/ 228 w 1456"/>
                <a:gd name="T43" fmla="*/ 980 h 1437"/>
                <a:gd name="T44" fmla="*/ 1456 w 1456"/>
                <a:gd name="T45" fmla="*/ 0 h 1437"/>
                <a:gd name="T46" fmla="*/ 1456 w 1456"/>
                <a:gd name="T47" fmla="*/ 44 h 1437"/>
                <a:gd name="T48" fmla="*/ 187 w 1456"/>
                <a:gd name="T49" fmla="*/ 1091 h 1437"/>
                <a:gd name="T50" fmla="*/ 197 w 1456"/>
                <a:gd name="T51" fmla="*/ 1114 h 1437"/>
                <a:gd name="T52" fmla="*/ 217 w 1456"/>
                <a:gd name="T53" fmla="*/ 1177 h 1437"/>
                <a:gd name="T54" fmla="*/ 230 w 1456"/>
                <a:gd name="T55" fmla="*/ 1249 h 1437"/>
                <a:gd name="T56" fmla="*/ 231 w 1456"/>
                <a:gd name="T57" fmla="*/ 1318 h 1437"/>
                <a:gd name="T58" fmla="*/ 224 w 1456"/>
                <a:gd name="T59" fmla="*/ 1348 h 1437"/>
                <a:gd name="T60" fmla="*/ 213 w 1456"/>
                <a:gd name="T61" fmla="*/ 1355 h 1437"/>
                <a:gd name="T62" fmla="*/ 201 w 1456"/>
                <a:gd name="T63" fmla="*/ 1363 h 1437"/>
                <a:gd name="T64" fmla="*/ 196 w 1456"/>
                <a:gd name="T65" fmla="*/ 1367 h 1437"/>
                <a:gd name="T66" fmla="*/ 187 w 1456"/>
                <a:gd name="T67" fmla="*/ 1374 h 1437"/>
                <a:gd name="T68" fmla="*/ 179 w 1456"/>
                <a:gd name="T69" fmla="*/ 1379 h 1437"/>
                <a:gd name="T70" fmla="*/ 175 w 1456"/>
                <a:gd name="T71" fmla="*/ 1381 h 1437"/>
                <a:gd name="T72" fmla="*/ 154 w 1456"/>
                <a:gd name="T73" fmla="*/ 1394 h 1437"/>
                <a:gd name="T74" fmla="*/ 138 w 1456"/>
                <a:gd name="T75" fmla="*/ 1403 h 1437"/>
                <a:gd name="T76" fmla="*/ 112 w 1456"/>
                <a:gd name="T77" fmla="*/ 1416 h 1437"/>
                <a:gd name="T78" fmla="*/ 75 w 1456"/>
                <a:gd name="T79" fmla="*/ 1429 h 1437"/>
                <a:gd name="T80" fmla="*/ 64 w 1456"/>
                <a:gd name="T81" fmla="*/ 1429 h 1437"/>
                <a:gd name="T82" fmla="*/ 58 w 1456"/>
                <a:gd name="T83" fmla="*/ 1429 h 1437"/>
                <a:gd name="T84" fmla="*/ 53 w 1456"/>
                <a:gd name="T85" fmla="*/ 1428 h 1437"/>
                <a:gd name="T86" fmla="*/ 47 w 1456"/>
                <a:gd name="T87" fmla="*/ 1427 h 1437"/>
                <a:gd name="T88" fmla="*/ 40 w 1456"/>
                <a:gd name="T89" fmla="*/ 1427 h 1437"/>
                <a:gd name="T90" fmla="*/ 20 w 1456"/>
                <a:gd name="T91" fmla="*/ 1429 h 1437"/>
                <a:gd name="T92" fmla="*/ 0 w 1456"/>
                <a:gd name="T93" fmla="*/ 1437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56" h="1437">
                  <a:moveTo>
                    <a:pt x="0" y="1437"/>
                  </a:moveTo>
                  <a:lnTo>
                    <a:pt x="0" y="1088"/>
                  </a:lnTo>
                  <a:lnTo>
                    <a:pt x="1" y="1088"/>
                  </a:lnTo>
                  <a:lnTo>
                    <a:pt x="14" y="1086"/>
                  </a:lnTo>
                  <a:lnTo>
                    <a:pt x="25" y="1082"/>
                  </a:lnTo>
                  <a:lnTo>
                    <a:pt x="30" y="1081"/>
                  </a:lnTo>
                  <a:lnTo>
                    <a:pt x="34" y="1079"/>
                  </a:lnTo>
                  <a:lnTo>
                    <a:pt x="38" y="1078"/>
                  </a:lnTo>
                  <a:lnTo>
                    <a:pt x="40" y="1078"/>
                  </a:lnTo>
                  <a:lnTo>
                    <a:pt x="47" y="1079"/>
                  </a:lnTo>
                  <a:lnTo>
                    <a:pt x="53" y="1079"/>
                  </a:lnTo>
                  <a:lnTo>
                    <a:pt x="58" y="1081"/>
                  </a:lnTo>
                  <a:lnTo>
                    <a:pt x="64" y="1081"/>
                  </a:lnTo>
                  <a:lnTo>
                    <a:pt x="84" y="1079"/>
                  </a:lnTo>
                  <a:lnTo>
                    <a:pt x="117" y="1066"/>
                  </a:lnTo>
                  <a:lnTo>
                    <a:pt x="117" y="1068"/>
                  </a:lnTo>
                  <a:lnTo>
                    <a:pt x="117" y="1069"/>
                  </a:lnTo>
                  <a:lnTo>
                    <a:pt x="123" y="1062"/>
                  </a:lnTo>
                  <a:lnTo>
                    <a:pt x="166" y="1040"/>
                  </a:lnTo>
                  <a:lnTo>
                    <a:pt x="224" y="999"/>
                  </a:lnTo>
                  <a:lnTo>
                    <a:pt x="227" y="990"/>
                  </a:lnTo>
                  <a:lnTo>
                    <a:pt x="228" y="980"/>
                  </a:lnTo>
                  <a:lnTo>
                    <a:pt x="1456" y="0"/>
                  </a:lnTo>
                  <a:lnTo>
                    <a:pt x="1456" y="44"/>
                  </a:lnTo>
                  <a:lnTo>
                    <a:pt x="187" y="1091"/>
                  </a:lnTo>
                  <a:lnTo>
                    <a:pt x="197" y="1114"/>
                  </a:lnTo>
                  <a:lnTo>
                    <a:pt x="217" y="1177"/>
                  </a:lnTo>
                  <a:lnTo>
                    <a:pt x="230" y="1249"/>
                  </a:lnTo>
                  <a:lnTo>
                    <a:pt x="231" y="1318"/>
                  </a:lnTo>
                  <a:lnTo>
                    <a:pt x="224" y="1348"/>
                  </a:lnTo>
                  <a:lnTo>
                    <a:pt x="213" y="1355"/>
                  </a:lnTo>
                  <a:lnTo>
                    <a:pt x="201" y="1363"/>
                  </a:lnTo>
                  <a:lnTo>
                    <a:pt x="196" y="1367"/>
                  </a:lnTo>
                  <a:lnTo>
                    <a:pt x="187" y="1374"/>
                  </a:lnTo>
                  <a:lnTo>
                    <a:pt x="179" y="1379"/>
                  </a:lnTo>
                  <a:lnTo>
                    <a:pt x="175" y="1381"/>
                  </a:lnTo>
                  <a:lnTo>
                    <a:pt x="154" y="1394"/>
                  </a:lnTo>
                  <a:lnTo>
                    <a:pt x="138" y="1403"/>
                  </a:lnTo>
                  <a:lnTo>
                    <a:pt x="112" y="1416"/>
                  </a:lnTo>
                  <a:lnTo>
                    <a:pt x="75" y="1429"/>
                  </a:lnTo>
                  <a:lnTo>
                    <a:pt x="64" y="1429"/>
                  </a:lnTo>
                  <a:lnTo>
                    <a:pt x="58" y="1429"/>
                  </a:lnTo>
                  <a:lnTo>
                    <a:pt x="53" y="1428"/>
                  </a:lnTo>
                  <a:lnTo>
                    <a:pt x="47" y="1427"/>
                  </a:lnTo>
                  <a:lnTo>
                    <a:pt x="40" y="1427"/>
                  </a:lnTo>
                  <a:lnTo>
                    <a:pt x="20" y="1429"/>
                  </a:lnTo>
                  <a:lnTo>
                    <a:pt x="0" y="143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Freeform 316"/>
            <p:cNvSpPr>
              <a:spLocks/>
            </p:cNvSpPr>
            <p:nvPr/>
          </p:nvSpPr>
          <p:spPr bwMode="auto">
            <a:xfrm>
              <a:off x="4818063" y="2644775"/>
              <a:ext cx="90488" cy="106363"/>
            </a:xfrm>
            <a:custGeom>
              <a:avLst/>
              <a:gdLst>
                <a:gd name="T0" fmla="*/ 0 w 231"/>
                <a:gd name="T1" fmla="*/ 265 h 265"/>
                <a:gd name="T2" fmla="*/ 0 w 231"/>
                <a:gd name="T3" fmla="*/ 0 h 265"/>
                <a:gd name="T4" fmla="*/ 36 w 231"/>
                <a:gd name="T5" fmla="*/ 44 h 265"/>
                <a:gd name="T6" fmla="*/ 87 w 231"/>
                <a:gd name="T7" fmla="*/ 2 h 265"/>
                <a:gd name="T8" fmla="*/ 90 w 231"/>
                <a:gd name="T9" fmla="*/ 53 h 265"/>
                <a:gd name="T10" fmla="*/ 108 w 231"/>
                <a:gd name="T11" fmla="*/ 158 h 265"/>
                <a:gd name="T12" fmla="*/ 112 w 231"/>
                <a:gd name="T13" fmla="*/ 204 h 265"/>
                <a:gd name="T14" fmla="*/ 113 w 231"/>
                <a:gd name="T15" fmla="*/ 216 h 265"/>
                <a:gd name="T16" fmla="*/ 127 w 231"/>
                <a:gd name="T17" fmla="*/ 229 h 265"/>
                <a:gd name="T18" fmla="*/ 138 w 231"/>
                <a:gd name="T19" fmla="*/ 233 h 265"/>
                <a:gd name="T20" fmla="*/ 175 w 231"/>
                <a:gd name="T21" fmla="*/ 211 h 265"/>
                <a:gd name="T22" fmla="*/ 224 w 231"/>
                <a:gd name="T23" fmla="*/ 176 h 265"/>
                <a:gd name="T24" fmla="*/ 230 w 231"/>
                <a:gd name="T25" fmla="*/ 150 h 265"/>
                <a:gd name="T26" fmla="*/ 231 w 231"/>
                <a:gd name="T27" fmla="*/ 120 h 265"/>
                <a:gd name="T28" fmla="*/ 231 w 231"/>
                <a:gd name="T29" fmla="*/ 138 h 265"/>
                <a:gd name="T30" fmla="*/ 228 w 231"/>
                <a:gd name="T31" fmla="*/ 157 h 265"/>
                <a:gd name="T32" fmla="*/ 227 w 231"/>
                <a:gd name="T33" fmla="*/ 167 h 265"/>
                <a:gd name="T34" fmla="*/ 224 w 231"/>
                <a:gd name="T35" fmla="*/ 176 h 265"/>
                <a:gd name="T36" fmla="*/ 166 w 231"/>
                <a:gd name="T37" fmla="*/ 217 h 265"/>
                <a:gd name="T38" fmla="*/ 123 w 231"/>
                <a:gd name="T39" fmla="*/ 239 h 265"/>
                <a:gd name="T40" fmla="*/ 121 w 231"/>
                <a:gd name="T41" fmla="*/ 241 h 265"/>
                <a:gd name="T42" fmla="*/ 117 w 231"/>
                <a:gd name="T43" fmla="*/ 243 h 265"/>
                <a:gd name="T44" fmla="*/ 84 w 231"/>
                <a:gd name="T45" fmla="*/ 256 h 265"/>
                <a:gd name="T46" fmla="*/ 64 w 231"/>
                <a:gd name="T47" fmla="*/ 258 h 265"/>
                <a:gd name="T48" fmla="*/ 58 w 231"/>
                <a:gd name="T49" fmla="*/ 258 h 265"/>
                <a:gd name="T50" fmla="*/ 53 w 231"/>
                <a:gd name="T51" fmla="*/ 256 h 265"/>
                <a:gd name="T52" fmla="*/ 47 w 231"/>
                <a:gd name="T53" fmla="*/ 256 h 265"/>
                <a:gd name="T54" fmla="*/ 40 w 231"/>
                <a:gd name="T55" fmla="*/ 255 h 265"/>
                <a:gd name="T56" fmla="*/ 38 w 231"/>
                <a:gd name="T57" fmla="*/ 255 h 265"/>
                <a:gd name="T58" fmla="*/ 34 w 231"/>
                <a:gd name="T59" fmla="*/ 256 h 265"/>
                <a:gd name="T60" fmla="*/ 17 w 231"/>
                <a:gd name="T61" fmla="*/ 259 h 265"/>
                <a:gd name="T62" fmla="*/ 1 w 231"/>
                <a:gd name="T63" fmla="*/ 265 h 265"/>
                <a:gd name="T64" fmla="*/ 0 w 231"/>
                <a:gd name="T65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1" h="265">
                  <a:moveTo>
                    <a:pt x="0" y="265"/>
                  </a:moveTo>
                  <a:lnTo>
                    <a:pt x="0" y="0"/>
                  </a:lnTo>
                  <a:lnTo>
                    <a:pt x="36" y="44"/>
                  </a:lnTo>
                  <a:lnTo>
                    <a:pt x="87" y="2"/>
                  </a:lnTo>
                  <a:lnTo>
                    <a:pt x="90" y="53"/>
                  </a:lnTo>
                  <a:lnTo>
                    <a:pt x="108" y="158"/>
                  </a:lnTo>
                  <a:lnTo>
                    <a:pt x="112" y="204"/>
                  </a:lnTo>
                  <a:lnTo>
                    <a:pt x="113" y="216"/>
                  </a:lnTo>
                  <a:lnTo>
                    <a:pt x="127" y="229"/>
                  </a:lnTo>
                  <a:lnTo>
                    <a:pt x="138" y="233"/>
                  </a:lnTo>
                  <a:lnTo>
                    <a:pt x="175" y="211"/>
                  </a:lnTo>
                  <a:lnTo>
                    <a:pt x="224" y="176"/>
                  </a:lnTo>
                  <a:lnTo>
                    <a:pt x="230" y="150"/>
                  </a:lnTo>
                  <a:lnTo>
                    <a:pt x="231" y="120"/>
                  </a:lnTo>
                  <a:lnTo>
                    <a:pt x="231" y="138"/>
                  </a:lnTo>
                  <a:lnTo>
                    <a:pt x="228" y="157"/>
                  </a:lnTo>
                  <a:lnTo>
                    <a:pt x="227" y="167"/>
                  </a:lnTo>
                  <a:lnTo>
                    <a:pt x="224" y="176"/>
                  </a:lnTo>
                  <a:lnTo>
                    <a:pt x="166" y="217"/>
                  </a:lnTo>
                  <a:lnTo>
                    <a:pt x="123" y="239"/>
                  </a:lnTo>
                  <a:lnTo>
                    <a:pt x="121" y="241"/>
                  </a:lnTo>
                  <a:lnTo>
                    <a:pt x="117" y="243"/>
                  </a:lnTo>
                  <a:lnTo>
                    <a:pt x="84" y="256"/>
                  </a:lnTo>
                  <a:lnTo>
                    <a:pt x="64" y="258"/>
                  </a:lnTo>
                  <a:lnTo>
                    <a:pt x="58" y="258"/>
                  </a:lnTo>
                  <a:lnTo>
                    <a:pt x="53" y="256"/>
                  </a:lnTo>
                  <a:lnTo>
                    <a:pt x="47" y="256"/>
                  </a:lnTo>
                  <a:lnTo>
                    <a:pt x="40" y="255"/>
                  </a:lnTo>
                  <a:lnTo>
                    <a:pt x="38" y="255"/>
                  </a:lnTo>
                  <a:lnTo>
                    <a:pt x="34" y="256"/>
                  </a:lnTo>
                  <a:lnTo>
                    <a:pt x="17" y="259"/>
                  </a:lnTo>
                  <a:lnTo>
                    <a:pt x="1" y="265"/>
                  </a:lnTo>
                  <a:lnTo>
                    <a:pt x="0" y="26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Freeform 317"/>
            <p:cNvSpPr>
              <a:spLocks/>
            </p:cNvSpPr>
            <p:nvPr/>
          </p:nvSpPr>
          <p:spPr bwMode="auto">
            <a:xfrm>
              <a:off x="4818063" y="2635250"/>
              <a:ext cx="7938" cy="6350"/>
            </a:xfrm>
            <a:custGeom>
              <a:avLst/>
              <a:gdLst>
                <a:gd name="T0" fmla="*/ 0 w 21"/>
                <a:gd name="T1" fmla="*/ 17 h 17"/>
                <a:gd name="T2" fmla="*/ 0 w 21"/>
                <a:gd name="T3" fmla="*/ 10 h 17"/>
                <a:gd name="T4" fmla="*/ 10 w 21"/>
                <a:gd name="T5" fmla="*/ 5 h 17"/>
                <a:gd name="T6" fmla="*/ 21 w 21"/>
                <a:gd name="T7" fmla="*/ 0 h 17"/>
                <a:gd name="T8" fmla="*/ 0 w 21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7">
                  <a:moveTo>
                    <a:pt x="0" y="17"/>
                  </a:moveTo>
                  <a:lnTo>
                    <a:pt x="0" y="10"/>
                  </a:lnTo>
                  <a:lnTo>
                    <a:pt x="10" y="5"/>
                  </a:lnTo>
                  <a:lnTo>
                    <a:pt x="21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E6C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Freeform 318"/>
            <p:cNvSpPr>
              <a:spLocks/>
            </p:cNvSpPr>
            <p:nvPr/>
          </p:nvSpPr>
          <p:spPr bwMode="auto">
            <a:xfrm>
              <a:off x="4818063" y="2595563"/>
              <a:ext cx="46038" cy="42863"/>
            </a:xfrm>
            <a:custGeom>
              <a:avLst/>
              <a:gdLst>
                <a:gd name="T0" fmla="*/ 0 w 118"/>
                <a:gd name="T1" fmla="*/ 109 h 109"/>
                <a:gd name="T2" fmla="*/ 0 w 118"/>
                <a:gd name="T3" fmla="*/ 42 h 109"/>
                <a:gd name="T4" fmla="*/ 13 w 118"/>
                <a:gd name="T5" fmla="*/ 40 h 109"/>
                <a:gd name="T6" fmla="*/ 25 w 118"/>
                <a:gd name="T7" fmla="*/ 37 h 109"/>
                <a:gd name="T8" fmla="*/ 96 w 118"/>
                <a:gd name="T9" fmla="*/ 7 h 109"/>
                <a:gd name="T10" fmla="*/ 114 w 118"/>
                <a:gd name="T11" fmla="*/ 0 h 109"/>
                <a:gd name="T12" fmla="*/ 114 w 118"/>
                <a:gd name="T13" fmla="*/ 0 h 109"/>
                <a:gd name="T14" fmla="*/ 115 w 118"/>
                <a:gd name="T15" fmla="*/ 2 h 109"/>
                <a:gd name="T16" fmla="*/ 118 w 118"/>
                <a:gd name="T17" fmla="*/ 11 h 109"/>
                <a:gd name="T18" fmla="*/ 117 w 118"/>
                <a:gd name="T19" fmla="*/ 22 h 109"/>
                <a:gd name="T20" fmla="*/ 21 w 118"/>
                <a:gd name="T21" fmla="*/ 99 h 109"/>
                <a:gd name="T22" fmla="*/ 10 w 118"/>
                <a:gd name="T23" fmla="*/ 104 h 109"/>
                <a:gd name="T24" fmla="*/ 0 w 118"/>
                <a:gd name="T25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09">
                  <a:moveTo>
                    <a:pt x="0" y="109"/>
                  </a:moveTo>
                  <a:lnTo>
                    <a:pt x="0" y="42"/>
                  </a:lnTo>
                  <a:lnTo>
                    <a:pt x="13" y="40"/>
                  </a:lnTo>
                  <a:lnTo>
                    <a:pt x="25" y="37"/>
                  </a:lnTo>
                  <a:lnTo>
                    <a:pt x="96" y="7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115" y="2"/>
                  </a:lnTo>
                  <a:lnTo>
                    <a:pt x="118" y="11"/>
                  </a:lnTo>
                  <a:lnTo>
                    <a:pt x="117" y="22"/>
                  </a:lnTo>
                  <a:lnTo>
                    <a:pt x="21" y="99"/>
                  </a:lnTo>
                  <a:lnTo>
                    <a:pt x="10" y="104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rgbClr val="EBD3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Freeform 319"/>
            <p:cNvSpPr>
              <a:spLocks/>
            </p:cNvSpPr>
            <p:nvPr/>
          </p:nvSpPr>
          <p:spPr bwMode="auto">
            <a:xfrm>
              <a:off x="4806451" y="2159001"/>
              <a:ext cx="612778" cy="503238"/>
            </a:xfrm>
            <a:custGeom>
              <a:avLst/>
              <a:gdLst>
                <a:gd name="T0" fmla="*/ 36 w 1544"/>
                <a:gd name="T1" fmla="*/ 1269 h 1269"/>
                <a:gd name="T2" fmla="*/ 0 w 1544"/>
                <a:gd name="T3" fmla="*/ 1225 h 1269"/>
                <a:gd name="T4" fmla="*/ 0 w 1544"/>
                <a:gd name="T5" fmla="*/ 1216 h 1269"/>
                <a:gd name="T6" fmla="*/ 21 w 1544"/>
                <a:gd name="T7" fmla="*/ 1199 h 1269"/>
                <a:gd name="T8" fmla="*/ 117 w 1544"/>
                <a:gd name="T9" fmla="*/ 1122 h 1269"/>
                <a:gd name="T10" fmla="*/ 1456 w 1544"/>
                <a:gd name="T11" fmla="*/ 54 h 1269"/>
                <a:gd name="T12" fmla="*/ 1478 w 1544"/>
                <a:gd name="T13" fmla="*/ 36 h 1269"/>
                <a:gd name="T14" fmla="*/ 1524 w 1544"/>
                <a:gd name="T15" fmla="*/ 0 h 1269"/>
                <a:gd name="T16" fmla="*/ 1544 w 1544"/>
                <a:gd name="T17" fmla="*/ 26 h 1269"/>
                <a:gd name="T18" fmla="*/ 1478 w 1544"/>
                <a:gd name="T19" fmla="*/ 80 h 1269"/>
                <a:gd name="T20" fmla="*/ 1456 w 1544"/>
                <a:gd name="T21" fmla="*/ 98 h 1269"/>
                <a:gd name="T22" fmla="*/ 187 w 1544"/>
                <a:gd name="T23" fmla="*/ 1146 h 1269"/>
                <a:gd name="T24" fmla="*/ 183 w 1544"/>
                <a:gd name="T25" fmla="*/ 1138 h 1269"/>
                <a:gd name="T26" fmla="*/ 179 w 1544"/>
                <a:gd name="T27" fmla="*/ 1133 h 1269"/>
                <a:gd name="T28" fmla="*/ 171 w 1544"/>
                <a:gd name="T29" fmla="*/ 1125 h 1269"/>
                <a:gd name="T30" fmla="*/ 156 w 1544"/>
                <a:gd name="T31" fmla="*/ 1124 h 1269"/>
                <a:gd name="T32" fmla="*/ 144 w 1544"/>
                <a:gd name="T33" fmla="*/ 1125 h 1269"/>
                <a:gd name="T34" fmla="*/ 131 w 1544"/>
                <a:gd name="T35" fmla="*/ 1126 h 1269"/>
                <a:gd name="T36" fmla="*/ 119 w 1544"/>
                <a:gd name="T37" fmla="*/ 1137 h 1269"/>
                <a:gd name="T38" fmla="*/ 103 w 1544"/>
                <a:gd name="T39" fmla="*/ 1159 h 1269"/>
                <a:gd name="T40" fmla="*/ 88 w 1544"/>
                <a:gd name="T41" fmla="*/ 1197 h 1269"/>
                <a:gd name="T42" fmla="*/ 87 w 1544"/>
                <a:gd name="T43" fmla="*/ 1227 h 1269"/>
                <a:gd name="T44" fmla="*/ 36 w 1544"/>
                <a:gd name="T45" fmla="*/ 1269 h 1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44" h="1269">
                  <a:moveTo>
                    <a:pt x="36" y="1269"/>
                  </a:moveTo>
                  <a:lnTo>
                    <a:pt x="0" y="1225"/>
                  </a:lnTo>
                  <a:lnTo>
                    <a:pt x="0" y="1216"/>
                  </a:lnTo>
                  <a:lnTo>
                    <a:pt x="21" y="1199"/>
                  </a:lnTo>
                  <a:lnTo>
                    <a:pt x="117" y="1122"/>
                  </a:lnTo>
                  <a:lnTo>
                    <a:pt x="1456" y="54"/>
                  </a:lnTo>
                  <a:lnTo>
                    <a:pt x="1478" y="36"/>
                  </a:lnTo>
                  <a:lnTo>
                    <a:pt x="1524" y="0"/>
                  </a:lnTo>
                  <a:lnTo>
                    <a:pt x="1544" y="26"/>
                  </a:lnTo>
                  <a:lnTo>
                    <a:pt x="1478" y="80"/>
                  </a:lnTo>
                  <a:lnTo>
                    <a:pt x="1456" y="98"/>
                  </a:lnTo>
                  <a:lnTo>
                    <a:pt x="187" y="1146"/>
                  </a:lnTo>
                  <a:lnTo>
                    <a:pt x="183" y="1138"/>
                  </a:lnTo>
                  <a:lnTo>
                    <a:pt x="179" y="1133"/>
                  </a:lnTo>
                  <a:lnTo>
                    <a:pt x="171" y="1125"/>
                  </a:lnTo>
                  <a:lnTo>
                    <a:pt x="156" y="1124"/>
                  </a:lnTo>
                  <a:lnTo>
                    <a:pt x="144" y="1125"/>
                  </a:lnTo>
                  <a:lnTo>
                    <a:pt x="131" y="1126"/>
                  </a:lnTo>
                  <a:lnTo>
                    <a:pt x="119" y="1137"/>
                  </a:lnTo>
                  <a:lnTo>
                    <a:pt x="103" y="1159"/>
                  </a:lnTo>
                  <a:lnTo>
                    <a:pt x="88" y="1197"/>
                  </a:lnTo>
                  <a:lnTo>
                    <a:pt x="87" y="1227"/>
                  </a:lnTo>
                  <a:lnTo>
                    <a:pt x="36" y="12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Freeform 320"/>
            <p:cNvSpPr>
              <a:spLocks/>
            </p:cNvSpPr>
            <p:nvPr/>
          </p:nvSpPr>
          <p:spPr bwMode="auto">
            <a:xfrm>
              <a:off x="4851400" y="2605088"/>
              <a:ext cx="57150" cy="133350"/>
            </a:xfrm>
            <a:custGeom>
              <a:avLst/>
              <a:gdLst>
                <a:gd name="T0" fmla="*/ 51 w 144"/>
                <a:gd name="T1" fmla="*/ 334 h 334"/>
                <a:gd name="T2" fmla="*/ 40 w 144"/>
                <a:gd name="T3" fmla="*/ 330 h 334"/>
                <a:gd name="T4" fmla="*/ 26 w 144"/>
                <a:gd name="T5" fmla="*/ 317 h 334"/>
                <a:gd name="T6" fmla="*/ 25 w 144"/>
                <a:gd name="T7" fmla="*/ 305 h 334"/>
                <a:gd name="T8" fmla="*/ 21 w 144"/>
                <a:gd name="T9" fmla="*/ 259 h 334"/>
                <a:gd name="T10" fmla="*/ 3 w 144"/>
                <a:gd name="T11" fmla="*/ 154 h 334"/>
                <a:gd name="T12" fmla="*/ 0 w 144"/>
                <a:gd name="T13" fmla="*/ 103 h 334"/>
                <a:gd name="T14" fmla="*/ 1 w 144"/>
                <a:gd name="T15" fmla="*/ 73 h 334"/>
                <a:gd name="T16" fmla="*/ 16 w 144"/>
                <a:gd name="T17" fmla="*/ 35 h 334"/>
                <a:gd name="T18" fmla="*/ 32 w 144"/>
                <a:gd name="T19" fmla="*/ 13 h 334"/>
                <a:gd name="T20" fmla="*/ 44 w 144"/>
                <a:gd name="T21" fmla="*/ 2 h 334"/>
                <a:gd name="T22" fmla="*/ 57 w 144"/>
                <a:gd name="T23" fmla="*/ 1 h 334"/>
                <a:gd name="T24" fmla="*/ 69 w 144"/>
                <a:gd name="T25" fmla="*/ 0 h 334"/>
                <a:gd name="T26" fmla="*/ 84 w 144"/>
                <a:gd name="T27" fmla="*/ 1 h 334"/>
                <a:gd name="T28" fmla="*/ 92 w 144"/>
                <a:gd name="T29" fmla="*/ 9 h 334"/>
                <a:gd name="T30" fmla="*/ 96 w 144"/>
                <a:gd name="T31" fmla="*/ 14 h 334"/>
                <a:gd name="T32" fmla="*/ 100 w 144"/>
                <a:gd name="T33" fmla="*/ 22 h 334"/>
                <a:gd name="T34" fmla="*/ 102 w 144"/>
                <a:gd name="T35" fmla="*/ 26 h 334"/>
                <a:gd name="T36" fmla="*/ 105 w 144"/>
                <a:gd name="T37" fmla="*/ 32 h 334"/>
                <a:gd name="T38" fmla="*/ 119 w 144"/>
                <a:gd name="T39" fmla="*/ 70 h 334"/>
                <a:gd name="T40" fmla="*/ 141 w 144"/>
                <a:gd name="T41" fmla="*/ 171 h 334"/>
                <a:gd name="T42" fmla="*/ 144 w 144"/>
                <a:gd name="T43" fmla="*/ 221 h 334"/>
                <a:gd name="T44" fmla="*/ 143 w 144"/>
                <a:gd name="T45" fmla="*/ 251 h 334"/>
                <a:gd name="T46" fmla="*/ 137 w 144"/>
                <a:gd name="T47" fmla="*/ 277 h 334"/>
                <a:gd name="T48" fmla="*/ 88 w 144"/>
                <a:gd name="T49" fmla="*/ 312 h 334"/>
                <a:gd name="T50" fmla="*/ 51 w 144"/>
                <a:gd name="T51" fmla="*/ 334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4" h="334">
                  <a:moveTo>
                    <a:pt x="51" y="334"/>
                  </a:moveTo>
                  <a:lnTo>
                    <a:pt x="40" y="330"/>
                  </a:lnTo>
                  <a:lnTo>
                    <a:pt x="26" y="317"/>
                  </a:lnTo>
                  <a:lnTo>
                    <a:pt x="25" y="305"/>
                  </a:lnTo>
                  <a:lnTo>
                    <a:pt x="21" y="259"/>
                  </a:lnTo>
                  <a:lnTo>
                    <a:pt x="3" y="154"/>
                  </a:lnTo>
                  <a:lnTo>
                    <a:pt x="0" y="103"/>
                  </a:lnTo>
                  <a:lnTo>
                    <a:pt x="1" y="73"/>
                  </a:lnTo>
                  <a:lnTo>
                    <a:pt x="16" y="35"/>
                  </a:lnTo>
                  <a:lnTo>
                    <a:pt x="32" y="13"/>
                  </a:lnTo>
                  <a:lnTo>
                    <a:pt x="44" y="2"/>
                  </a:lnTo>
                  <a:lnTo>
                    <a:pt x="57" y="1"/>
                  </a:lnTo>
                  <a:lnTo>
                    <a:pt x="69" y="0"/>
                  </a:lnTo>
                  <a:lnTo>
                    <a:pt x="84" y="1"/>
                  </a:lnTo>
                  <a:lnTo>
                    <a:pt x="92" y="9"/>
                  </a:lnTo>
                  <a:lnTo>
                    <a:pt x="96" y="14"/>
                  </a:lnTo>
                  <a:lnTo>
                    <a:pt x="100" y="22"/>
                  </a:lnTo>
                  <a:lnTo>
                    <a:pt x="102" y="26"/>
                  </a:lnTo>
                  <a:lnTo>
                    <a:pt x="105" y="32"/>
                  </a:lnTo>
                  <a:lnTo>
                    <a:pt x="119" y="70"/>
                  </a:lnTo>
                  <a:lnTo>
                    <a:pt x="141" y="171"/>
                  </a:lnTo>
                  <a:lnTo>
                    <a:pt x="144" y="221"/>
                  </a:lnTo>
                  <a:lnTo>
                    <a:pt x="143" y="251"/>
                  </a:lnTo>
                  <a:lnTo>
                    <a:pt x="137" y="277"/>
                  </a:lnTo>
                  <a:lnTo>
                    <a:pt x="88" y="312"/>
                  </a:lnTo>
                  <a:lnTo>
                    <a:pt x="51" y="334"/>
                  </a:lnTo>
                  <a:close/>
                </a:path>
              </a:pathLst>
            </a:custGeom>
            <a:solidFill>
              <a:srgbClr val="E9CE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0" name="Group 63"/>
          <p:cNvGrpSpPr/>
          <p:nvPr/>
        </p:nvGrpSpPr>
        <p:grpSpPr>
          <a:xfrm>
            <a:off x="62777" y="901522"/>
            <a:ext cx="2920449" cy="5018592"/>
            <a:chOff x="-1330257" y="821551"/>
            <a:chExt cx="3469689" cy="5824926"/>
          </a:xfrm>
        </p:grpSpPr>
        <p:sp>
          <p:nvSpPr>
            <p:cNvPr id="21" name="Shape 208"/>
            <p:cNvSpPr/>
            <p:nvPr/>
          </p:nvSpPr>
          <p:spPr>
            <a:xfrm>
              <a:off x="-1330257" y="2279383"/>
              <a:ext cx="3466367" cy="43670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/>
            <a:p>
              <a:pPr algn="r"/>
              <a:r>
                <a:rPr lang="es-ES" sz="1500" i="1" dirty="0">
                  <a:solidFill>
                    <a:schemeClr val="bg1"/>
                  </a:solidFill>
                </a:rPr>
                <a:t>“Ese dialogo de saberes Universidad- Comunidad reflejan la madurez de una comunidad que reconoce sus problemas, los prioriza y propone soluciones. Las prácticas académicas planeadas con actores comunitarios, además de obedecer a los planteamientos que se realizan desde el modelo de APS y desde modelo pedagógicos, ponen la relación docencia- extensión – investigación en un escenario de diálogo y construcción entre iguales, en el cual tanto Universidad como la comunidad aprenden constantemente”. </a:t>
              </a:r>
            </a:p>
          </p:txBody>
        </p:sp>
        <p:sp>
          <p:nvSpPr>
            <p:cNvPr id="22" name="TextBox 68"/>
            <p:cNvSpPr txBox="1"/>
            <p:nvPr/>
          </p:nvSpPr>
          <p:spPr>
            <a:xfrm>
              <a:off x="-1287350" y="821551"/>
              <a:ext cx="3426782" cy="13663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34289" tIns="34289" rIns="34289" bIns="34289" numCol="1" anchor="b">
              <a:spAutoFit/>
            </a:bodyPr>
            <a:lstStyle>
              <a:defPPr>
                <a:defRPr lang="fr-FR"/>
              </a:defPPr>
              <a:lvl1pPr algn="r">
                <a:defRPr b="1">
                  <a:solidFill>
                    <a:srgbClr val="595959"/>
                  </a:solidFill>
                  <a:latin typeface="+mj-lt"/>
                </a:defRPr>
              </a:lvl1pPr>
            </a:lstStyle>
            <a:p>
              <a:pPr algn="l"/>
              <a:r>
                <a:rPr lang="es-ES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Construcción de nuevas relaciones de reconocimiento </a:t>
              </a:r>
              <a:endParaRPr lang="es-E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l"/>
              <a:r>
                <a:rPr lang="es-ES" i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 </a:t>
              </a:r>
              <a:r>
                <a:rPr lang="es-ES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aprendizaje con los actores </a:t>
              </a:r>
              <a:r>
                <a:rPr lang="es-ES" i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comunitarios.</a:t>
              </a:r>
              <a:endParaRPr lang="es-E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" name="Freeform 293"/>
          <p:cNvSpPr/>
          <p:nvPr/>
        </p:nvSpPr>
        <p:spPr>
          <a:xfrm>
            <a:off x="3920313" y="1341007"/>
            <a:ext cx="317054" cy="298275"/>
          </a:xfrm>
          <a:custGeom>
            <a:avLst/>
            <a:gdLst/>
            <a:ahLst/>
            <a:cxnLst/>
            <a:rect l="l" t="t" r="r" b="b"/>
            <a:pathLst>
              <a:path w="436652" h="334672">
                <a:moveTo>
                  <a:pt x="371295" y="0"/>
                </a:moveTo>
                <a:cubicBezTo>
                  <a:pt x="378807" y="0"/>
                  <a:pt x="385192" y="2630"/>
                  <a:pt x="390451" y="7888"/>
                </a:cubicBezTo>
                <a:lnTo>
                  <a:pt x="428764" y="46201"/>
                </a:lnTo>
                <a:cubicBezTo>
                  <a:pt x="434022" y="51459"/>
                  <a:pt x="436652" y="57845"/>
                  <a:pt x="436652" y="65357"/>
                </a:cubicBezTo>
                <a:cubicBezTo>
                  <a:pt x="436652" y="72869"/>
                  <a:pt x="434022" y="79255"/>
                  <a:pt x="428764" y="84513"/>
                </a:cubicBezTo>
                <a:lnTo>
                  <a:pt x="224806" y="288472"/>
                </a:lnTo>
                <a:lnTo>
                  <a:pt x="186494" y="326784"/>
                </a:lnTo>
                <a:cubicBezTo>
                  <a:pt x="181234" y="332043"/>
                  <a:pt x="174848" y="334672"/>
                  <a:pt x="167337" y="334672"/>
                </a:cubicBezTo>
                <a:cubicBezTo>
                  <a:pt x="159824" y="334672"/>
                  <a:pt x="153439" y="332043"/>
                  <a:pt x="148180" y="326784"/>
                </a:cubicBezTo>
                <a:lnTo>
                  <a:pt x="109868" y="288472"/>
                </a:lnTo>
                <a:lnTo>
                  <a:pt x="7888" y="186492"/>
                </a:lnTo>
                <a:cubicBezTo>
                  <a:pt x="2630" y="181234"/>
                  <a:pt x="0" y="174849"/>
                  <a:pt x="0" y="167336"/>
                </a:cubicBezTo>
                <a:cubicBezTo>
                  <a:pt x="0" y="159824"/>
                  <a:pt x="2630" y="153439"/>
                  <a:pt x="7888" y="148180"/>
                </a:cubicBezTo>
                <a:lnTo>
                  <a:pt x="46202" y="109867"/>
                </a:lnTo>
                <a:cubicBezTo>
                  <a:pt x="51460" y="104609"/>
                  <a:pt x="57845" y="101979"/>
                  <a:pt x="65358" y="101979"/>
                </a:cubicBezTo>
                <a:cubicBezTo>
                  <a:pt x="72870" y="101979"/>
                  <a:pt x="79255" y="104609"/>
                  <a:pt x="84514" y="109867"/>
                </a:cubicBezTo>
                <a:lnTo>
                  <a:pt x="167337" y="192972"/>
                </a:lnTo>
                <a:lnTo>
                  <a:pt x="352139" y="7888"/>
                </a:lnTo>
                <a:cubicBezTo>
                  <a:pt x="357397" y="2630"/>
                  <a:pt x="363783" y="0"/>
                  <a:pt x="3712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Freeform 293"/>
          <p:cNvSpPr/>
          <p:nvPr/>
        </p:nvSpPr>
        <p:spPr>
          <a:xfrm>
            <a:off x="4876948" y="4846120"/>
            <a:ext cx="317054" cy="298275"/>
          </a:xfrm>
          <a:custGeom>
            <a:avLst/>
            <a:gdLst/>
            <a:ahLst/>
            <a:cxnLst/>
            <a:rect l="l" t="t" r="r" b="b"/>
            <a:pathLst>
              <a:path w="436652" h="334672">
                <a:moveTo>
                  <a:pt x="371295" y="0"/>
                </a:moveTo>
                <a:cubicBezTo>
                  <a:pt x="378807" y="0"/>
                  <a:pt x="385192" y="2630"/>
                  <a:pt x="390451" y="7888"/>
                </a:cubicBezTo>
                <a:lnTo>
                  <a:pt x="428764" y="46201"/>
                </a:lnTo>
                <a:cubicBezTo>
                  <a:pt x="434022" y="51459"/>
                  <a:pt x="436652" y="57845"/>
                  <a:pt x="436652" y="65357"/>
                </a:cubicBezTo>
                <a:cubicBezTo>
                  <a:pt x="436652" y="72869"/>
                  <a:pt x="434022" y="79255"/>
                  <a:pt x="428764" y="84513"/>
                </a:cubicBezTo>
                <a:lnTo>
                  <a:pt x="224806" y="288472"/>
                </a:lnTo>
                <a:lnTo>
                  <a:pt x="186494" y="326784"/>
                </a:lnTo>
                <a:cubicBezTo>
                  <a:pt x="181234" y="332043"/>
                  <a:pt x="174848" y="334672"/>
                  <a:pt x="167337" y="334672"/>
                </a:cubicBezTo>
                <a:cubicBezTo>
                  <a:pt x="159824" y="334672"/>
                  <a:pt x="153439" y="332043"/>
                  <a:pt x="148180" y="326784"/>
                </a:cubicBezTo>
                <a:lnTo>
                  <a:pt x="109868" y="288472"/>
                </a:lnTo>
                <a:lnTo>
                  <a:pt x="7888" y="186492"/>
                </a:lnTo>
                <a:cubicBezTo>
                  <a:pt x="2630" y="181234"/>
                  <a:pt x="0" y="174849"/>
                  <a:pt x="0" y="167336"/>
                </a:cubicBezTo>
                <a:cubicBezTo>
                  <a:pt x="0" y="159824"/>
                  <a:pt x="2630" y="153439"/>
                  <a:pt x="7888" y="148180"/>
                </a:cubicBezTo>
                <a:lnTo>
                  <a:pt x="46202" y="109867"/>
                </a:lnTo>
                <a:cubicBezTo>
                  <a:pt x="51460" y="104609"/>
                  <a:pt x="57845" y="101979"/>
                  <a:pt x="65358" y="101979"/>
                </a:cubicBezTo>
                <a:cubicBezTo>
                  <a:pt x="72870" y="101979"/>
                  <a:pt x="79255" y="104609"/>
                  <a:pt x="84514" y="109867"/>
                </a:cubicBezTo>
                <a:lnTo>
                  <a:pt x="167337" y="192972"/>
                </a:lnTo>
                <a:lnTo>
                  <a:pt x="352139" y="7888"/>
                </a:lnTo>
                <a:cubicBezTo>
                  <a:pt x="357397" y="2630"/>
                  <a:pt x="363783" y="0"/>
                  <a:pt x="3712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Freeform 293"/>
          <p:cNvSpPr/>
          <p:nvPr/>
        </p:nvSpPr>
        <p:spPr>
          <a:xfrm>
            <a:off x="7542510" y="1351828"/>
            <a:ext cx="317054" cy="298275"/>
          </a:xfrm>
          <a:custGeom>
            <a:avLst/>
            <a:gdLst/>
            <a:ahLst/>
            <a:cxnLst/>
            <a:rect l="l" t="t" r="r" b="b"/>
            <a:pathLst>
              <a:path w="436652" h="334672">
                <a:moveTo>
                  <a:pt x="371295" y="0"/>
                </a:moveTo>
                <a:cubicBezTo>
                  <a:pt x="378807" y="0"/>
                  <a:pt x="385192" y="2630"/>
                  <a:pt x="390451" y="7888"/>
                </a:cubicBezTo>
                <a:lnTo>
                  <a:pt x="428764" y="46201"/>
                </a:lnTo>
                <a:cubicBezTo>
                  <a:pt x="434022" y="51459"/>
                  <a:pt x="436652" y="57845"/>
                  <a:pt x="436652" y="65357"/>
                </a:cubicBezTo>
                <a:cubicBezTo>
                  <a:pt x="436652" y="72869"/>
                  <a:pt x="434022" y="79255"/>
                  <a:pt x="428764" y="84513"/>
                </a:cubicBezTo>
                <a:lnTo>
                  <a:pt x="224806" y="288472"/>
                </a:lnTo>
                <a:lnTo>
                  <a:pt x="186494" y="326784"/>
                </a:lnTo>
                <a:cubicBezTo>
                  <a:pt x="181234" y="332043"/>
                  <a:pt x="174848" y="334672"/>
                  <a:pt x="167337" y="334672"/>
                </a:cubicBezTo>
                <a:cubicBezTo>
                  <a:pt x="159824" y="334672"/>
                  <a:pt x="153439" y="332043"/>
                  <a:pt x="148180" y="326784"/>
                </a:cubicBezTo>
                <a:lnTo>
                  <a:pt x="109868" y="288472"/>
                </a:lnTo>
                <a:lnTo>
                  <a:pt x="7888" y="186492"/>
                </a:lnTo>
                <a:cubicBezTo>
                  <a:pt x="2630" y="181234"/>
                  <a:pt x="0" y="174849"/>
                  <a:pt x="0" y="167336"/>
                </a:cubicBezTo>
                <a:cubicBezTo>
                  <a:pt x="0" y="159824"/>
                  <a:pt x="2630" y="153439"/>
                  <a:pt x="7888" y="148180"/>
                </a:cubicBezTo>
                <a:lnTo>
                  <a:pt x="46202" y="109867"/>
                </a:lnTo>
                <a:cubicBezTo>
                  <a:pt x="51460" y="104609"/>
                  <a:pt x="57845" y="101979"/>
                  <a:pt x="65358" y="101979"/>
                </a:cubicBezTo>
                <a:cubicBezTo>
                  <a:pt x="72870" y="101979"/>
                  <a:pt x="79255" y="104609"/>
                  <a:pt x="84514" y="109867"/>
                </a:cubicBezTo>
                <a:lnTo>
                  <a:pt x="167337" y="192972"/>
                </a:lnTo>
                <a:lnTo>
                  <a:pt x="352139" y="7888"/>
                </a:lnTo>
                <a:cubicBezTo>
                  <a:pt x="357397" y="2630"/>
                  <a:pt x="363783" y="0"/>
                  <a:pt x="3712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Freeform 293"/>
          <p:cNvSpPr/>
          <p:nvPr/>
        </p:nvSpPr>
        <p:spPr>
          <a:xfrm>
            <a:off x="7560557" y="3690469"/>
            <a:ext cx="317054" cy="298275"/>
          </a:xfrm>
          <a:custGeom>
            <a:avLst/>
            <a:gdLst/>
            <a:ahLst/>
            <a:cxnLst/>
            <a:rect l="l" t="t" r="r" b="b"/>
            <a:pathLst>
              <a:path w="436652" h="334672">
                <a:moveTo>
                  <a:pt x="371295" y="0"/>
                </a:moveTo>
                <a:cubicBezTo>
                  <a:pt x="378807" y="0"/>
                  <a:pt x="385192" y="2630"/>
                  <a:pt x="390451" y="7888"/>
                </a:cubicBezTo>
                <a:lnTo>
                  <a:pt x="428764" y="46201"/>
                </a:lnTo>
                <a:cubicBezTo>
                  <a:pt x="434022" y="51459"/>
                  <a:pt x="436652" y="57845"/>
                  <a:pt x="436652" y="65357"/>
                </a:cubicBezTo>
                <a:cubicBezTo>
                  <a:pt x="436652" y="72869"/>
                  <a:pt x="434022" y="79255"/>
                  <a:pt x="428764" y="84513"/>
                </a:cubicBezTo>
                <a:lnTo>
                  <a:pt x="224806" y="288472"/>
                </a:lnTo>
                <a:lnTo>
                  <a:pt x="186494" y="326784"/>
                </a:lnTo>
                <a:cubicBezTo>
                  <a:pt x="181234" y="332043"/>
                  <a:pt x="174848" y="334672"/>
                  <a:pt x="167337" y="334672"/>
                </a:cubicBezTo>
                <a:cubicBezTo>
                  <a:pt x="159824" y="334672"/>
                  <a:pt x="153439" y="332043"/>
                  <a:pt x="148180" y="326784"/>
                </a:cubicBezTo>
                <a:lnTo>
                  <a:pt x="109868" y="288472"/>
                </a:lnTo>
                <a:lnTo>
                  <a:pt x="7888" y="186492"/>
                </a:lnTo>
                <a:cubicBezTo>
                  <a:pt x="2630" y="181234"/>
                  <a:pt x="0" y="174849"/>
                  <a:pt x="0" y="167336"/>
                </a:cubicBezTo>
                <a:cubicBezTo>
                  <a:pt x="0" y="159824"/>
                  <a:pt x="2630" y="153439"/>
                  <a:pt x="7888" y="148180"/>
                </a:cubicBezTo>
                <a:lnTo>
                  <a:pt x="46202" y="109867"/>
                </a:lnTo>
                <a:cubicBezTo>
                  <a:pt x="51460" y="104609"/>
                  <a:pt x="57845" y="101979"/>
                  <a:pt x="65358" y="101979"/>
                </a:cubicBezTo>
                <a:cubicBezTo>
                  <a:pt x="72870" y="101979"/>
                  <a:pt x="79255" y="104609"/>
                  <a:pt x="84514" y="109867"/>
                </a:cubicBezTo>
                <a:lnTo>
                  <a:pt x="167337" y="192972"/>
                </a:lnTo>
                <a:lnTo>
                  <a:pt x="352139" y="7888"/>
                </a:lnTo>
                <a:cubicBezTo>
                  <a:pt x="357397" y="2630"/>
                  <a:pt x="363783" y="0"/>
                  <a:pt x="3712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1" name="Título 6"/>
          <p:cNvSpPr txBox="1">
            <a:spLocks/>
          </p:cNvSpPr>
          <p:nvPr/>
        </p:nvSpPr>
        <p:spPr>
          <a:xfrm>
            <a:off x="3215680" y="332656"/>
            <a:ext cx="6840760" cy="77029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673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Avances de un proceso de articulación académico y social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4" name="Freeform 293"/>
          <p:cNvSpPr/>
          <p:nvPr/>
        </p:nvSpPr>
        <p:spPr>
          <a:xfrm>
            <a:off x="3800128" y="4661522"/>
            <a:ext cx="317783" cy="298275"/>
          </a:xfrm>
          <a:custGeom>
            <a:avLst/>
            <a:gdLst/>
            <a:ahLst/>
            <a:cxnLst/>
            <a:rect l="l" t="t" r="r" b="b"/>
            <a:pathLst>
              <a:path w="436652" h="334672">
                <a:moveTo>
                  <a:pt x="371295" y="0"/>
                </a:moveTo>
                <a:cubicBezTo>
                  <a:pt x="378807" y="0"/>
                  <a:pt x="385192" y="2630"/>
                  <a:pt x="390451" y="7888"/>
                </a:cubicBezTo>
                <a:lnTo>
                  <a:pt x="428764" y="46201"/>
                </a:lnTo>
                <a:cubicBezTo>
                  <a:pt x="434022" y="51459"/>
                  <a:pt x="436652" y="57845"/>
                  <a:pt x="436652" y="65357"/>
                </a:cubicBezTo>
                <a:cubicBezTo>
                  <a:pt x="436652" y="72869"/>
                  <a:pt x="434022" y="79255"/>
                  <a:pt x="428764" y="84513"/>
                </a:cubicBezTo>
                <a:lnTo>
                  <a:pt x="224806" y="288472"/>
                </a:lnTo>
                <a:lnTo>
                  <a:pt x="186494" y="326784"/>
                </a:lnTo>
                <a:cubicBezTo>
                  <a:pt x="181234" y="332043"/>
                  <a:pt x="174848" y="334672"/>
                  <a:pt x="167337" y="334672"/>
                </a:cubicBezTo>
                <a:cubicBezTo>
                  <a:pt x="159824" y="334672"/>
                  <a:pt x="153439" y="332043"/>
                  <a:pt x="148180" y="326784"/>
                </a:cubicBezTo>
                <a:lnTo>
                  <a:pt x="109868" y="288472"/>
                </a:lnTo>
                <a:lnTo>
                  <a:pt x="7888" y="186492"/>
                </a:lnTo>
                <a:cubicBezTo>
                  <a:pt x="2630" y="181234"/>
                  <a:pt x="0" y="174849"/>
                  <a:pt x="0" y="167336"/>
                </a:cubicBezTo>
                <a:cubicBezTo>
                  <a:pt x="0" y="159824"/>
                  <a:pt x="2630" y="153439"/>
                  <a:pt x="7888" y="148180"/>
                </a:cubicBezTo>
                <a:lnTo>
                  <a:pt x="46202" y="109867"/>
                </a:lnTo>
                <a:cubicBezTo>
                  <a:pt x="51460" y="104609"/>
                  <a:pt x="57845" y="101979"/>
                  <a:pt x="65358" y="101979"/>
                </a:cubicBezTo>
                <a:cubicBezTo>
                  <a:pt x="72870" y="101979"/>
                  <a:pt x="79255" y="104609"/>
                  <a:pt x="84514" y="109867"/>
                </a:cubicBezTo>
                <a:lnTo>
                  <a:pt x="167337" y="192972"/>
                </a:lnTo>
                <a:lnTo>
                  <a:pt x="352139" y="7888"/>
                </a:lnTo>
                <a:cubicBezTo>
                  <a:pt x="357397" y="2630"/>
                  <a:pt x="363783" y="0"/>
                  <a:pt x="3712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9" name="Grupo 8"/>
          <p:cNvGrpSpPr/>
          <p:nvPr/>
        </p:nvGrpSpPr>
        <p:grpSpPr>
          <a:xfrm>
            <a:off x="1343472" y="6008015"/>
            <a:ext cx="603582" cy="617831"/>
            <a:chOff x="1372581" y="5461090"/>
            <a:chExt cx="603582" cy="617831"/>
          </a:xfrm>
        </p:grpSpPr>
        <p:sp>
          <p:nvSpPr>
            <p:cNvPr id="10" name="Shape 273"/>
            <p:cNvSpPr/>
            <p:nvPr/>
          </p:nvSpPr>
          <p:spPr>
            <a:xfrm>
              <a:off x="1372581" y="5461090"/>
              <a:ext cx="603582" cy="617831"/>
            </a:xfrm>
            <a:prstGeom prst="rect">
              <a:avLst/>
            </a:prstGeom>
            <a:solidFill>
              <a:srgbClr val="F39C12"/>
            </a:solidFill>
            <a:ln w="12700" cap="flat">
              <a:noFill/>
              <a:miter lim="400000"/>
            </a:ln>
            <a:effectLst/>
          </p:spPr>
          <p:txBody>
            <a:bodyPr wrap="square" lIns="34289" tIns="34289" rIns="34289" bIns="3428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293"/>
            <p:cNvSpPr/>
            <p:nvPr/>
          </p:nvSpPr>
          <p:spPr>
            <a:xfrm>
              <a:off x="1513733" y="5620869"/>
              <a:ext cx="317783" cy="298275"/>
            </a:xfrm>
            <a:custGeom>
              <a:avLst/>
              <a:gdLst/>
              <a:ahLst/>
              <a:cxnLst/>
              <a:rect l="l" t="t" r="r" b="b"/>
              <a:pathLst>
                <a:path w="436652" h="334672">
                  <a:moveTo>
                    <a:pt x="371295" y="0"/>
                  </a:moveTo>
                  <a:cubicBezTo>
                    <a:pt x="378807" y="0"/>
                    <a:pt x="385192" y="2630"/>
                    <a:pt x="390451" y="7888"/>
                  </a:cubicBezTo>
                  <a:lnTo>
                    <a:pt x="428764" y="46201"/>
                  </a:lnTo>
                  <a:cubicBezTo>
                    <a:pt x="434022" y="51459"/>
                    <a:pt x="436652" y="57845"/>
                    <a:pt x="436652" y="65357"/>
                  </a:cubicBezTo>
                  <a:cubicBezTo>
                    <a:pt x="436652" y="72869"/>
                    <a:pt x="434022" y="79255"/>
                    <a:pt x="428764" y="84513"/>
                  </a:cubicBezTo>
                  <a:lnTo>
                    <a:pt x="224806" y="288472"/>
                  </a:lnTo>
                  <a:lnTo>
                    <a:pt x="186494" y="326784"/>
                  </a:lnTo>
                  <a:cubicBezTo>
                    <a:pt x="181234" y="332043"/>
                    <a:pt x="174848" y="334672"/>
                    <a:pt x="167337" y="334672"/>
                  </a:cubicBezTo>
                  <a:cubicBezTo>
                    <a:pt x="159824" y="334672"/>
                    <a:pt x="153439" y="332043"/>
                    <a:pt x="148180" y="326784"/>
                  </a:cubicBezTo>
                  <a:lnTo>
                    <a:pt x="109868" y="288472"/>
                  </a:lnTo>
                  <a:lnTo>
                    <a:pt x="7888" y="186492"/>
                  </a:lnTo>
                  <a:cubicBezTo>
                    <a:pt x="2630" y="181234"/>
                    <a:pt x="0" y="174849"/>
                    <a:pt x="0" y="167336"/>
                  </a:cubicBezTo>
                  <a:cubicBezTo>
                    <a:pt x="0" y="159824"/>
                    <a:pt x="2630" y="153439"/>
                    <a:pt x="7888" y="148180"/>
                  </a:cubicBezTo>
                  <a:lnTo>
                    <a:pt x="46202" y="109867"/>
                  </a:lnTo>
                  <a:cubicBezTo>
                    <a:pt x="51460" y="104609"/>
                    <a:pt x="57845" y="101979"/>
                    <a:pt x="65358" y="101979"/>
                  </a:cubicBezTo>
                  <a:cubicBezTo>
                    <a:pt x="72870" y="101979"/>
                    <a:pt x="79255" y="104609"/>
                    <a:pt x="84514" y="109867"/>
                  </a:cubicBezTo>
                  <a:lnTo>
                    <a:pt x="167337" y="192972"/>
                  </a:lnTo>
                  <a:lnTo>
                    <a:pt x="352139" y="7888"/>
                  </a:lnTo>
                  <a:cubicBezTo>
                    <a:pt x="357397" y="2630"/>
                    <a:pt x="363783" y="0"/>
                    <a:pt x="3712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66" name="Shape 270"/>
          <p:cNvSpPr/>
          <p:nvPr/>
        </p:nvSpPr>
        <p:spPr>
          <a:xfrm>
            <a:off x="7404820" y="1936100"/>
            <a:ext cx="603583" cy="617831"/>
          </a:xfrm>
          <a:prstGeom prst="rect">
            <a:avLst/>
          </a:prstGeom>
          <a:solidFill>
            <a:srgbClr val="C0392B"/>
          </a:solidFill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67" name="Shape 208"/>
          <p:cNvSpPr/>
          <p:nvPr/>
        </p:nvSpPr>
        <p:spPr>
          <a:xfrm>
            <a:off x="7785752" y="3110324"/>
            <a:ext cx="3846015" cy="27084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lvl="1"/>
            <a:r>
              <a:rPr lang="es-ES" sz="1600" dirty="0"/>
              <a:t>“No es posible construir colectivamente sin encontrarnos una y otra vez, para plantear lo mismo, desde diferentes ópticas, lo diferente, lo alternativo, lo conflictivo, las tensiones, los aprendizajes que debemos realizar. La articulación de prácticas, y más aún el diálogo de saberes para la transformación social, debe comprenderse como una propuesta en continua construcción y transformación”. </a:t>
            </a:r>
          </a:p>
        </p:txBody>
      </p:sp>
      <p:sp>
        <p:nvSpPr>
          <p:cNvPr id="68" name="TextBox 80"/>
          <p:cNvSpPr txBox="1"/>
          <p:nvPr/>
        </p:nvSpPr>
        <p:spPr>
          <a:xfrm>
            <a:off x="8211634" y="1789451"/>
            <a:ext cx="3396865" cy="117724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b">
            <a:spAutoFit/>
          </a:bodyPr>
          <a:lstStyle>
            <a:defPPr>
              <a:defRPr lang="fr-FR"/>
            </a:defPPr>
            <a:lvl1pPr algn="r">
              <a:defRPr b="1">
                <a:solidFill>
                  <a:srgbClr val="595959"/>
                </a:solidFill>
                <a:latin typeface="+mj-lt"/>
              </a:defRPr>
            </a:lvl1pPr>
          </a:lstStyle>
          <a:p>
            <a:pPr algn="l"/>
            <a:r>
              <a:rPr lang="es-ES" dirty="0"/>
              <a:t>Un trabajo que implica hacer nuevos acuerdos para </a:t>
            </a:r>
            <a:r>
              <a:rPr lang="es-CO" dirty="0"/>
              <a:t>trabajar con otros e integrar lógicas, tiempos y acciones diferentes</a:t>
            </a:r>
          </a:p>
        </p:txBody>
      </p:sp>
      <p:sp>
        <p:nvSpPr>
          <p:cNvPr id="70" name="TextBox 78"/>
          <p:cNvSpPr txBox="1"/>
          <p:nvPr/>
        </p:nvSpPr>
        <p:spPr>
          <a:xfrm>
            <a:off x="4593263" y="5343418"/>
            <a:ext cx="2811558" cy="90024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b">
            <a:spAutoFit/>
          </a:bodyPr>
          <a:lstStyle>
            <a:defPPr>
              <a:defRPr lang="fr-FR"/>
            </a:defPPr>
            <a:lvl1pPr algn="r">
              <a:defRPr b="1">
                <a:solidFill>
                  <a:srgbClr val="595959"/>
                </a:solidFill>
                <a:latin typeface="+mj-lt"/>
              </a:defRPr>
            </a:lvl1pPr>
          </a:lstStyle>
          <a:p>
            <a:pPr lvl="0" algn="l"/>
            <a:r>
              <a:rPr lang="es-CO" dirty="0"/>
              <a:t>Una experiencia valiosa </a:t>
            </a:r>
            <a:r>
              <a:rPr lang="es-ES" dirty="0"/>
              <a:t>p</a:t>
            </a:r>
            <a:r>
              <a:rPr lang="es-CO" dirty="0"/>
              <a:t>ara transformar la formación de los profesionales de la salud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3847144" y="5462062"/>
            <a:ext cx="603583" cy="617831"/>
            <a:chOff x="4736498" y="5511095"/>
            <a:chExt cx="603583" cy="617831"/>
          </a:xfrm>
        </p:grpSpPr>
        <p:sp>
          <p:nvSpPr>
            <p:cNvPr id="69" name="Shape 279"/>
            <p:cNvSpPr/>
            <p:nvPr/>
          </p:nvSpPr>
          <p:spPr>
            <a:xfrm>
              <a:off x="4736498" y="5511095"/>
              <a:ext cx="603583" cy="617831"/>
            </a:xfrm>
            <a:prstGeom prst="rect">
              <a:avLst/>
            </a:prstGeom>
            <a:solidFill>
              <a:srgbClr val="9BBB59"/>
            </a:solidFill>
            <a:ln w="12700" cap="flat">
              <a:noFill/>
              <a:miter lim="400000"/>
            </a:ln>
            <a:effectLst/>
          </p:spPr>
          <p:txBody>
            <a:bodyPr wrap="square" lIns="34289" tIns="34289" rIns="34289" bIns="3428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Freeform 293"/>
            <p:cNvSpPr/>
            <p:nvPr/>
          </p:nvSpPr>
          <p:spPr>
            <a:xfrm>
              <a:off x="4879033" y="5670872"/>
              <a:ext cx="317783" cy="298275"/>
            </a:xfrm>
            <a:custGeom>
              <a:avLst/>
              <a:gdLst/>
              <a:ahLst/>
              <a:cxnLst/>
              <a:rect l="l" t="t" r="r" b="b"/>
              <a:pathLst>
                <a:path w="436652" h="334672">
                  <a:moveTo>
                    <a:pt x="371295" y="0"/>
                  </a:moveTo>
                  <a:cubicBezTo>
                    <a:pt x="378807" y="0"/>
                    <a:pt x="385192" y="2630"/>
                    <a:pt x="390451" y="7888"/>
                  </a:cubicBezTo>
                  <a:lnTo>
                    <a:pt x="428764" y="46201"/>
                  </a:lnTo>
                  <a:cubicBezTo>
                    <a:pt x="434022" y="51459"/>
                    <a:pt x="436652" y="57845"/>
                    <a:pt x="436652" y="65357"/>
                  </a:cubicBezTo>
                  <a:cubicBezTo>
                    <a:pt x="436652" y="72869"/>
                    <a:pt x="434022" y="79255"/>
                    <a:pt x="428764" y="84513"/>
                  </a:cubicBezTo>
                  <a:lnTo>
                    <a:pt x="224806" y="288472"/>
                  </a:lnTo>
                  <a:lnTo>
                    <a:pt x="186494" y="326784"/>
                  </a:lnTo>
                  <a:cubicBezTo>
                    <a:pt x="181234" y="332043"/>
                    <a:pt x="174848" y="334672"/>
                    <a:pt x="167337" y="334672"/>
                  </a:cubicBezTo>
                  <a:cubicBezTo>
                    <a:pt x="159824" y="334672"/>
                    <a:pt x="153439" y="332043"/>
                    <a:pt x="148180" y="326784"/>
                  </a:cubicBezTo>
                  <a:lnTo>
                    <a:pt x="109868" y="288472"/>
                  </a:lnTo>
                  <a:lnTo>
                    <a:pt x="7888" y="186492"/>
                  </a:lnTo>
                  <a:cubicBezTo>
                    <a:pt x="2630" y="181234"/>
                    <a:pt x="0" y="174849"/>
                    <a:pt x="0" y="167336"/>
                  </a:cubicBezTo>
                  <a:cubicBezTo>
                    <a:pt x="0" y="159824"/>
                    <a:pt x="2630" y="153439"/>
                    <a:pt x="7888" y="148180"/>
                  </a:cubicBezTo>
                  <a:lnTo>
                    <a:pt x="46202" y="109867"/>
                  </a:lnTo>
                  <a:cubicBezTo>
                    <a:pt x="51460" y="104609"/>
                    <a:pt x="57845" y="101979"/>
                    <a:pt x="65358" y="101979"/>
                  </a:cubicBezTo>
                  <a:cubicBezTo>
                    <a:pt x="72870" y="101979"/>
                    <a:pt x="79255" y="104609"/>
                    <a:pt x="84514" y="109867"/>
                  </a:cubicBezTo>
                  <a:lnTo>
                    <a:pt x="167337" y="192972"/>
                  </a:lnTo>
                  <a:lnTo>
                    <a:pt x="352139" y="7888"/>
                  </a:lnTo>
                  <a:cubicBezTo>
                    <a:pt x="357397" y="2630"/>
                    <a:pt x="363783" y="0"/>
                    <a:pt x="3712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72" name="Freeform 293"/>
          <p:cNvSpPr/>
          <p:nvPr/>
        </p:nvSpPr>
        <p:spPr>
          <a:xfrm>
            <a:off x="7563371" y="2102221"/>
            <a:ext cx="317783" cy="298275"/>
          </a:xfrm>
          <a:custGeom>
            <a:avLst/>
            <a:gdLst/>
            <a:ahLst/>
            <a:cxnLst/>
            <a:rect l="l" t="t" r="r" b="b"/>
            <a:pathLst>
              <a:path w="436652" h="334672">
                <a:moveTo>
                  <a:pt x="371295" y="0"/>
                </a:moveTo>
                <a:cubicBezTo>
                  <a:pt x="378807" y="0"/>
                  <a:pt x="385192" y="2630"/>
                  <a:pt x="390451" y="7888"/>
                </a:cubicBezTo>
                <a:lnTo>
                  <a:pt x="428764" y="46201"/>
                </a:lnTo>
                <a:cubicBezTo>
                  <a:pt x="434022" y="51459"/>
                  <a:pt x="436652" y="57845"/>
                  <a:pt x="436652" y="65357"/>
                </a:cubicBezTo>
                <a:cubicBezTo>
                  <a:pt x="436652" y="72869"/>
                  <a:pt x="434022" y="79255"/>
                  <a:pt x="428764" y="84513"/>
                </a:cubicBezTo>
                <a:lnTo>
                  <a:pt x="224806" y="288472"/>
                </a:lnTo>
                <a:lnTo>
                  <a:pt x="186494" y="326784"/>
                </a:lnTo>
                <a:cubicBezTo>
                  <a:pt x="181234" y="332043"/>
                  <a:pt x="174848" y="334672"/>
                  <a:pt x="167337" y="334672"/>
                </a:cubicBezTo>
                <a:cubicBezTo>
                  <a:pt x="159824" y="334672"/>
                  <a:pt x="153439" y="332043"/>
                  <a:pt x="148180" y="326784"/>
                </a:cubicBezTo>
                <a:lnTo>
                  <a:pt x="109868" y="288472"/>
                </a:lnTo>
                <a:lnTo>
                  <a:pt x="7888" y="186492"/>
                </a:lnTo>
                <a:cubicBezTo>
                  <a:pt x="2630" y="181234"/>
                  <a:pt x="0" y="174849"/>
                  <a:pt x="0" y="167336"/>
                </a:cubicBezTo>
                <a:cubicBezTo>
                  <a:pt x="0" y="159824"/>
                  <a:pt x="2630" y="153439"/>
                  <a:pt x="7888" y="148180"/>
                </a:cubicBezTo>
                <a:lnTo>
                  <a:pt x="46202" y="109867"/>
                </a:lnTo>
                <a:cubicBezTo>
                  <a:pt x="51460" y="104609"/>
                  <a:pt x="57845" y="101979"/>
                  <a:pt x="65358" y="101979"/>
                </a:cubicBezTo>
                <a:cubicBezTo>
                  <a:pt x="72870" y="101979"/>
                  <a:pt x="79255" y="104609"/>
                  <a:pt x="84514" y="109867"/>
                </a:cubicBezTo>
                <a:lnTo>
                  <a:pt x="167337" y="192972"/>
                </a:lnTo>
                <a:lnTo>
                  <a:pt x="352139" y="7888"/>
                </a:lnTo>
                <a:cubicBezTo>
                  <a:pt x="357397" y="2630"/>
                  <a:pt x="363783" y="0"/>
                  <a:pt x="3712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09343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/>
      <p:bldP spid="68" grpId="0"/>
      <p:bldP spid="70" grpId="0"/>
      <p:bldP spid="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479376" y="1432346"/>
            <a:ext cx="11711883" cy="4876974"/>
            <a:chOff x="114291" y="990507"/>
            <a:chExt cx="11711883" cy="4876974"/>
          </a:xfrm>
        </p:grpSpPr>
        <p:grpSp>
          <p:nvGrpSpPr>
            <p:cNvPr id="3" name="Grupo 2"/>
            <p:cNvGrpSpPr/>
            <p:nvPr/>
          </p:nvGrpSpPr>
          <p:grpSpPr>
            <a:xfrm>
              <a:off x="114291" y="3152955"/>
              <a:ext cx="4077657" cy="2714526"/>
              <a:chOff x="114292" y="3152955"/>
              <a:chExt cx="3645274" cy="2470491"/>
            </a:xfrm>
          </p:grpSpPr>
          <p:grpSp>
            <p:nvGrpSpPr>
              <p:cNvPr id="45" name="Grupo 44"/>
              <p:cNvGrpSpPr/>
              <p:nvPr/>
            </p:nvGrpSpPr>
            <p:grpSpPr>
              <a:xfrm>
                <a:off x="603349" y="3265209"/>
                <a:ext cx="181233" cy="2232000"/>
                <a:chOff x="5626443" y="4061255"/>
                <a:chExt cx="181233" cy="1787610"/>
              </a:xfrm>
            </p:grpSpPr>
            <p:cxnSp>
              <p:nvCxnSpPr>
                <p:cNvPr id="53" name="Conector recto 52"/>
                <p:cNvCxnSpPr/>
                <p:nvPr/>
              </p:nvCxnSpPr>
              <p:spPr>
                <a:xfrm>
                  <a:off x="5708822" y="4061255"/>
                  <a:ext cx="8237" cy="1787610"/>
                </a:xfrm>
                <a:prstGeom prst="line">
                  <a:avLst/>
                </a:prstGeom>
                <a:ln w="3810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ector recto 53"/>
                <p:cNvCxnSpPr/>
                <p:nvPr/>
              </p:nvCxnSpPr>
              <p:spPr>
                <a:xfrm>
                  <a:off x="5626443" y="4061255"/>
                  <a:ext cx="181233" cy="0"/>
                </a:xfrm>
                <a:prstGeom prst="line">
                  <a:avLst/>
                </a:prstGeom>
                <a:ln w="3810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cto 54"/>
                <p:cNvCxnSpPr/>
                <p:nvPr/>
              </p:nvCxnSpPr>
              <p:spPr>
                <a:xfrm>
                  <a:off x="5626443" y="5848865"/>
                  <a:ext cx="181233" cy="0"/>
                </a:xfrm>
                <a:prstGeom prst="line">
                  <a:avLst/>
                </a:prstGeom>
                <a:ln w="3810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6" name="CuadroTexto 45"/>
              <p:cNvSpPr txBox="1"/>
              <p:nvPr/>
            </p:nvSpPr>
            <p:spPr>
              <a:xfrm>
                <a:off x="114292" y="3152955"/>
                <a:ext cx="615553" cy="2470491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pPr algn="ctr"/>
                <a:r>
                  <a:rPr lang="es-ES" sz="1400" b="1" dirty="0"/>
                  <a:t>ACCIONES PROMOCIONALES Y PREVENTIVAS</a:t>
                </a:r>
                <a:endParaRPr lang="es-CO" sz="1400" b="1" dirty="0"/>
              </a:p>
            </p:txBody>
          </p:sp>
          <p:sp>
            <p:nvSpPr>
              <p:cNvPr id="47" name="CuadroTexto 46"/>
              <p:cNvSpPr txBox="1"/>
              <p:nvPr/>
            </p:nvSpPr>
            <p:spPr>
              <a:xfrm>
                <a:off x="872571" y="3415941"/>
                <a:ext cx="1219200" cy="588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200" dirty="0"/>
                  <a:t>Cuidado salud bucal gestante y primera infancia</a:t>
                </a:r>
                <a:endParaRPr lang="es-CO" sz="1200" dirty="0"/>
              </a:p>
            </p:txBody>
          </p:sp>
          <p:sp>
            <p:nvSpPr>
              <p:cNvPr id="48" name="CuadroTexto 47"/>
              <p:cNvSpPr txBox="1"/>
              <p:nvPr/>
            </p:nvSpPr>
            <p:spPr>
              <a:xfrm>
                <a:off x="926008" y="4238073"/>
                <a:ext cx="1219200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050" dirty="0"/>
                  <a:t>Salud periodontal y uso de seda dental</a:t>
                </a:r>
                <a:endParaRPr lang="es-CO" sz="1050" dirty="0"/>
              </a:p>
            </p:txBody>
          </p:sp>
          <p:sp>
            <p:nvSpPr>
              <p:cNvPr id="49" name="CuadroTexto 48"/>
              <p:cNvSpPr txBox="1"/>
              <p:nvPr/>
            </p:nvSpPr>
            <p:spPr>
              <a:xfrm>
                <a:off x="2308983" y="3389847"/>
                <a:ext cx="1219200" cy="546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100" dirty="0"/>
                  <a:t>Planes familiares y acompañamiento para la salud bucal</a:t>
                </a:r>
                <a:endParaRPr lang="es-CO" sz="1100" dirty="0"/>
              </a:p>
            </p:txBody>
          </p:sp>
          <p:sp>
            <p:nvSpPr>
              <p:cNvPr id="50" name="CuadroTexto 49"/>
              <p:cNvSpPr txBox="1"/>
              <p:nvPr/>
            </p:nvSpPr>
            <p:spPr>
              <a:xfrm>
                <a:off x="2308983" y="4229369"/>
                <a:ext cx="1219200" cy="546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100" dirty="0"/>
                  <a:t>Carrusel de la salud la boca y salud general</a:t>
                </a:r>
                <a:endParaRPr lang="es-CO" sz="1100" dirty="0"/>
              </a:p>
            </p:txBody>
          </p:sp>
          <p:sp>
            <p:nvSpPr>
              <p:cNvPr id="51" name="CuadroTexto 50"/>
              <p:cNvSpPr txBox="1"/>
              <p:nvPr/>
            </p:nvSpPr>
            <p:spPr>
              <a:xfrm>
                <a:off x="890997" y="4936692"/>
                <a:ext cx="1219200" cy="392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100" dirty="0"/>
                  <a:t>Alimentación saludable</a:t>
                </a:r>
                <a:endParaRPr lang="es-CO" sz="1100" dirty="0"/>
              </a:p>
            </p:txBody>
          </p:sp>
          <p:sp>
            <p:nvSpPr>
              <p:cNvPr id="52" name="CuadroTexto 51"/>
              <p:cNvSpPr txBox="1"/>
              <p:nvPr/>
            </p:nvSpPr>
            <p:spPr>
              <a:xfrm>
                <a:off x="2313977" y="4934779"/>
                <a:ext cx="1445589" cy="525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050" dirty="0"/>
                  <a:t>Atenciones de protección especifica y de restauración</a:t>
                </a:r>
                <a:endParaRPr lang="es-CO" sz="1050" dirty="0"/>
              </a:p>
            </p:txBody>
          </p:sp>
        </p:grpSp>
        <p:grpSp>
          <p:nvGrpSpPr>
            <p:cNvPr id="4" name="Grupo 3"/>
            <p:cNvGrpSpPr/>
            <p:nvPr/>
          </p:nvGrpSpPr>
          <p:grpSpPr>
            <a:xfrm>
              <a:off x="590530" y="990507"/>
              <a:ext cx="181233" cy="1787610"/>
              <a:chOff x="5626443" y="4061255"/>
              <a:chExt cx="181233" cy="1787610"/>
            </a:xfrm>
          </p:grpSpPr>
          <p:cxnSp>
            <p:nvCxnSpPr>
              <p:cNvPr id="42" name="Conector recto 41"/>
              <p:cNvCxnSpPr/>
              <p:nvPr/>
            </p:nvCxnSpPr>
            <p:spPr>
              <a:xfrm>
                <a:off x="5708822" y="4061255"/>
                <a:ext cx="8237" cy="1787610"/>
              </a:xfrm>
              <a:prstGeom prst="line">
                <a:avLst/>
              </a:prstGeom>
              <a:ln w="381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/>
              <p:cNvCxnSpPr/>
              <p:nvPr/>
            </p:nvCxnSpPr>
            <p:spPr>
              <a:xfrm>
                <a:off x="5626443" y="4061255"/>
                <a:ext cx="181233" cy="0"/>
              </a:xfrm>
              <a:prstGeom prst="line">
                <a:avLst/>
              </a:prstGeom>
              <a:ln w="381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ector recto 43"/>
              <p:cNvCxnSpPr/>
              <p:nvPr/>
            </p:nvCxnSpPr>
            <p:spPr>
              <a:xfrm>
                <a:off x="5626443" y="5848865"/>
                <a:ext cx="181233" cy="0"/>
              </a:xfrm>
              <a:prstGeom prst="line">
                <a:avLst/>
              </a:prstGeom>
              <a:ln w="381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CuadroTexto 4"/>
            <p:cNvSpPr txBox="1"/>
            <p:nvPr/>
          </p:nvSpPr>
          <p:spPr>
            <a:xfrm>
              <a:off x="319937" y="1105837"/>
              <a:ext cx="400110" cy="1556951"/>
            </a:xfrm>
            <a:prstGeom prst="rect">
              <a:avLst/>
            </a:prstGeom>
            <a:noFill/>
          </p:spPr>
          <p:txBody>
            <a:bodyPr vert="vert270" wrap="square" rtlCol="0" anchor="ctr">
              <a:spAutoFit/>
            </a:bodyPr>
            <a:lstStyle/>
            <a:p>
              <a:pPr algn="ctr"/>
              <a:r>
                <a:rPr lang="es-ES" sz="1400" b="1" dirty="0"/>
                <a:t>3 ENTORNOS</a:t>
              </a:r>
              <a:endParaRPr lang="es-CO" sz="1400" b="1" dirty="0"/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3023" y="1867835"/>
              <a:ext cx="622413" cy="622413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633456" y="1790891"/>
              <a:ext cx="694612" cy="694612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9888" y="990507"/>
              <a:ext cx="584060" cy="584060"/>
            </a:xfrm>
            <a:prstGeom prst="rect">
              <a:avLst/>
            </a:prstGeom>
          </p:spPr>
        </p:pic>
        <p:sp>
          <p:nvSpPr>
            <p:cNvPr id="9" name="CuadroTexto 8"/>
            <p:cNvSpPr txBox="1"/>
            <p:nvPr/>
          </p:nvSpPr>
          <p:spPr>
            <a:xfrm>
              <a:off x="2404531" y="1199591"/>
              <a:ext cx="1219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INSTITUCIONAL</a:t>
              </a:r>
              <a:endParaRPr lang="es-CO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3212777" y="2142370"/>
              <a:ext cx="1219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ESCOLAR</a:t>
              </a:r>
              <a:endParaRPr lang="es-CO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730381" y="2504863"/>
              <a:ext cx="1219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FAMILIAR</a:t>
              </a:r>
              <a:endParaRPr lang="es-CO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4282566" y="990507"/>
              <a:ext cx="5669971" cy="1994912"/>
              <a:chOff x="116680" y="3818553"/>
              <a:chExt cx="5669971" cy="1994912"/>
            </a:xfrm>
          </p:grpSpPr>
          <p:graphicFrame>
            <p:nvGraphicFramePr>
              <p:cNvPr id="36" name="Diagrama 35"/>
              <p:cNvGraphicFramePr/>
              <p:nvPr>
                <p:extLst>
                  <p:ext uri="{D42A27DB-BD31-4B8C-83A1-F6EECF244321}">
                    <p14:modId xmlns:p14="http://schemas.microsoft.com/office/powerpoint/2010/main" val="1129695053"/>
                  </p:ext>
                </p:extLst>
              </p:nvPr>
            </p:nvGraphicFramePr>
            <p:xfrm>
              <a:off x="937073" y="3879170"/>
              <a:ext cx="4849578" cy="193429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5" r:lo="rId6" r:qs="rId7" r:cs="rId8"/>
              </a:graphicData>
            </a:graphic>
          </p:graphicFrame>
          <p:grpSp>
            <p:nvGrpSpPr>
              <p:cNvPr id="37" name="Grupo 36"/>
              <p:cNvGrpSpPr/>
              <p:nvPr/>
            </p:nvGrpSpPr>
            <p:grpSpPr>
              <a:xfrm>
                <a:off x="590530" y="3818553"/>
                <a:ext cx="181233" cy="1787610"/>
                <a:chOff x="5626443" y="4061255"/>
                <a:chExt cx="181233" cy="1787610"/>
              </a:xfrm>
            </p:grpSpPr>
            <p:cxnSp>
              <p:nvCxnSpPr>
                <p:cNvPr id="39" name="Conector recto 38"/>
                <p:cNvCxnSpPr/>
                <p:nvPr/>
              </p:nvCxnSpPr>
              <p:spPr>
                <a:xfrm>
                  <a:off x="5708822" y="4061255"/>
                  <a:ext cx="8237" cy="1787610"/>
                </a:xfrm>
                <a:prstGeom prst="line">
                  <a:avLst/>
                </a:prstGeom>
                <a:ln w="3810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cto 39"/>
                <p:cNvCxnSpPr/>
                <p:nvPr/>
              </p:nvCxnSpPr>
              <p:spPr>
                <a:xfrm>
                  <a:off x="5626443" y="4061255"/>
                  <a:ext cx="181233" cy="0"/>
                </a:xfrm>
                <a:prstGeom prst="line">
                  <a:avLst/>
                </a:prstGeom>
                <a:ln w="3810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cto 40"/>
                <p:cNvCxnSpPr/>
                <p:nvPr/>
              </p:nvCxnSpPr>
              <p:spPr>
                <a:xfrm>
                  <a:off x="5626443" y="5848865"/>
                  <a:ext cx="181233" cy="0"/>
                </a:xfrm>
                <a:prstGeom prst="line">
                  <a:avLst/>
                </a:prstGeom>
                <a:ln w="3810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8" name="CuadroTexto 37"/>
              <p:cNvSpPr txBox="1"/>
              <p:nvPr/>
            </p:nvSpPr>
            <p:spPr>
              <a:xfrm>
                <a:off x="116680" y="3933883"/>
                <a:ext cx="615553" cy="1556951"/>
              </a:xfrm>
              <a:prstGeom prst="rect">
                <a:avLst/>
              </a:prstGeom>
              <a:noFill/>
            </p:spPr>
            <p:txBody>
              <a:bodyPr vert="vert270" wrap="square" rtlCol="0" anchor="ctr">
                <a:spAutoFit/>
              </a:bodyPr>
              <a:lstStyle/>
              <a:p>
                <a:pPr algn="ctr"/>
                <a:r>
                  <a:rPr lang="es-ES" sz="1400" b="1" dirty="0"/>
                  <a:t>GRUPOS POBLACIONALES</a:t>
                </a:r>
                <a:endParaRPr lang="es-CO" sz="1400" b="1" dirty="0"/>
              </a:p>
            </p:txBody>
          </p:sp>
        </p:grpSp>
        <p:sp>
          <p:nvSpPr>
            <p:cNvPr id="13" name="CuadroTexto 12"/>
            <p:cNvSpPr txBox="1"/>
            <p:nvPr/>
          </p:nvSpPr>
          <p:spPr>
            <a:xfrm>
              <a:off x="4282566" y="3581714"/>
              <a:ext cx="615553" cy="1556951"/>
            </a:xfrm>
            <a:prstGeom prst="rect">
              <a:avLst/>
            </a:prstGeom>
            <a:noFill/>
          </p:spPr>
          <p:txBody>
            <a:bodyPr vert="vert270" wrap="square" rtlCol="0" anchor="ctr">
              <a:spAutoFit/>
            </a:bodyPr>
            <a:lstStyle/>
            <a:p>
              <a:pPr algn="ctr"/>
              <a:r>
                <a:rPr lang="es-CO" sz="1400" b="1" dirty="0"/>
                <a:t>ALGUNOS RESULTADOS</a:t>
              </a:r>
            </a:p>
          </p:txBody>
        </p:sp>
        <p:grpSp>
          <p:nvGrpSpPr>
            <p:cNvPr id="14" name="Grupo 13"/>
            <p:cNvGrpSpPr/>
            <p:nvPr/>
          </p:nvGrpSpPr>
          <p:grpSpPr>
            <a:xfrm>
              <a:off x="4756416" y="3591204"/>
              <a:ext cx="181233" cy="1787610"/>
              <a:chOff x="5626443" y="4061255"/>
              <a:chExt cx="181233" cy="1787610"/>
            </a:xfrm>
          </p:grpSpPr>
          <p:cxnSp>
            <p:nvCxnSpPr>
              <p:cNvPr id="33" name="Conector recto 32"/>
              <p:cNvCxnSpPr/>
              <p:nvPr/>
            </p:nvCxnSpPr>
            <p:spPr>
              <a:xfrm>
                <a:off x="5708822" y="4061255"/>
                <a:ext cx="8237" cy="1787610"/>
              </a:xfrm>
              <a:prstGeom prst="line">
                <a:avLst/>
              </a:prstGeom>
              <a:ln w="381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cto 33"/>
              <p:cNvCxnSpPr/>
              <p:nvPr/>
            </p:nvCxnSpPr>
            <p:spPr>
              <a:xfrm>
                <a:off x="5626443" y="4061255"/>
                <a:ext cx="181233" cy="0"/>
              </a:xfrm>
              <a:prstGeom prst="line">
                <a:avLst/>
              </a:prstGeom>
              <a:ln w="381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cto 34"/>
              <p:cNvCxnSpPr/>
              <p:nvPr/>
            </p:nvCxnSpPr>
            <p:spPr>
              <a:xfrm>
                <a:off x="5626443" y="5848865"/>
                <a:ext cx="181233" cy="0"/>
              </a:xfrm>
              <a:prstGeom prst="line">
                <a:avLst/>
              </a:prstGeom>
              <a:ln w="381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upo 14"/>
            <p:cNvGrpSpPr>
              <a:grpSpLocks noChangeAspect="1"/>
            </p:cNvGrpSpPr>
            <p:nvPr/>
          </p:nvGrpSpPr>
          <p:grpSpPr>
            <a:xfrm>
              <a:off x="5130134" y="3366172"/>
              <a:ext cx="2471380" cy="1888323"/>
              <a:chOff x="623888" y="1763577"/>
              <a:chExt cx="5655089" cy="5134287"/>
            </a:xfrm>
          </p:grpSpPr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F273B810-6E25-4506-9A11-B304A76D84BF}"/>
                  </a:ext>
                </a:extLst>
              </p:cNvPr>
              <p:cNvSpPr txBox="1"/>
              <p:nvPr/>
            </p:nvSpPr>
            <p:spPr>
              <a:xfrm>
                <a:off x="688185" y="1763577"/>
                <a:ext cx="2528886" cy="202478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O" sz="2000" dirty="0">
                    <a:solidFill>
                      <a:srgbClr val="FF0000"/>
                    </a:solidFill>
                  </a:rPr>
                  <a:t>61</a:t>
                </a:r>
              </a:p>
              <a:p>
                <a:pPr algn="ctr"/>
                <a:r>
                  <a:rPr lang="es-CO" sz="1050" dirty="0"/>
                  <a:t>Estudiantes vinculados</a:t>
                </a:r>
              </a:p>
            </p:txBody>
          </p:sp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53C1611A-9516-4F9A-996C-218E831CF6E0}"/>
                  </a:ext>
                </a:extLst>
              </p:cNvPr>
              <p:cNvSpPr txBox="1"/>
              <p:nvPr/>
            </p:nvSpPr>
            <p:spPr>
              <a:xfrm>
                <a:off x="3680353" y="1796594"/>
                <a:ext cx="2528886" cy="2024784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s-CO" sz="2000" dirty="0">
                    <a:solidFill>
                      <a:srgbClr val="FF0000"/>
                    </a:solidFill>
                  </a:rPr>
                  <a:t>5</a:t>
                </a:r>
              </a:p>
              <a:p>
                <a:pPr algn="ctr"/>
                <a:r>
                  <a:rPr lang="es-CO" sz="1050" dirty="0"/>
                  <a:t>Profesores vinculados</a:t>
                </a:r>
              </a:p>
            </p:txBody>
          </p:sp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E2E346C0-164A-43B2-A913-0120228229C3}"/>
                  </a:ext>
                </a:extLst>
              </p:cNvPr>
              <p:cNvSpPr txBox="1"/>
              <p:nvPr/>
            </p:nvSpPr>
            <p:spPr>
              <a:xfrm>
                <a:off x="688185" y="4505263"/>
                <a:ext cx="2528886" cy="2024784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O" sz="2000" dirty="0">
                    <a:solidFill>
                      <a:srgbClr val="FF0000"/>
                    </a:solidFill>
                  </a:rPr>
                  <a:t>692</a:t>
                </a:r>
              </a:p>
              <a:p>
                <a:pPr algn="ctr"/>
                <a:r>
                  <a:rPr lang="es-CO" sz="1050" dirty="0"/>
                  <a:t>Personas beneficiadas</a:t>
                </a:r>
              </a:p>
            </p:txBody>
          </p:sp>
          <p:cxnSp>
            <p:nvCxnSpPr>
              <p:cNvPr id="29" name="Conector recto 28">
                <a:extLst>
                  <a:ext uri="{FF2B5EF4-FFF2-40B4-BE49-F238E27FC236}">
                    <a16:creationId xmlns:a16="http://schemas.microsoft.com/office/drawing/2014/main" id="{693FFB83-997B-4CBE-B5CD-DD165A2CAD1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3888" y="4110581"/>
                <a:ext cx="5655089" cy="1850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64CE41B2-8184-4CDF-8E06-29BAC1D1864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306850" y="2493307"/>
                <a:ext cx="0" cy="327155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ector recto 30">
                <a:extLst>
                  <a:ext uri="{FF2B5EF4-FFF2-40B4-BE49-F238E27FC236}">
                    <a16:creationId xmlns:a16="http://schemas.microsoft.com/office/drawing/2014/main" id="{3765B5AB-C7AD-435C-9A6B-D432E4B9CDF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78976" y="2493307"/>
                <a:ext cx="0" cy="327155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53C1611A-9516-4F9A-996C-218E831CF6E0}"/>
                  </a:ext>
                </a:extLst>
              </p:cNvPr>
              <p:cNvSpPr txBox="1"/>
              <p:nvPr/>
            </p:nvSpPr>
            <p:spPr>
              <a:xfrm>
                <a:off x="3835685" y="4491965"/>
                <a:ext cx="2167570" cy="2405899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000" dirty="0">
                    <a:solidFill>
                      <a:srgbClr val="FF0000"/>
                    </a:solidFill>
                  </a:rPr>
                  <a:t>4</a:t>
                </a:r>
                <a:endParaRPr lang="es-CO" sz="2000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s-CO" sz="1050" dirty="0"/>
                  <a:t>Lideres comunitarios vinculados </a:t>
                </a:r>
              </a:p>
            </p:txBody>
          </p:sp>
        </p:grpSp>
        <p:grpSp>
          <p:nvGrpSpPr>
            <p:cNvPr id="16" name="Grupo 15"/>
            <p:cNvGrpSpPr/>
            <p:nvPr/>
          </p:nvGrpSpPr>
          <p:grpSpPr>
            <a:xfrm>
              <a:off x="8539635" y="3597633"/>
              <a:ext cx="3286539" cy="2090217"/>
              <a:chOff x="8911443" y="3597634"/>
              <a:chExt cx="2914731" cy="1797100"/>
            </a:xfrm>
          </p:grpSpPr>
          <p:sp>
            <p:nvSpPr>
              <p:cNvPr id="17" name="CuadroTexto 16"/>
              <p:cNvSpPr txBox="1"/>
              <p:nvPr/>
            </p:nvSpPr>
            <p:spPr>
              <a:xfrm>
                <a:off x="8911443" y="3597634"/>
                <a:ext cx="615553" cy="1556951"/>
              </a:xfrm>
              <a:prstGeom prst="rect">
                <a:avLst/>
              </a:prstGeom>
              <a:noFill/>
            </p:spPr>
            <p:txBody>
              <a:bodyPr vert="vert270" wrap="square" rtlCol="0" anchor="ctr">
                <a:spAutoFit/>
              </a:bodyPr>
              <a:lstStyle/>
              <a:p>
                <a:pPr algn="ctr"/>
                <a:r>
                  <a:rPr lang="es-CO" sz="1400" b="1" dirty="0"/>
                  <a:t>PRINCIPALES LOGROS</a:t>
                </a:r>
              </a:p>
            </p:txBody>
          </p:sp>
          <p:grpSp>
            <p:nvGrpSpPr>
              <p:cNvPr id="18" name="Grupo 17"/>
              <p:cNvGrpSpPr/>
              <p:nvPr/>
            </p:nvGrpSpPr>
            <p:grpSpPr>
              <a:xfrm>
                <a:off x="9385293" y="3607124"/>
                <a:ext cx="181233" cy="1787610"/>
                <a:chOff x="5626443" y="4061255"/>
                <a:chExt cx="181233" cy="1787610"/>
              </a:xfrm>
            </p:grpSpPr>
            <p:cxnSp>
              <p:nvCxnSpPr>
                <p:cNvPr id="23" name="Conector recto 22"/>
                <p:cNvCxnSpPr/>
                <p:nvPr/>
              </p:nvCxnSpPr>
              <p:spPr>
                <a:xfrm>
                  <a:off x="5708822" y="4061255"/>
                  <a:ext cx="8237" cy="1787610"/>
                </a:xfrm>
                <a:prstGeom prst="line">
                  <a:avLst/>
                </a:prstGeom>
                <a:ln w="3810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ector recto 23"/>
                <p:cNvCxnSpPr/>
                <p:nvPr/>
              </p:nvCxnSpPr>
              <p:spPr>
                <a:xfrm>
                  <a:off x="5626443" y="4061255"/>
                  <a:ext cx="181233" cy="0"/>
                </a:xfrm>
                <a:prstGeom prst="line">
                  <a:avLst/>
                </a:prstGeom>
                <a:ln w="3810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>
                  <a:off x="5626443" y="5848865"/>
                  <a:ext cx="181233" cy="0"/>
                </a:xfrm>
                <a:prstGeom prst="line">
                  <a:avLst/>
                </a:prstGeom>
                <a:ln w="3810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" name="CuadroTexto 18"/>
              <p:cNvSpPr txBox="1"/>
              <p:nvPr/>
            </p:nvSpPr>
            <p:spPr>
              <a:xfrm>
                <a:off x="9717697" y="4106273"/>
                <a:ext cx="2108477" cy="2308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ES" sz="900" dirty="0"/>
                  <a:t>Coordinación </a:t>
                </a:r>
                <a:r>
                  <a:rPr lang="es-ES" sz="800" dirty="0"/>
                  <a:t>interinstitucional</a:t>
                </a:r>
                <a:r>
                  <a:rPr lang="es-ES" sz="900" dirty="0"/>
                  <a:t> de acciones</a:t>
                </a:r>
                <a:endParaRPr lang="es-CO" sz="900" dirty="0"/>
              </a:p>
            </p:txBody>
          </p:sp>
          <p:sp>
            <p:nvSpPr>
              <p:cNvPr id="20" name="CuadroTexto 19"/>
              <p:cNvSpPr txBox="1"/>
              <p:nvPr/>
            </p:nvSpPr>
            <p:spPr>
              <a:xfrm>
                <a:off x="9717698" y="3668684"/>
                <a:ext cx="2108476" cy="338554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ES" sz="800" dirty="0"/>
                  <a:t>Actividades de educación para la salud articuladas entre unidades académicas</a:t>
                </a:r>
                <a:endParaRPr lang="es-CO" sz="800" dirty="0"/>
              </a:p>
            </p:txBody>
          </p:sp>
          <p:sp>
            <p:nvSpPr>
              <p:cNvPr id="21" name="CuadroTexto 20"/>
              <p:cNvSpPr txBox="1"/>
              <p:nvPr/>
            </p:nvSpPr>
            <p:spPr>
              <a:xfrm>
                <a:off x="9717697" y="4438381"/>
                <a:ext cx="2108477" cy="2308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ES" sz="900" dirty="0"/>
                  <a:t>Conformación de Comité Académico</a:t>
                </a:r>
                <a:endParaRPr lang="es-CO" sz="900" dirty="0"/>
              </a:p>
            </p:txBody>
          </p:sp>
          <p:sp>
            <p:nvSpPr>
              <p:cNvPr id="22" name="CuadroTexto 21"/>
              <p:cNvSpPr txBox="1"/>
              <p:nvPr/>
            </p:nvSpPr>
            <p:spPr>
              <a:xfrm>
                <a:off x="9717697" y="4806327"/>
                <a:ext cx="2108477" cy="507831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ES" sz="900" dirty="0"/>
                  <a:t>Gestión y relacionamiento con lideres y organizaciones comunitarias e instituciones gubernamentales</a:t>
                </a:r>
                <a:endParaRPr lang="es-CO" sz="9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600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7692</TotalTime>
  <Words>464</Words>
  <Application>Microsoft Office PowerPoint</Application>
  <PresentationFormat>Panorámica</PresentationFormat>
  <Paragraphs>67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Franklin Gothic Book</vt:lpstr>
      <vt:lpstr>Franklin Gothic Demi</vt:lpstr>
      <vt:lpstr>Helvetica</vt:lpstr>
      <vt:lpstr>Open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trabajo «Aportes del profesorado a la propuesta del Plan de Acción 2016 – 2019»  “Hacia una mejor Facultad para la formación y la convivencia”</dc:title>
  <dc:creator>FdeO</dc:creator>
  <cp:lastModifiedBy>CLAUDIA MARCELA CAMPUZANO PELAEZ</cp:lastModifiedBy>
  <cp:revision>961</cp:revision>
  <dcterms:modified xsi:type="dcterms:W3CDTF">2019-08-15T16:37:31Z</dcterms:modified>
</cp:coreProperties>
</file>