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465" r:id="rId2"/>
    <p:sldId id="466" r:id="rId3"/>
    <p:sldId id="468" r:id="rId4"/>
    <p:sldId id="464" r:id="rId5"/>
  </p:sldIdLst>
  <p:sldSz cx="12192000" cy="6858000"/>
  <p:notesSz cx="6858000" cy="9144000"/>
  <p:defaultTextStyle>
    <a:defPPr lvl="0">
      <a:defRPr lang="es-CO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A6C338"/>
    <a:srgbClr val="8497B0"/>
    <a:srgbClr val="006178"/>
    <a:srgbClr val="B0063D"/>
    <a:srgbClr val="EB751F"/>
    <a:srgbClr val="FBBA23"/>
    <a:srgbClr val="ED5146"/>
    <a:srgbClr val="2CB8AC"/>
    <a:srgbClr val="B1D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434" autoAdjust="0"/>
  </p:normalViewPr>
  <p:slideViewPr>
    <p:cSldViewPr>
      <p:cViewPr varScale="1">
        <p:scale>
          <a:sx n="111" d="100"/>
          <a:sy n="111" d="100"/>
        </p:scale>
        <p:origin x="474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252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FE264-2AFC-4916-B1C8-52FD7020CD1C}" type="datetimeFigureOut">
              <a:rPr lang="es-CO" smtClean="0"/>
              <a:t>15/08/2019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5C121-B148-4847-9D82-40905A4D73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1642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A1FE4-E9D5-4D56-BD41-C6C9F30325D9}" type="datetimeFigureOut">
              <a:rPr lang="es-ES" smtClean="0"/>
              <a:pPr/>
              <a:t>15/08/2019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2A7A-93D9-4685-896C-F2E3186FB3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36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 y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9992"/>
            <a:ext cx="12192000" cy="206326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25192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6939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968260"/>
            <a:ext cx="9144000" cy="8408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8E00FB-8F05-4282-9EB6-A9CF8F6C4E17}" type="datetimeFigureOut">
              <a:rPr lang="es-CO" smtClean="0"/>
              <a:pPr/>
              <a:t>15/08/2019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79D314-819E-4FBA-B993-A47DFBD4FDEA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694" y="260648"/>
            <a:ext cx="3072474" cy="11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98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pic>
        <p:nvPicPr>
          <p:cNvPr id="15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  <p:sp>
        <p:nvSpPr>
          <p:cNvPr id="10" name="Freeform 53"/>
          <p:cNvSpPr>
            <a:spLocks noChangeArrowheads="1"/>
          </p:cNvSpPr>
          <p:nvPr userDrawn="1"/>
        </p:nvSpPr>
        <p:spPr bwMode="auto">
          <a:xfrm>
            <a:off x="0" y="0"/>
            <a:ext cx="2999656" cy="1831642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ED51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  <p:txBody>
          <a:bodyPr wrap="none" anchor="ctr"/>
          <a:lstStyle/>
          <a:p>
            <a:endParaRPr lang="en-US" sz="675">
              <a:latin typeface="+mj-lt"/>
            </a:endParaRPr>
          </a:p>
        </p:txBody>
      </p:sp>
      <p:sp>
        <p:nvSpPr>
          <p:cNvPr id="9" name="Hexágono 4"/>
          <p:cNvSpPr/>
          <p:nvPr/>
        </p:nvSpPr>
        <p:spPr>
          <a:xfrm>
            <a:off x="47328" y="-18357"/>
            <a:ext cx="2808312" cy="179117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Promoción</a:t>
            </a:r>
            <a:r>
              <a:rPr lang="es-ES" sz="2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de la participación y la transparencia en la gestión académico administrativa</a:t>
            </a:r>
            <a:r>
              <a:rPr lang="es-ES" sz="2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de la Facultad</a:t>
            </a:r>
          </a:p>
        </p:txBody>
      </p:sp>
    </p:spTree>
    <p:extLst>
      <p:ext uri="{BB962C8B-B14F-4D97-AF65-F5344CB8AC3E}">
        <p14:creationId xmlns:p14="http://schemas.microsoft.com/office/powerpoint/2010/main" val="352462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pic>
        <p:nvPicPr>
          <p:cNvPr id="12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  <p:sp>
        <p:nvSpPr>
          <p:cNvPr id="7" name="Freeform 53"/>
          <p:cNvSpPr>
            <a:spLocks noChangeArrowheads="1"/>
          </p:cNvSpPr>
          <p:nvPr userDrawn="1"/>
        </p:nvSpPr>
        <p:spPr bwMode="auto">
          <a:xfrm>
            <a:off x="0" y="0"/>
            <a:ext cx="2999656" cy="1831642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FBBA2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  <p:txBody>
          <a:bodyPr wrap="none" anchor="ctr"/>
          <a:lstStyle/>
          <a:p>
            <a:endParaRPr lang="en-US" sz="675">
              <a:latin typeface="+mj-lt"/>
            </a:endParaRPr>
          </a:p>
        </p:txBody>
      </p:sp>
      <p:sp>
        <p:nvSpPr>
          <p:cNvPr id="9" name="Hexágono 4"/>
          <p:cNvSpPr/>
          <p:nvPr/>
        </p:nvSpPr>
        <p:spPr>
          <a:xfrm>
            <a:off x="239688" y="84566"/>
            <a:ext cx="252028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Consolidación de procesos, capacidades y recursos de la Facultad</a:t>
            </a:r>
          </a:p>
        </p:txBody>
      </p:sp>
    </p:spTree>
    <p:extLst>
      <p:ext uri="{BB962C8B-B14F-4D97-AF65-F5344CB8AC3E}">
        <p14:creationId xmlns:p14="http://schemas.microsoft.com/office/powerpoint/2010/main" val="596112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sp>
        <p:nvSpPr>
          <p:cNvPr id="8" name="5 Hexágono"/>
          <p:cNvSpPr>
            <a:spLocks noChangeAspect="1"/>
          </p:cNvSpPr>
          <p:nvPr/>
        </p:nvSpPr>
        <p:spPr>
          <a:xfrm>
            <a:off x="679437" y="67666"/>
            <a:ext cx="1887769" cy="1633142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EB751F"/>
          </a:solidFill>
          <a:ln w="3175" cmpd="sng">
            <a:solidFill>
              <a:schemeClr val="accent3">
                <a:alpha val="44000"/>
              </a:schemeClr>
            </a:solidFill>
          </a:ln>
          <a:scene3d>
            <a:camera prst="orthographicFront"/>
            <a:lightRig rig="fla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Hexágono 4"/>
          <p:cNvSpPr/>
          <p:nvPr/>
        </p:nvSpPr>
        <p:spPr>
          <a:xfrm>
            <a:off x="911424" y="268525"/>
            <a:ext cx="144016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Consolidación </a:t>
            </a:r>
            <a:r>
              <a:rPr lang="es-ES" sz="13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incidencia regional, nacional e internacional de la Facultad y la gestión de relaciones de valor con el </a:t>
            </a:r>
            <a:r>
              <a:rPr lang="es-ES" sz="13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entorno</a:t>
            </a:r>
          </a:p>
        </p:txBody>
      </p:sp>
      <p:pic>
        <p:nvPicPr>
          <p:cNvPr id="10" name="Marcador de contenido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/>
          <a:stretch/>
        </p:blipFill>
        <p:spPr>
          <a:xfrm rot="10800000">
            <a:off x="3431704" y="116633"/>
            <a:ext cx="6480720" cy="407044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12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2BB6AA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sp>
        <p:nvSpPr>
          <p:cNvPr id="8" name="5 Hexágono"/>
          <p:cNvSpPr>
            <a:spLocks noChangeAspect="1"/>
          </p:cNvSpPr>
          <p:nvPr/>
        </p:nvSpPr>
        <p:spPr>
          <a:xfrm>
            <a:off x="679437" y="67666"/>
            <a:ext cx="1887769" cy="1633142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2CB8AC"/>
          </a:solidFill>
          <a:ln w="3175" cmpd="sng">
            <a:solidFill>
              <a:schemeClr val="accent3">
                <a:alpha val="44000"/>
              </a:schemeClr>
            </a:solidFill>
          </a:ln>
          <a:scene3d>
            <a:camera prst="orthographicFront"/>
            <a:lightRig rig="fla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Hexágono 4"/>
          <p:cNvSpPr/>
          <p:nvPr/>
        </p:nvSpPr>
        <p:spPr>
          <a:xfrm>
            <a:off x="911424" y="268525"/>
            <a:ext cx="144016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Orientación estratégica de la producción científico-tecnológica y de la innovación en la Facultad</a:t>
            </a:r>
          </a:p>
        </p:txBody>
      </p:sp>
      <p:pic>
        <p:nvPicPr>
          <p:cNvPr id="10" name="Marcador de contenido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/>
          <a:stretch/>
        </p:blipFill>
        <p:spPr>
          <a:xfrm rot="10800000">
            <a:off x="3431704" y="116633"/>
            <a:ext cx="6480720" cy="407044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0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617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sp>
        <p:nvSpPr>
          <p:cNvPr id="8" name="5 Hexágono"/>
          <p:cNvSpPr>
            <a:spLocks noChangeAspect="1"/>
          </p:cNvSpPr>
          <p:nvPr/>
        </p:nvSpPr>
        <p:spPr>
          <a:xfrm>
            <a:off x="679437" y="67666"/>
            <a:ext cx="1887769" cy="1633142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006178"/>
          </a:solidFill>
          <a:ln w="3175" cmpd="sng">
            <a:solidFill>
              <a:schemeClr val="accent3">
                <a:alpha val="44000"/>
              </a:schemeClr>
            </a:solidFill>
          </a:ln>
          <a:scene3d>
            <a:camera prst="orthographicFront"/>
            <a:lightRig rig="fla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Hexágono 4"/>
          <p:cNvSpPr/>
          <p:nvPr/>
        </p:nvSpPr>
        <p:spPr>
          <a:xfrm>
            <a:off x="911424" y="188640"/>
            <a:ext cx="144016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Fomento del reconocimiento y la convivencia en la Facultad</a:t>
            </a:r>
          </a:p>
        </p:txBody>
      </p:sp>
      <p:pic>
        <p:nvPicPr>
          <p:cNvPr id="10" name="Marcador de contenido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/>
          <a:stretch/>
        </p:blipFill>
        <p:spPr>
          <a:xfrm rot="10800000">
            <a:off x="3431704" y="116633"/>
            <a:ext cx="6480720" cy="407044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32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ED5146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sp>
        <p:nvSpPr>
          <p:cNvPr id="8" name="5 Hexágono"/>
          <p:cNvSpPr>
            <a:spLocks noChangeAspect="1"/>
          </p:cNvSpPr>
          <p:nvPr/>
        </p:nvSpPr>
        <p:spPr>
          <a:xfrm>
            <a:off x="679437" y="67666"/>
            <a:ext cx="1887769" cy="1633142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ED5146"/>
          </a:solidFill>
          <a:ln w="3175" cmpd="sng">
            <a:solidFill>
              <a:schemeClr val="accent3">
                <a:alpha val="44000"/>
              </a:schemeClr>
            </a:solidFill>
          </a:ln>
          <a:scene3d>
            <a:camera prst="orthographicFront"/>
            <a:lightRig rig="fla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Hexágono 4"/>
          <p:cNvSpPr/>
          <p:nvPr/>
        </p:nvSpPr>
        <p:spPr>
          <a:xfrm>
            <a:off x="911424" y="188640"/>
            <a:ext cx="144016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Promoción       de la participación y la transparencia en la gestión académico administrativa    de la Facultad</a:t>
            </a:r>
          </a:p>
        </p:txBody>
      </p:sp>
      <p:pic>
        <p:nvPicPr>
          <p:cNvPr id="14" name="Marcador de contenido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/>
          <a:stretch/>
        </p:blipFill>
        <p:spPr>
          <a:xfrm rot="10800000">
            <a:off x="3431704" y="116633"/>
            <a:ext cx="6480720" cy="407044"/>
          </a:xfrm>
          <a:prstGeom prst="rect">
            <a:avLst/>
          </a:prstGeom>
        </p:spPr>
      </p:pic>
      <p:pic>
        <p:nvPicPr>
          <p:cNvPr id="15" name="6 Imagen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5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9"/>
          <p:cNvSpPr/>
          <p:nvPr userDrawn="1"/>
        </p:nvSpPr>
        <p:spPr>
          <a:xfrm>
            <a:off x="2999656" y="558800"/>
            <a:ext cx="9201554" cy="6299200"/>
          </a:xfrm>
          <a:prstGeom prst="rect">
            <a:avLst/>
          </a:prstGeom>
          <a:solidFill>
            <a:srgbClr val="6E9E7D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2800" dirty="0">
              <a:solidFill>
                <a:srgbClr val="212F3F"/>
              </a:solidFill>
            </a:endParaRPr>
          </a:p>
        </p:txBody>
      </p:sp>
      <p:sp>
        <p:nvSpPr>
          <p:cNvPr id="4" name="Rectangle 76"/>
          <p:cNvSpPr/>
          <p:nvPr userDrawn="1"/>
        </p:nvSpPr>
        <p:spPr>
          <a:xfrm>
            <a:off x="0" y="521296"/>
            <a:ext cx="2999656" cy="6336704"/>
          </a:xfrm>
          <a:prstGeom prst="rect">
            <a:avLst/>
          </a:prstGeom>
          <a:solidFill>
            <a:srgbClr val="15672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sp>
        <p:nvSpPr>
          <p:cNvPr id="5" name="4 Forma libre"/>
          <p:cNvSpPr/>
          <p:nvPr userDrawn="1"/>
        </p:nvSpPr>
        <p:spPr>
          <a:xfrm rot="10800000" flipV="1">
            <a:off x="-1" y="-27383"/>
            <a:ext cx="12191999" cy="641502"/>
          </a:xfrm>
          <a:custGeom>
            <a:avLst/>
            <a:gdLst>
              <a:gd name="connsiteX0" fmla="*/ 0 w 982960"/>
              <a:gd name="connsiteY0" fmla="*/ 0 h 299802"/>
              <a:gd name="connsiteX1" fmla="*/ 982960 w 982960"/>
              <a:gd name="connsiteY1" fmla="*/ 0 h 299802"/>
              <a:gd name="connsiteX2" fmla="*/ 982960 w 982960"/>
              <a:gd name="connsiteY2" fmla="*/ 299802 h 299802"/>
              <a:gd name="connsiteX3" fmla="*/ 0 w 982960"/>
              <a:gd name="connsiteY3" fmla="*/ 299802 h 299802"/>
              <a:gd name="connsiteX4" fmla="*/ 0 w 982960"/>
              <a:gd name="connsiteY4" fmla="*/ 0 h 2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60" h="299802">
                <a:moveTo>
                  <a:pt x="0" y="0"/>
                </a:moveTo>
                <a:lnTo>
                  <a:pt x="982960" y="0"/>
                </a:lnTo>
                <a:lnTo>
                  <a:pt x="982960" y="299802"/>
                </a:lnTo>
                <a:lnTo>
                  <a:pt x="0" y="2998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9">
                  <a:tint val="66000"/>
                  <a:satMod val="160000"/>
                </a:srgbClr>
              </a:gs>
              <a:gs pos="50000">
                <a:srgbClr val="006939">
                  <a:tint val="44500"/>
                  <a:satMod val="160000"/>
                </a:srgbClr>
              </a:gs>
              <a:gs pos="100000">
                <a:srgbClr val="00693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7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/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" y="-27384"/>
            <a:ext cx="12192001" cy="648072"/>
          </a:xfrm>
          <a:prstGeom prst="rect">
            <a:avLst/>
          </a:prstGeom>
        </p:spPr>
        <p:txBody>
          <a:bodyPr anchor="ctr"/>
          <a:lstStyle>
            <a:lvl1pPr algn="ctr">
              <a:defRPr sz="2400" b="0">
                <a:solidFill>
                  <a:srgbClr val="0067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endParaRPr lang="es-CO" dirty="0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77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9"/>
          <p:cNvSpPr/>
          <p:nvPr userDrawn="1"/>
        </p:nvSpPr>
        <p:spPr>
          <a:xfrm>
            <a:off x="2999656" y="548680"/>
            <a:ext cx="9201554" cy="64087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2800" dirty="0">
              <a:solidFill>
                <a:srgbClr val="212F3F"/>
              </a:solidFill>
            </a:endParaRPr>
          </a:p>
        </p:txBody>
      </p:sp>
      <p:sp>
        <p:nvSpPr>
          <p:cNvPr id="4" name="Rectangle 76"/>
          <p:cNvSpPr/>
          <p:nvPr userDrawn="1"/>
        </p:nvSpPr>
        <p:spPr>
          <a:xfrm>
            <a:off x="0" y="521296"/>
            <a:ext cx="2999656" cy="6336704"/>
          </a:xfrm>
          <a:prstGeom prst="rect">
            <a:avLst/>
          </a:prstGeom>
          <a:solidFill>
            <a:srgbClr val="15672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sp>
        <p:nvSpPr>
          <p:cNvPr id="5" name="4 Forma libre"/>
          <p:cNvSpPr/>
          <p:nvPr userDrawn="1"/>
        </p:nvSpPr>
        <p:spPr>
          <a:xfrm rot="10800000" flipV="1">
            <a:off x="-1" y="-27383"/>
            <a:ext cx="12191999" cy="641502"/>
          </a:xfrm>
          <a:custGeom>
            <a:avLst/>
            <a:gdLst>
              <a:gd name="connsiteX0" fmla="*/ 0 w 982960"/>
              <a:gd name="connsiteY0" fmla="*/ 0 h 299802"/>
              <a:gd name="connsiteX1" fmla="*/ 982960 w 982960"/>
              <a:gd name="connsiteY1" fmla="*/ 0 h 299802"/>
              <a:gd name="connsiteX2" fmla="*/ 982960 w 982960"/>
              <a:gd name="connsiteY2" fmla="*/ 299802 h 299802"/>
              <a:gd name="connsiteX3" fmla="*/ 0 w 982960"/>
              <a:gd name="connsiteY3" fmla="*/ 299802 h 299802"/>
              <a:gd name="connsiteX4" fmla="*/ 0 w 982960"/>
              <a:gd name="connsiteY4" fmla="*/ 0 h 2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60" h="299802">
                <a:moveTo>
                  <a:pt x="0" y="0"/>
                </a:moveTo>
                <a:lnTo>
                  <a:pt x="982960" y="0"/>
                </a:lnTo>
                <a:lnTo>
                  <a:pt x="982960" y="299802"/>
                </a:lnTo>
                <a:lnTo>
                  <a:pt x="0" y="2998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9">
                  <a:tint val="66000"/>
                  <a:satMod val="160000"/>
                </a:srgbClr>
              </a:gs>
              <a:gs pos="50000">
                <a:srgbClr val="006939">
                  <a:tint val="44500"/>
                  <a:satMod val="160000"/>
                </a:srgbClr>
              </a:gs>
              <a:gs pos="100000">
                <a:srgbClr val="00693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7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/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" y="-27384"/>
            <a:ext cx="12192001" cy="648072"/>
          </a:xfrm>
          <a:prstGeom prst="rect">
            <a:avLst/>
          </a:prstGeom>
        </p:spPr>
        <p:txBody>
          <a:bodyPr anchor="ctr"/>
          <a:lstStyle>
            <a:lvl1pPr marL="0" marR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sz="2400" b="0">
                <a:solidFill>
                  <a:srgbClr val="20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dirty="0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11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9"/>
          <p:cNvSpPr/>
          <p:nvPr userDrawn="1"/>
        </p:nvSpPr>
        <p:spPr>
          <a:xfrm>
            <a:off x="2999656" y="548680"/>
            <a:ext cx="9201554" cy="6408712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2800" dirty="0">
              <a:solidFill>
                <a:srgbClr val="212F3F"/>
              </a:solidFill>
            </a:endParaRPr>
          </a:p>
        </p:txBody>
      </p:sp>
      <p:sp>
        <p:nvSpPr>
          <p:cNvPr id="4" name="Rectangle 76"/>
          <p:cNvSpPr/>
          <p:nvPr userDrawn="1"/>
        </p:nvSpPr>
        <p:spPr>
          <a:xfrm>
            <a:off x="0" y="521296"/>
            <a:ext cx="2999656" cy="6336704"/>
          </a:xfrm>
          <a:prstGeom prst="rect">
            <a:avLst/>
          </a:prstGeom>
          <a:solidFill>
            <a:srgbClr val="15672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sp>
        <p:nvSpPr>
          <p:cNvPr id="5" name="4 Forma libre"/>
          <p:cNvSpPr/>
          <p:nvPr userDrawn="1"/>
        </p:nvSpPr>
        <p:spPr>
          <a:xfrm rot="10800000" flipV="1">
            <a:off x="-1" y="-27383"/>
            <a:ext cx="12191999" cy="641502"/>
          </a:xfrm>
          <a:custGeom>
            <a:avLst/>
            <a:gdLst>
              <a:gd name="connsiteX0" fmla="*/ 0 w 982960"/>
              <a:gd name="connsiteY0" fmla="*/ 0 h 299802"/>
              <a:gd name="connsiteX1" fmla="*/ 982960 w 982960"/>
              <a:gd name="connsiteY1" fmla="*/ 0 h 299802"/>
              <a:gd name="connsiteX2" fmla="*/ 982960 w 982960"/>
              <a:gd name="connsiteY2" fmla="*/ 299802 h 299802"/>
              <a:gd name="connsiteX3" fmla="*/ 0 w 982960"/>
              <a:gd name="connsiteY3" fmla="*/ 299802 h 299802"/>
              <a:gd name="connsiteX4" fmla="*/ 0 w 982960"/>
              <a:gd name="connsiteY4" fmla="*/ 0 h 2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60" h="299802">
                <a:moveTo>
                  <a:pt x="0" y="0"/>
                </a:moveTo>
                <a:lnTo>
                  <a:pt x="982960" y="0"/>
                </a:lnTo>
                <a:lnTo>
                  <a:pt x="982960" y="299802"/>
                </a:lnTo>
                <a:lnTo>
                  <a:pt x="0" y="2998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9">
                  <a:tint val="66000"/>
                  <a:satMod val="160000"/>
                </a:srgbClr>
              </a:gs>
              <a:gs pos="50000">
                <a:srgbClr val="006939">
                  <a:tint val="44500"/>
                  <a:satMod val="160000"/>
                </a:srgbClr>
              </a:gs>
              <a:gs pos="100000">
                <a:srgbClr val="00693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7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/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" y="-27384"/>
            <a:ext cx="12192001" cy="648072"/>
          </a:xfrm>
          <a:prstGeom prst="rect">
            <a:avLst/>
          </a:prstGeom>
        </p:spPr>
        <p:txBody>
          <a:bodyPr anchor="ctr"/>
          <a:lstStyle>
            <a:lvl1pPr marL="0" marR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sz="2400" b="0">
                <a:solidFill>
                  <a:srgbClr val="167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dirty="0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3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9"/>
          <p:cNvSpPr/>
          <p:nvPr userDrawn="1"/>
        </p:nvSpPr>
        <p:spPr>
          <a:xfrm>
            <a:off x="2999656" y="548680"/>
            <a:ext cx="9201554" cy="6408712"/>
          </a:xfrm>
          <a:prstGeom prst="rect">
            <a:avLst/>
          </a:prstGeom>
          <a:solidFill>
            <a:schemeClr val="accent1">
              <a:lumMod val="20000"/>
              <a:lumOff val="80000"/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2800" dirty="0">
              <a:solidFill>
                <a:srgbClr val="212F3F"/>
              </a:solidFill>
            </a:endParaRPr>
          </a:p>
        </p:txBody>
      </p:sp>
      <p:sp>
        <p:nvSpPr>
          <p:cNvPr id="4" name="Rectangle 76"/>
          <p:cNvSpPr/>
          <p:nvPr userDrawn="1"/>
        </p:nvSpPr>
        <p:spPr>
          <a:xfrm>
            <a:off x="0" y="521296"/>
            <a:ext cx="2999656" cy="6336704"/>
          </a:xfrm>
          <a:prstGeom prst="rect">
            <a:avLst/>
          </a:prstGeom>
          <a:solidFill>
            <a:srgbClr val="15672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sp>
        <p:nvSpPr>
          <p:cNvPr id="5" name="4 Forma libre"/>
          <p:cNvSpPr/>
          <p:nvPr userDrawn="1"/>
        </p:nvSpPr>
        <p:spPr>
          <a:xfrm rot="10800000" flipV="1">
            <a:off x="-1" y="-27383"/>
            <a:ext cx="12191999" cy="641502"/>
          </a:xfrm>
          <a:custGeom>
            <a:avLst/>
            <a:gdLst>
              <a:gd name="connsiteX0" fmla="*/ 0 w 982960"/>
              <a:gd name="connsiteY0" fmla="*/ 0 h 299802"/>
              <a:gd name="connsiteX1" fmla="*/ 982960 w 982960"/>
              <a:gd name="connsiteY1" fmla="*/ 0 h 299802"/>
              <a:gd name="connsiteX2" fmla="*/ 982960 w 982960"/>
              <a:gd name="connsiteY2" fmla="*/ 299802 h 299802"/>
              <a:gd name="connsiteX3" fmla="*/ 0 w 982960"/>
              <a:gd name="connsiteY3" fmla="*/ 299802 h 299802"/>
              <a:gd name="connsiteX4" fmla="*/ 0 w 982960"/>
              <a:gd name="connsiteY4" fmla="*/ 0 h 2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60" h="299802">
                <a:moveTo>
                  <a:pt x="0" y="0"/>
                </a:moveTo>
                <a:lnTo>
                  <a:pt x="982960" y="0"/>
                </a:lnTo>
                <a:lnTo>
                  <a:pt x="982960" y="299802"/>
                </a:lnTo>
                <a:lnTo>
                  <a:pt x="0" y="2998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9">
                  <a:tint val="66000"/>
                  <a:satMod val="160000"/>
                </a:srgbClr>
              </a:gs>
              <a:gs pos="50000">
                <a:srgbClr val="006939">
                  <a:tint val="44500"/>
                  <a:satMod val="160000"/>
                </a:srgbClr>
              </a:gs>
              <a:gs pos="100000">
                <a:srgbClr val="00693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7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/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" y="-27384"/>
            <a:ext cx="12192001" cy="648072"/>
          </a:xfrm>
          <a:prstGeom prst="rect">
            <a:avLst/>
          </a:prstGeom>
        </p:spPr>
        <p:txBody>
          <a:bodyPr anchor="ctr"/>
          <a:lstStyle>
            <a:lvl1pPr marL="0" marR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sz="2400" b="0">
                <a:solidFill>
                  <a:srgbClr val="167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dirty="0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pic>
        <p:nvPicPr>
          <p:cNvPr id="8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8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9"/>
          <p:cNvSpPr/>
          <p:nvPr userDrawn="1"/>
        </p:nvSpPr>
        <p:spPr>
          <a:xfrm>
            <a:off x="2999656" y="548680"/>
            <a:ext cx="9201554" cy="6408712"/>
          </a:xfrm>
          <a:prstGeom prst="rect">
            <a:avLst/>
          </a:prstGeom>
          <a:solidFill>
            <a:schemeClr val="accent6">
              <a:lumMod val="20000"/>
              <a:lumOff val="80000"/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2800" dirty="0">
              <a:solidFill>
                <a:srgbClr val="212F3F"/>
              </a:solidFill>
            </a:endParaRPr>
          </a:p>
        </p:txBody>
      </p:sp>
      <p:sp>
        <p:nvSpPr>
          <p:cNvPr id="4" name="Rectangle 76"/>
          <p:cNvSpPr/>
          <p:nvPr userDrawn="1"/>
        </p:nvSpPr>
        <p:spPr>
          <a:xfrm>
            <a:off x="0" y="521296"/>
            <a:ext cx="2999656" cy="6336704"/>
          </a:xfrm>
          <a:prstGeom prst="rect">
            <a:avLst/>
          </a:prstGeom>
          <a:solidFill>
            <a:srgbClr val="15672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sp>
        <p:nvSpPr>
          <p:cNvPr id="5" name="4 Forma libre"/>
          <p:cNvSpPr/>
          <p:nvPr userDrawn="1"/>
        </p:nvSpPr>
        <p:spPr>
          <a:xfrm rot="10800000" flipV="1">
            <a:off x="-1" y="-27383"/>
            <a:ext cx="12191999" cy="641502"/>
          </a:xfrm>
          <a:custGeom>
            <a:avLst/>
            <a:gdLst>
              <a:gd name="connsiteX0" fmla="*/ 0 w 982960"/>
              <a:gd name="connsiteY0" fmla="*/ 0 h 299802"/>
              <a:gd name="connsiteX1" fmla="*/ 982960 w 982960"/>
              <a:gd name="connsiteY1" fmla="*/ 0 h 299802"/>
              <a:gd name="connsiteX2" fmla="*/ 982960 w 982960"/>
              <a:gd name="connsiteY2" fmla="*/ 299802 h 299802"/>
              <a:gd name="connsiteX3" fmla="*/ 0 w 982960"/>
              <a:gd name="connsiteY3" fmla="*/ 299802 h 299802"/>
              <a:gd name="connsiteX4" fmla="*/ 0 w 982960"/>
              <a:gd name="connsiteY4" fmla="*/ 0 h 2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60" h="299802">
                <a:moveTo>
                  <a:pt x="0" y="0"/>
                </a:moveTo>
                <a:lnTo>
                  <a:pt x="982960" y="0"/>
                </a:lnTo>
                <a:lnTo>
                  <a:pt x="982960" y="299802"/>
                </a:lnTo>
                <a:lnTo>
                  <a:pt x="0" y="2998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9">
                  <a:tint val="66000"/>
                  <a:satMod val="160000"/>
                </a:srgbClr>
              </a:gs>
              <a:gs pos="50000">
                <a:srgbClr val="006939">
                  <a:tint val="44500"/>
                  <a:satMod val="160000"/>
                </a:srgbClr>
              </a:gs>
              <a:gs pos="100000">
                <a:srgbClr val="00693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7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/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" y="-27384"/>
            <a:ext cx="12192001" cy="648072"/>
          </a:xfrm>
          <a:prstGeom prst="rect">
            <a:avLst/>
          </a:prstGeom>
        </p:spPr>
        <p:txBody>
          <a:bodyPr anchor="ctr"/>
          <a:lstStyle>
            <a:lvl1pPr marL="0" marR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sz="2400" b="0">
                <a:solidFill>
                  <a:srgbClr val="167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dirty="0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14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9"/>
          <p:cNvSpPr/>
          <p:nvPr userDrawn="1"/>
        </p:nvSpPr>
        <p:spPr>
          <a:xfrm>
            <a:off x="2999656" y="548680"/>
            <a:ext cx="9201554" cy="6408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6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2800" dirty="0">
              <a:solidFill>
                <a:srgbClr val="212F3F"/>
              </a:solidFill>
            </a:endParaRPr>
          </a:p>
        </p:txBody>
      </p:sp>
      <p:sp>
        <p:nvSpPr>
          <p:cNvPr id="4" name="Rectangle 76"/>
          <p:cNvSpPr/>
          <p:nvPr userDrawn="1"/>
        </p:nvSpPr>
        <p:spPr>
          <a:xfrm>
            <a:off x="0" y="521296"/>
            <a:ext cx="2999656" cy="6336704"/>
          </a:xfrm>
          <a:prstGeom prst="rect">
            <a:avLst/>
          </a:prstGeom>
          <a:solidFill>
            <a:srgbClr val="15672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sp>
        <p:nvSpPr>
          <p:cNvPr id="5" name="4 Forma libre"/>
          <p:cNvSpPr/>
          <p:nvPr userDrawn="1"/>
        </p:nvSpPr>
        <p:spPr>
          <a:xfrm rot="10800000" flipV="1">
            <a:off x="-1" y="-27383"/>
            <a:ext cx="12191999" cy="641502"/>
          </a:xfrm>
          <a:custGeom>
            <a:avLst/>
            <a:gdLst>
              <a:gd name="connsiteX0" fmla="*/ 0 w 982960"/>
              <a:gd name="connsiteY0" fmla="*/ 0 h 299802"/>
              <a:gd name="connsiteX1" fmla="*/ 982960 w 982960"/>
              <a:gd name="connsiteY1" fmla="*/ 0 h 299802"/>
              <a:gd name="connsiteX2" fmla="*/ 982960 w 982960"/>
              <a:gd name="connsiteY2" fmla="*/ 299802 h 299802"/>
              <a:gd name="connsiteX3" fmla="*/ 0 w 982960"/>
              <a:gd name="connsiteY3" fmla="*/ 299802 h 299802"/>
              <a:gd name="connsiteX4" fmla="*/ 0 w 982960"/>
              <a:gd name="connsiteY4" fmla="*/ 0 h 2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60" h="299802">
                <a:moveTo>
                  <a:pt x="0" y="0"/>
                </a:moveTo>
                <a:lnTo>
                  <a:pt x="982960" y="0"/>
                </a:lnTo>
                <a:lnTo>
                  <a:pt x="982960" y="299802"/>
                </a:lnTo>
                <a:lnTo>
                  <a:pt x="0" y="2998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9">
                  <a:tint val="66000"/>
                  <a:satMod val="160000"/>
                </a:srgbClr>
              </a:gs>
              <a:gs pos="50000">
                <a:srgbClr val="006939">
                  <a:tint val="44500"/>
                  <a:satMod val="160000"/>
                </a:srgbClr>
              </a:gs>
              <a:gs pos="100000">
                <a:srgbClr val="00693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7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/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" y="-27384"/>
            <a:ext cx="12192001" cy="648072"/>
          </a:xfrm>
          <a:prstGeom prst="rect">
            <a:avLst/>
          </a:prstGeom>
        </p:spPr>
        <p:txBody>
          <a:bodyPr anchor="ctr"/>
          <a:lstStyle>
            <a:lvl1pPr marL="0" marR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sz="2400" b="0">
                <a:solidFill>
                  <a:srgbClr val="167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dirty="0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59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892" y="167145"/>
            <a:ext cx="8707452" cy="66841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6739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4672" y="1979407"/>
            <a:ext cx="11645660" cy="41975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8E00FB-8F05-4282-9EB6-A9CF8F6C4E17}" type="datetimeFigureOut">
              <a:rPr lang="es-CO" smtClean="0"/>
              <a:pPr/>
              <a:t>15/08/2019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2986144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347474" y="6356350"/>
            <a:ext cx="2807746" cy="365125"/>
          </a:xfrm>
          <a:prstGeom prst="rect">
            <a:avLst/>
          </a:prstGeom>
        </p:spPr>
        <p:txBody>
          <a:bodyPr/>
          <a:lstStyle/>
          <a:p>
            <a:fld id="{8479D314-819E-4FBA-B993-A47DFBD4FDEA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1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D2E1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sp>
        <p:nvSpPr>
          <p:cNvPr id="8" name="5 Hexágono"/>
          <p:cNvSpPr>
            <a:spLocks noChangeAspect="1"/>
          </p:cNvSpPr>
          <p:nvPr/>
        </p:nvSpPr>
        <p:spPr>
          <a:xfrm>
            <a:off x="679437" y="67666"/>
            <a:ext cx="1887769" cy="1633142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A6C338"/>
          </a:solidFill>
          <a:ln w="3175" cmpd="sng">
            <a:solidFill>
              <a:schemeClr val="accent3">
                <a:alpha val="44000"/>
              </a:schemeClr>
            </a:solidFill>
          </a:ln>
          <a:scene3d>
            <a:camera prst="orthographicFront"/>
            <a:lightRig rig="fla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Hexágono 4"/>
          <p:cNvSpPr/>
          <p:nvPr/>
        </p:nvSpPr>
        <p:spPr>
          <a:xfrm>
            <a:off x="903241" y="204099"/>
            <a:ext cx="144016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Renovación curricular de los programas académicos de la Facultad </a:t>
            </a:r>
          </a:p>
        </p:txBody>
      </p:sp>
      <p:pic>
        <p:nvPicPr>
          <p:cNvPr id="11" name="6 Imagen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83" y="44624"/>
            <a:ext cx="1400389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01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sp>
        <p:nvSpPr>
          <p:cNvPr id="8" name="5 Hexágono"/>
          <p:cNvSpPr>
            <a:spLocks noChangeAspect="1"/>
          </p:cNvSpPr>
          <p:nvPr/>
        </p:nvSpPr>
        <p:spPr>
          <a:xfrm>
            <a:off x="679437" y="67666"/>
            <a:ext cx="1887769" cy="1633142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A6C338"/>
          </a:solidFill>
          <a:ln w="3175" cmpd="sng">
            <a:solidFill>
              <a:schemeClr val="accent3">
                <a:alpha val="44000"/>
              </a:schemeClr>
            </a:solidFill>
          </a:ln>
          <a:scene3d>
            <a:camera prst="orthographicFront"/>
            <a:lightRig rig="fla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Hexágono 4"/>
          <p:cNvSpPr/>
          <p:nvPr/>
        </p:nvSpPr>
        <p:spPr>
          <a:xfrm>
            <a:off x="903241" y="204099"/>
            <a:ext cx="144016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Renovación curricular de los programas académicos de la Facultad </a:t>
            </a:r>
          </a:p>
        </p:txBody>
      </p:sp>
      <p:pic>
        <p:nvPicPr>
          <p:cNvPr id="13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61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0"/>
            <a:ext cx="2999656" cy="6957392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  <p:sp>
        <p:nvSpPr>
          <p:cNvPr id="7" name="Freeform 53"/>
          <p:cNvSpPr>
            <a:spLocks noChangeArrowheads="1"/>
          </p:cNvSpPr>
          <p:nvPr userDrawn="1"/>
        </p:nvSpPr>
        <p:spPr bwMode="auto">
          <a:xfrm>
            <a:off x="-1" y="-2092"/>
            <a:ext cx="2999656" cy="1831642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A6C33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  <p:txBody>
          <a:bodyPr wrap="none" anchor="ctr"/>
          <a:lstStyle/>
          <a:p>
            <a:endParaRPr lang="en-US" sz="675">
              <a:latin typeface="+mj-lt"/>
            </a:endParaRPr>
          </a:p>
        </p:txBody>
      </p:sp>
      <p:sp>
        <p:nvSpPr>
          <p:cNvPr id="9" name="Hexágono 4"/>
          <p:cNvSpPr/>
          <p:nvPr/>
        </p:nvSpPr>
        <p:spPr>
          <a:xfrm>
            <a:off x="136833" y="279268"/>
            <a:ext cx="2725989" cy="10615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Renovación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curricular </a:t>
            </a:r>
            <a:r>
              <a:rPr lang="es-ES" sz="2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de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los programas académicos de la Facultad </a:t>
            </a:r>
          </a:p>
        </p:txBody>
      </p:sp>
    </p:spTree>
    <p:extLst>
      <p:ext uri="{BB962C8B-B14F-4D97-AF65-F5344CB8AC3E}">
        <p14:creationId xmlns:p14="http://schemas.microsoft.com/office/powerpoint/2010/main" val="196328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  <p:sp>
        <p:nvSpPr>
          <p:cNvPr id="7" name="Freeform 53"/>
          <p:cNvSpPr>
            <a:spLocks noChangeArrowheads="1"/>
          </p:cNvSpPr>
          <p:nvPr userDrawn="1"/>
        </p:nvSpPr>
        <p:spPr bwMode="auto">
          <a:xfrm>
            <a:off x="0" y="0"/>
            <a:ext cx="2999656" cy="1831642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EB75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  <p:txBody>
          <a:bodyPr wrap="none" anchor="ctr"/>
          <a:lstStyle/>
          <a:p>
            <a:endParaRPr lang="en-US" sz="675">
              <a:latin typeface="+mj-lt"/>
            </a:endParaRPr>
          </a:p>
        </p:txBody>
      </p:sp>
      <p:sp>
        <p:nvSpPr>
          <p:cNvPr id="9" name="Hexágono 4"/>
          <p:cNvSpPr/>
          <p:nvPr/>
        </p:nvSpPr>
        <p:spPr>
          <a:xfrm>
            <a:off x="0" y="72008"/>
            <a:ext cx="2999656" cy="16288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Consolidación de la incidencia regional, nacional e internacional de la Facultad y la gestión de relaciones de valor</a:t>
            </a:r>
            <a:r>
              <a:rPr lang="es-ES" sz="19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s-ES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con el </a:t>
            </a:r>
            <a:r>
              <a:rPr lang="es-ES" sz="19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s-ES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entorno</a:t>
            </a:r>
          </a:p>
        </p:txBody>
      </p:sp>
    </p:spTree>
    <p:extLst>
      <p:ext uri="{BB962C8B-B14F-4D97-AF65-F5344CB8AC3E}">
        <p14:creationId xmlns:p14="http://schemas.microsoft.com/office/powerpoint/2010/main" val="3086079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  <p:sp>
        <p:nvSpPr>
          <p:cNvPr id="7" name="Freeform 53"/>
          <p:cNvSpPr>
            <a:spLocks noChangeArrowheads="1"/>
          </p:cNvSpPr>
          <p:nvPr userDrawn="1"/>
        </p:nvSpPr>
        <p:spPr bwMode="auto">
          <a:xfrm>
            <a:off x="0" y="0"/>
            <a:ext cx="2999656" cy="1831642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2CB8A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  <p:txBody>
          <a:bodyPr wrap="none" anchor="ctr"/>
          <a:lstStyle/>
          <a:p>
            <a:endParaRPr lang="en-US" sz="675">
              <a:latin typeface="+mj-lt"/>
            </a:endParaRPr>
          </a:p>
        </p:txBody>
      </p:sp>
      <p:sp>
        <p:nvSpPr>
          <p:cNvPr id="9" name="Hexágono 4"/>
          <p:cNvSpPr/>
          <p:nvPr/>
        </p:nvSpPr>
        <p:spPr>
          <a:xfrm>
            <a:off x="101499" y="196517"/>
            <a:ext cx="2826149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Orientación estratégica de la producción científico-tecnológica y de la innovación en la Facultad</a:t>
            </a:r>
          </a:p>
        </p:txBody>
      </p:sp>
    </p:spTree>
    <p:extLst>
      <p:ext uri="{BB962C8B-B14F-4D97-AF65-F5344CB8AC3E}">
        <p14:creationId xmlns:p14="http://schemas.microsoft.com/office/powerpoint/2010/main" val="2439288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  <p:sp>
        <p:nvSpPr>
          <p:cNvPr id="10" name="Freeform 53"/>
          <p:cNvSpPr>
            <a:spLocks noChangeArrowheads="1"/>
          </p:cNvSpPr>
          <p:nvPr userDrawn="1"/>
        </p:nvSpPr>
        <p:spPr bwMode="auto">
          <a:xfrm>
            <a:off x="0" y="0"/>
            <a:ext cx="2999656" cy="1831642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0061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  <p:txBody>
          <a:bodyPr wrap="none" anchor="ctr"/>
          <a:lstStyle/>
          <a:p>
            <a:endParaRPr lang="en-US" sz="675">
              <a:latin typeface="+mj-lt"/>
            </a:endParaRPr>
          </a:p>
        </p:txBody>
      </p:sp>
      <p:sp>
        <p:nvSpPr>
          <p:cNvPr id="9" name="Hexágono 4"/>
          <p:cNvSpPr/>
          <p:nvPr/>
        </p:nvSpPr>
        <p:spPr>
          <a:xfrm>
            <a:off x="131676" y="84566"/>
            <a:ext cx="2736304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Fomento del reconocimiento y la convivencia en la Facultad</a:t>
            </a:r>
          </a:p>
        </p:txBody>
      </p:sp>
    </p:spTree>
    <p:extLst>
      <p:ext uri="{BB962C8B-B14F-4D97-AF65-F5344CB8AC3E}">
        <p14:creationId xmlns:p14="http://schemas.microsoft.com/office/powerpoint/2010/main" val="202166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13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52" r:id="rId3"/>
    <p:sldLayoutId id="2147483653" r:id="rId4"/>
    <p:sldLayoutId id="2147483660" r:id="rId5"/>
    <p:sldLayoutId id="214748367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2;g5ad353d678_0_66"/>
          <p:cNvSpPr/>
          <p:nvPr/>
        </p:nvSpPr>
        <p:spPr>
          <a:xfrm rot="21064108">
            <a:off x="6300557" y="2026250"/>
            <a:ext cx="455574" cy="1743085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673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2 Título"/>
          <p:cNvSpPr txBox="1">
            <a:spLocks/>
          </p:cNvSpPr>
          <p:nvPr/>
        </p:nvSpPr>
        <p:spPr>
          <a:xfrm>
            <a:off x="695400" y="260039"/>
            <a:ext cx="9217025" cy="63685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¿Q</a:t>
            </a:r>
            <a:r>
              <a:rPr lang="es-ES" sz="3600" b="1" dirty="0" smtClean="0">
                <a:solidFill>
                  <a:schemeClr val="bg1"/>
                </a:solidFill>
                <a:latin typeface="Book Antiqua" panose="02040602050305030304" pitchFamily="18" charset="0"/>
                <a:ea typeface="Calibri"/>
                <a:cs typeface="Calibri"/>
                <a:sym typeface="Calibri"/>
              </a:rPr>
              <a:t>ué </a:t>
            </a:r>
            <a:r>
              <a:rPr lang="es-E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es el</a:t>
            </a:r>
            <a:r>
              <a:rPr lang="es-ES" sz="36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ea typeface="Calibri"/>
                <a:cs typeface="Calibri"/>
                <a:sym typeface="Calibri"/>
              </a:rPr>
              <a:t> Observatorio Estudiantil - </a:t>
            </a:r>
            <a:r>
              <a:rPr lang="es-ES" sz="3600" b="1" dirty="0" err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ea typeface="Calibri"/>
                <a:cs typeface="Calibri"/>
                <a:sym typeface="Calibri"/>
              </a:rPr>
              <a:t>OEs</a:t>
            </a:r>
            <a:r>
              <a:rPr lang="es-ES" sz="36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ea typeface="Calibri"/>
                <a:cs typeface="Calibri"/>
                <a:sym typeface="Calibri"/>
              </a:rPr>
              <a:t>?</a:t>
            </a:r>
            <a:endParaRPr lang="es-CO" sz="3600" dirty="0"/>
          </a:p>
        </p:txBody>
      </p:sp>
      <p:sp>
        <p:nvSpPr>
          <p:cNvPr id="5" name="Google Shape;37;g5ad353d678_0_66"/>
          <p:cNvSpPr txBox="1">
            <a:spLocks/>
          </p:cNvSpPr>
          <p:nvPr/>
        </p:nvSpPr>
        <p:spPr>
          <a:xfrm>
            <a:off x="407368" y="1250546"/>
            <a:ext cx="11377264" cy="1082095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s-ES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Una apuesta de varios actores estratégicos de la </a:t>
            </a:r>
            <a:r>
              <a:rPr lang="es-ES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Facultad </a:t>
            </a:r>
            <a:r>
              <a:rPr lang="es-ES" sz="2000" smtClean="0">
                <a:solidFill>
                  <a:srgbClr val="000000"/>
                </a:solidFill>
                <a:latin typeface="Book Antiqua" panose="02040602050305030304" pitchFamily="18" charset="0"/>
              </a:rPr>
              <a:t>y la Universidad:</a:t>
            </a:r>
            <a:endParaRPr lang="es-ES" sz="20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s-ES" sz="20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Decanatura, Vicedecanatura, Coordinación de pregrado, Coordinación de Bienestar y </a:t>
            </a:r>
            <a:r>
              <a:rPr lang="es-ES" sz="2000" b="1" dirty="0">
                <a:solidFill>
                  <a:srgbClr val="000000"/>
                </a:solidFill>
                <a:latin typeface="Book Antiqua" panose="02040602050305030304" pitchFamily="18" charset="0"/>
              </a:rPr>
              <a:t>Vicerrectoría de </a:t>
            </a:r>
            <a:r>
              <a:rPr lang="es-ES" sz="20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Docencia. 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7" name="Google Shape;39;g5ad353d678_0_66"/>
          <p:cNvSpPr txBox="1"/>
          <p:nvPr/>
        </p:nvSpPr>
        <p:spPr>
          <a:xfrm>
            <a:off x="6960096" y="2924944"/>
            <a:ext cx="4464496" cy="2808312"/>
          </a:xfrm>
          <a:prstGeom prst="rect">
            <a:avLst/>
          </a:prstGeom>
          <a:noFill/>
          <a:ln w="9525" cap="flat" cmpd="sng">
            <a:solidFill>
              <a:srgbClr val="0B7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buSzPts val="1100"/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ea typeface="Calibri"/>
                <a:cs typeface="Calibri"/>
                <a:sym typeface="Calibri"/>
              </a:rPr>
              <a:t>Objetivo general:</a:t>
            </a:r>
          </a:p>
          <a:p>
            <a:pPr lvl="0" algn="just">
              <a:lnSpc>
                <a:spcPct val="115000"/>
              </a:lnSpc>
              <a:buSzPts val="1100"/>
            </a:pPr>
            <a:endParaRPr lang="es-ES" dirty="0" smtClean="0"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15000"/>
              </a:lnSpc>
              <a:buSzPts val="1100"/>
            </a:pPr>
            <a:r>
              <a:rPr lang="es-ES" dirty="0" smtClean="0">
                <a:latin typeface="Book Antiqua" panose="02040602050305030304" pitchFamily="18" charset="0"/>
                <a:ea typeface="Calibri"/>
                <a:cs typeface="Calibri"/>
                <a:sym typeface="Calibri"/>
              </a:rPr>
              <a:t>Recomendar, gestionar y administrar iniciativas que favorezcan,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Calibri"/>
                <a:cs typeface="Calibri"/>
                <a:sym typeface="Calibri"/>
              </a:rPr>
              <a:t>en múltiples sentidos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Calibri"/>
                <a:cs typeface="Calibri"/>
                <a:sym typeface="Calibri"/>
              </a:rPr>
              <a:t>, </a:t>
            </a:r>
            <a:r>
              <a:rPr lang="es-ES" dirty="0" smtClean="0">
                <a:latin typeface="Book Antiqua" panose="02040602050305030304" pitchFamily="18" charset="0"/>
                <a:ea typeface="Calibri"/>
                <a:cs typeface="Calibri"/>
                <a:sym typeface="Calibri"/>
              </a:rPr>
              <a:t>la adaptación de los estudiantes a la vida universitaria, la permanencia, </a:t>
            </a:r>
          </a:p>
          <a:p>
            <a:pPr lvl="0" algn="ctr">
              <a:lnSpc>
                <a:spcPct val="115000"/>
              </a:lnSpc>
              <a:buSzPts val="1100"/>
            </a:pPr>
            <a:r>
              <a:rPr lang="es-ES" dirty="0" smtClean="0">
                <a:latin typeface="Book Antiqua" panose="02040602050305030304" pitchFamily="18" charset="0"/>
                <a:ea typeface="Calibri"/>
                <a:cs typeface="Calibri"/>
                <a:sym typeface="Calibri"/>
              </a:rPr>
              <a:t>el bienestar y la formación integral</a:t>
            </a:r>
            <a:r>
              <a:rPr lang="es-ES" dirty="0">
                <a:latin typeface="Book Antiqua" panose="02040602050305030304" pitchFamily="18" charset="0"/>
                <a:ea typeface="Calibri"/>
                <a:cs typeface="Calibri"/>
                <a:sym typeface="Calibri"/>
              </a:rPr>
              <a:t>.</a:t>
            </a:r>
            <a:endParaRPr lang="es-ES" dirty="0">
              <a:solidFill>
                <a:schemeClr val="dk1"/>
              </a:solidFill>
              <a:latin typeface="Book Antiqua" panose="020406020503050303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2687714"/>
            <a:ext cx="4732797" cy="354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 txBox="1">
            <a:spLocks/>
          </p:cNvSpPr>
          <p:nvPr/>
        </p:nvSpPr>
        <p:spPr>
          <a:xfrm>
            <a:off x="3359696" y="188530"/>
            <a:ext cx="6912769" cy="63685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latin typeface="Book Antiqua" panose="02040602050305030304" pitchFamily="18" charset="0"/>
              </a:rPr>
              <a:t>Los ejes de acción:</a:t>
            </a:r>
            <a:endParaRPr lang="es-CO" sz="3600" dirty="0"/>
          </a:p>
        </p:txBody>
      </p:sp>
      <p:sp>
        <p:nvSpPr>
          <p:cNvPr id="5" name="Rectángulo 4"/>
          <p:cNvSpPr/>
          <p:nvPr/>
        </p:nvSpPr>
        <p:spPr>
          <a:xfrm>
            <a:off x="5879976" y="3933056"/>
            <a:ext cx="4896544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7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Eje de bienestar: </a:t>
            </a:r>
            <a:endParaRPr lang="es-ES" sz="17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449263" lvl="0" indent="-363538">
              <a:buClr>
                <a:srgbClr val="000000"/>
              </a:buClr>
              <a:buSzPts val="1800"/>
              <a:buFont typeface="Wingdings" panose="05000000000000000000" pitchFamily="2" charset="2"/>
              <a:buChar char="ü"/>
            </a:pPr>
            <a:r>
              <a:rPr lang="es-ES" sz="1700" dirty="0" smtClean="0">
                <a:latin typeface="Book Antiqua" panose="02040602050305030304" pitchFamily="18" charset="0"/>
                <a:ea typeface="Calibri"/>
                <a:cs typeface="Calibri"/>
                <a:sym typeface="Calibri"/>
              </a:rPr>
              <a:t>Enfocado a las actividades de </a:t>
            </a:r>
            <a:r>
              <a:rPr lang="es-ES" sz="1700" dirty="0">
                <a:latin typeface="Book Antiqua" panose="02040602050305030304" pitchFamily="18" charset="0"/>
                <a:ea typeface="Calibri"/>
                <a:cs typeface="Calibri"/>
                <a:sym typeface="Calibri"/>
              </a:rPr>
              <a:t>la promoción de la salud y </a:t>
            </a:r>
            <a:r>
              <a:rPr lang="es-ES" sz="1700" dirty="0" smtClean="0">
                <a:latin typeface="Book Antiqua" panose="02040602050305030304" pitchFamily="18" charset="0"/>
                <a:ea typeface="Calibri"/>
                <a:cs typeface="Calibri"/>
                <a:sym typeface="Calibri"/>
              </a:rPr>
              <a:t>prevención </a:t>
            </a:r>
            <a:r>
              <a:rPr lang="es-ES" sz="1700" dirty="0">
                <a:latin typeface="Book Antiqua" panose="02040602050305030304" pitchFamily="18" charset="0"/>
                <a:ea typeface="Calibri"/>
                <a:cs typeface="Calibri"/>
                <a:sym typeface="Calibri"/>
              </a:rPr>
              <a:t>de la </a:t>
            </a:r>
            <a:r>
              <a:rPr lang="es-ES" sz="1700" dirty="0" smtClean="0">
                <a:latin typeface="Book Antiqua" panose="02040602050305030304" pitchFamily="18" charset="0"/>
                <a:ea typeface="Calibri"/>
                <a:cs typeface="Calibri"/>
                <a:sym typeface="Calibri"/>
              </a:rPr>
              <a:t>enfermedad.</a:t>
            </a:r>
            <a:endParaRPr lang="es-ES" sz="1700" dirty="0">
              <a:latin typeface="Book Antiqua" panose="02040602050305030304" pitchFamily="18" charset="0"/>
              <a:sym typeface="Calibri"/>
            </a:endParaRPr>
          </a:p>
          <a:p>
            <a:pPr marL="449263" lvl="0" indent="-363538">
              <a:buClr>
                <a:srgbClr val="000000"/>
              </a:buClr>
              <a:buSzPts val="1800"/>
              <a:buFont typeface="Wingdings" panose="05000000000000000000" pitchFamily="2" charset="2"/>
              <a:buChar char="ü"/>
            </a:pPr>
            <a:r>
              <a:rPr lang="es-ES" sz="1700" dirty="0" smtClean="0">
                <a:latin typeface="Book Antiqua" panose="02040602050305030304" pitchFamily="18" charset="0"/>
                <a:ea typeface="Calibri"/>
                <a:cs typeface="Calibri"/>
                <a:sym typeface="Calibri"/>
              </a:rPr>
              <a:t>Salud mental.</a:t>
            </a:r>
            <a:endParaRPr lang="es-ES" sz="1700" dirty="0">
              <a:latin typeface="Book Antiqua" panose="02040602050305030304" pitchFamily="18" charset="0"/>
              <a:sym typeface="Calibri"/>
            </a:endParaRPr>
          </a:p>
          <a:p>
            <a:pPr marL="449263" lvl="0" indent="-363538">
              <a:buClr>
                <a:srgbClr val="000000"/>
              </a:buClr>
              <a:buSzPts val="1800"/>
              <a:buFont typeface="Wingdings" panose="05000000000000000000" pitchFamily="2" charset="2"/>
              <a:buChar char="ü"/>
            </a:pPr>
            <a:r>
              <a:rPr lang="es-ES" sz="1700" dirty="0" smtClean="0">
                <a:latin typeface="Book Antiqua" panose="02040602050305030304" pitchFamily="18" charset="0"/>
                <a:ea typeface="Calibri"/>
                <a:cs typeface="Calibri"/>
                <a:sym typeface="Calibri"/>
              </a:rPr>
              <a:t>Semilleros: formación </a:t>
            </a:r>
            <a:r>
              <a:rPr lang="es-ES" sz="1700" dirty="0">
                <a:latin typeface="Book Antiqua" panose="02040602050305030304" pitchFamily="18" charset="0"/>
                <a:ea typeface="Calibri"/>
                <a:cs typeface="Calibri"/>
                <a:sym typeface="Calibri"/>
              </a:rPr>
              <a:t>artística, cuidado del medio </a:t>
            </a:r>
            <a:r>
              <a:rPr lang="es-ES" sz="1700" dirty="0" smtClean="0">
                <a:latin typeface="Book Antiqua" panose="02040602050305030304" pitchFamily="18" charset="0"/>
                <a:ea typeface="Calibri"/>
                <a:cs typeface="Calibri"/>
                <a:sym typeface="Calibri"/>
              </a:rPr>
              <a:t>ambiente.</a:t>
            </a:r>
            <a:endParaRPr lang="es-ES" sz="1700" dirty="0">
              <a:latin typeface="Book Antiqua" panose="02040602050305030304" pitchFamily="18" charset="0"/>
              <a:sym typeface="Calibri"/>
            </a:endParaRPr>
          </a:p>
          <a:p>
            <a:pPr marL="449263" lvl="0" indent="-363538">
              <a:buClr>
                <a:srgbClr val="000000"/>
              </a:buClr>
              <a:buSzPts val="1800"/>
              <a:buFont typeface="Wingdings" panose="05000000000000000000" pitchFamily="2" charset="2"/>
              <a:buChar char="ü"/>
            </a:pPr>
            <a:r>
              <a:rPr lang="es-ES" sz="1700" dirty="0" smtClean="0">
                <a:latin typeface="Book Antiqua" panose="02040602050305030304" pitchFamily="18" charset="0"/>
                <a:ea typeface="Calibri"/>
                <a:cs typeface="Calibri"/>
                <a:sym typeface="Calibri"/>
              </a:rPr>
              <a:t>Gestión cultural.</a:t>
            </a:r>
            <a:endParaRPr lang="es-ES" sz="1700" dirty="0">
              <a:latin typeface="Book Antiqua" panose="020406020503050303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916018" y="2420888"/>
            <a:ext cx="4883027" cy="165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548135"/>
              </a:buClr>
              <a:buSzPts val="5400"/>
            </a:pPr>
            <a:r>
              <a:rPr lang="es-ES" sz="17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Eje de acompañamiento:</a:t>
            </a:r>
            <a:endParaRPr lang="es-ES" sz="1700" dirty="0" smtClean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>
              <a:spcBef>
                <a:spcPts val="1000"/>
              </a:spcBef>
              <a:buClr>
                <a:schemeClr val="dk1"/>
              </a:buClr>
              <a:buSzPct val="150000"/>
              <a:buFont typeface="Wingdings" panose="05000000000000000000" pitchFamily="2" charset="2"/>
              <a:buChar char="ü"/>
            </a:pPr>
            <a:r>
              <a:rPr lang="es-ES" sz="1700" dirty="0" smtClean="0">
                <a:highlight>
                  <a:schemeClr val="lt1"/>
                </a:highlight>
                <a:latin typeface="Book Antiqua" panose="02040602050305030304" pitchFamily="18" charset="0"/>
              </a:rPr>
              <a:t>Atención </a:t>
            </a:r>
            <a:r>
              <a:rPr lang="es-ES" sz="1700" dirty="0">
                <a:highlight>
                  <a:schemeClr val="lt1"/>
                </a:highlight>
                <a:latin typeface="Book Antiqua" panose="02040602050305030304" pitchFamily="18" charset="0"/>
              </a:rPr>
              <a:t>y asesoría a </a:t>
            </a:r>
            <a:r>
              <a:rPr lang="es-ES" sz="1700" dirty="0" smtClean="0">
                <a:highlight>
                  <a:schemeClr val="lt1"/>
                </a:highlight>
                <a:latin typeface="Book Antiqua" panose="02040602050305030304" pitchFamily="18" charset="0"/>
              </a:rPr>
              <a:t>estudiantes cuya permanencia esté en riesgo.</a:t>
            </a:r>
          </a:p>
          <a:p>
            <a:pPr marL="285750" indent="-285750">
              <a:spcBef>
                <a:spcPts val="1000"/>
              </a:spcBef>
              <a:buClr>
                <a:schemeClr val="dk1"/>
              </a:buClr>
              <a:buSzPct val="150000"/>
              <a:buFont typeface="Wingdings" panose="05000000000000000000" pitchFamily="2" charset="2"/>
              <a:buChar char="ü"/>
            </a:pPr>
            <a:r>
              <a:rPr lang="es-ES" sz="1700" dirty="0" smtClean="0">
                <a:highlight>
                  <a:schemeClr val="lt1"/>
                </a:highlight>
                <a:latin typeface="Book Antiqua" panose="02040602050305030304" pitchFamily="18" charset="0"/>
              </a:rPr>
              <a:t>Construcción del programa de tutorías.</a:t>
            </a:r>
          </a:p>
          <a:p>
            <a:endParaRPr lang="es-ES" sz="1700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5916018" y="1196752"/>
            <a:ext cx="4677834" cy="8509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7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Eje de permanencia: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Wingdings" panose="05000000000000000000" pitchFamily="2" charset="2"/>
              <a:buChar char="ü"/>
            </a:pPr>
            <a:r>
              <a:rPr lang="es-ES" sz="1700" dirty="0" smtClean="0">
                <a:solidFill>
                  <a:schemeClr val="dk1"/>
                </a:solidFill>
                <a:latin typeface="Book Antiqua" panose="02040602050305030304" pitchFamily="18" charset="0"/>
                <a:ea typeface="Calibri"/>
                <a:cs typeface="Calibri"/>
                <a:sym typeface="Calibri"/>
              </a:rPr>
              <a:t>Por qué repetimos, cancelamos, desertamos y cómo hacemos para evitar que eso pase.</a:t>
            </a:r>
            <a:endParaRPr lang="es-ES" sz="1700" dirty="0"/>
          </a:p>
        </p:txBody>
      </p:sp>
      <p:sp>
        <p:nvSpPr>
          <p:cNvPr id="10" name="2 Título"/>
          <p:cNvSpPr txBox="1">
            <a:spLocks/>
          </p:cNvSpPr>
          <p:nvPr/>
        </p:nvSpPr>
        <p:spPr>
          <a:xfrm>
            <a:off x="5399557" y="1190653"/>
            <a:ext cx="441851" cy="63685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latin typeface="Book Antiqua" panose="02040602050305030304" pitchFamily="18" charset="0"/>
              </a:rPr>
              <a:t>1</a:t>
            </a:r>
            <a:endParaRPr lang="es-CO" sz="3600" dirty="0"/>
          </a:p>
        </p:txBody>
      </p:sp>
      <p:sp>
        <p:nvSpPr>
          <p:cNvPr id="11" name="2 Título"/>
          <p:cNvSpPr txBox="1">
            <a:spLocks/>
          </p:cNvSpPr>
          <p:nvPr/>
        </p:nvSpPr>
        <p:spPr>
          <a:xfrm>
            <a:off x="5389274" y="2420888"/>
            <a:ext cx="441851" cy="63685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latin typeface="Book Antiqua" panose="02040602050305030304" pitchFamily="18" charset="0"/>
              </a:rPr>
              <a:t>2</a:t>
            </a:r>
            <a:endParaRPr lang="es-CO" sz="3600" dirty="0"/>
          </a:p>
        </p:txBody>
      </p:sp>
      <p:sp>
        <p:nvSpPr>
          <p:cNvPr id="12" name="2 Título"/>
          <p:cNvSpPr txBox="1">
            <a:spLocks/>
          </p:cNvSpPr>
          <p:nvPr/>
        </p:nvSpPr>
        <p:spPr>
          <a:xfrm>
            <a:off x="5389273" y="4014136"/>
            <a:ext cx="441851" cy="63685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latin typeface="Book Antiqua" panose="02040602050305030304" pitchFamily="18" charset="0"/>
              </a:rPr>
              <a:t>3</a:t>
            </a:r>
            <a:endParaRPr lang="es-CO" sz="36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02" y="1196752"/>
            <a:ext cx="3058438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05613" y="177168"/>
            <a:ext cx="6891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¿Qué hemos logrado este año? </a:t>
            </a:r>
            <a:endParaRPr lang="es-ES" sz="3600" dirty="0"/>
          </a:p>
        </p:txBody>
      </p:sp>
      <p:sp>
        <p:nvSpPr>
          <p:cNvPr id="18" name="Rectángulo 17"/>
          <p:cNvSpPr/>
          <p:nvPr/>
        </p:nvSpPr>
        <p:spPr>
          <a:xfrm>
            <a:off x="191344" y="2024910"/>
            <a:ext cx="25922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lvl="0" algn="ctr">
              <a:buClr>
                <a:schemeClr val="dk1"/>
              </a:buClr>
              <a:buSzPts val="1600"/>
            </a:pPr>
            <a:r>
              <a:rPr lang="es-ES" b="1" dirty="0" smtClean="0">
                <a:solidFill>
                  <a:schemeClr val="bg1"/>
                </a:solidFill>
                <a:latin typeface="Constantia" panose="02030602050306030303" pitchFamily="18" charset="0"/>
                <a:ea typeface="Calibri"/>
                <a:cs typeface="Calibri"/>
                <a:sym typeface="Calibri"/>
              </a:rPr>
              <a:t>“…Quiero reconocer que </a:t>
            </a:r>
            <a:r>
              <a:rPr lang="es-ES" b="1" dirty="0">
                <a:solidFill>
                  <a:schemeClr val="bg1"/>
                </a:solidFill>
                <a:latin typeface="Constantia" panose="02030602050306030303" pitchFamily="18" charset="0"/>
                <a:ea typeface="Calibri"/>
                <a:cs typeface="Calibri"/>
                <a:sym typeface="Calibri"/>
              </a:rPr>
              <a:t>los procesos de acompañamiento </a:t>
            </a:r>
            <a:r>
              <a:rPr lang="es-ES" b="1" dirty="0" smtClean="0">
                <a:solidFill>
                  <a:schemeClr val="bg1"/>
                </a:solidFill>
                <a:latin typeface="Constantia" panose="02030602050306030303" pitchFamily="18" charset="0"/>
                <a:ea typeface="Calibri"/>
                <a:cs typeface="Calibri"/>
                <a:sym typeface="Calibri"/>
              </a:rPr>
              <a:t>han </a:t>
            </a:r>
            <a:r>
              <a:rPr lang="es-ES" b="1" dirty="0">
                <a:solidFill>
                  <a:schemeClr val="bg1"/>
                </a:solidFill>
                <a:latin typeface="Constantia" panose="02030602050306030303" pitchFamily="18" charset="0"/>
                <a:ea typeface="Calibri"/>
                <a:cs typeface="Calibri"/>
                <a:sym typeface="Calibri"/>
              </a:rPr>
              <a:t>mejorado de manera considerable </a:t>
            </a:r>
            <a:r>
              <a:rPr lang="es-ES" b="1" dirty="0" smtClean="0">
                <a:solidFill>
                  <a:schemeClr val="bg1"/>
                </a:solidFill>
                <a:latin typeface="Constantia" panose="02030602050306030303" pitchFamily="18" charset="0"/>
                <a:ea typeface="Calibri"/>
                <a:cs typeface="Calibri"/>
                <a:sym typeface="Calibri"/>
              </a:rPr>
              <a:t>mis </a:t>
            </a:r>
            <a:r>
              <a:rPr lang="es-ES" b="1" dirty="0">
                <a:solidFill>
                  <a:schemeClr val="bg1"/>
                </a:solidFill>
                <a:latin typeface="Constantia" panose="02030602050306030303" pitchFamily="18" charset="0"/>
                <a:ea typeface="Calibri"/>
                <a:cs typeface="Calibri"/>
                <a:sym typeface="Calibri"/>
              </a:rPr>
              <a:t>oportunidades </a:t>
            </a:r>
            <a:endParaRPr lang="es-ES" b="1" dirty="0" smtClean="0">
              <a:solidFill>
                <a:schemeClr val="bg1"/>
              </a:solidFill>
              <a:latin typeface="Constantia" panose="02030602050306030303" pitchFamily="18" charset="0"/>
              <a:ea typeface="Calibri"/>
              <a:cs typeface="Calibri"/>
              <a:sym typeface="Calibri"/>
            </a:endParaRPr>
          </a:p>
          <a:p>
            <a:pPr marL="127000" lvl="0" algn="ctr">
              <a:buClr>
                <a:schemeClr val="dk1"/>
              </a:buClr>
              <a:buSzPts val="1600"/>
            </a:pPr>
            <a:r>
              <a:rPr lang="es-ES" b="1" dirty="0" smtClean="0">
                <a:solidFill>
                  <a:schemeClr val="bg1"/>
                </a:solidFill>
                <a:latin typeface="Constantia" panose="02030602050306030303" pitchFamily="18" charset="0"/>
                <a:ea typeface="Calibri"/>
                <a:cs typeface="Calibri"/>
                <a:sym typeface="Calibri"/>
              </a:rPr>
              <a:t>de permanencia en Facultad…”</a:t>
            </a:r>
          </a:p>
          <a:p>
            <a:pPr marL="127000" lvl="0" algn="ctr">
              <a:buClr>
                <a:schemeClr val="dk1"/>
              </a:buClr>
              <a:buSzPts val="1600"/>
            </a:pPr>
            <a:endParaRPr lang="es-ES" b="1" dirty="0" smtClean="0">
              <a:solidFill>
                <a:schemeClr val="bg1"/>
              </a:solidFill>
              <a:latin typeface="Constantia" panose="02030602050306030303" pitchFamily="18" charset="0"/>
              <a:ea typeface="Calibri"/>
              <a:cs typeface="Calibri"/>
              <a:sym typeface="Calibri"/>
            </a:endParaRPr>
          </a:p>
          <a:p>
            <a:pPr marL="127000" lvl="0" algn="ctr">
              <a:buClr>
                <a:schemeClr val="dk1"/>
              </a:buClr>
              <a:buSzPts val="1600"/>
            </a:pPr>
            <a:r>
              <a:rPr lang="es-E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nstantia" panose="02030602050306030303" pitchFamily="18" charset="0"/>
                <a:ea typeface="Calibri"/>
                <a:cs typeface="Calibri"/>
                <a:sym typeface="Calibri"/>
              </a:rPr>
              <a:t>Estudiante </a:t>
            </a:r>
          </a:p>
          <a:p>
            <a:pPr marL="127000" lvl="0" algn="ctr">
              <a:buClr>
                <a:schemeClr val="dk1"/>
              </a:buClr>
              <a:buSzPts val="1600"/>
            </a:pPr>
            <a:r>
              <a:rPr lang="es-E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nstantia" panose="02030602050306030303" pitchFamily="18" charset="0"/>
                <a:ea typeface="Calibri"/>
                <a:cs typeface="Calibri"/>
                <a:sym typeface="Calibri"/>
              </a:rPr>
              <a:t>X semestre</a:t>
            </a:r>
            <a:endParaRPr lang="es-ES" b="1" dirty="0">
              <a:solidFill>
                <a:schemeClr val="accent6">
                  <a:lumMod val="40000"/>
                  <a:lumOff val="60000"/>
                </a:schemeClr>
              </a:solidFill>
              <a:latin typeface="Constantia" panose="0203060205030603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28" name="2 Título"/>
          <p:cNvSpPr txBox="1">
            <a:spLocks/>
          </p:cNvSpPr>
          <p:nvPr/>
        </p:nvSpPr>
        <p:spPr>
          <a:xfrm>
            <a:off x="3312854" y="1045402"/>
            <a:ext cx="441851" cy="63685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1</a:t>
            </a:r>
            <a:endParaRPr lang="es-CO" sz="3600" dirty="0">
              <a:solidFill>
                <a:schemeClr val="accent6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754705" y="1048984"/>
            <a:ext cx="789571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ES" sz="1700" b="1" dirty="0" smtClean="0">
                <a:latin typeface="Book Antiqua" panose="02040602050305030304" pitchFamily="18" charset="0"/>
              </a:rPr>
              <a:t>Permanencia</a:t>
            </a:r>
            <a:r>
              <a:rPr lang="es-ES" sz="1700" dirty="0" smtClean="0">
                <a:latin typeface="Book Antiqua" panose="02040602050305030304" pitchFamily="18" charset="0"/>
              </a:rPr>
              <a:t> - guiado desde </a:t>
            </a:r>
            <a:r>
              <a:rPr lang="es-ES" sz="1700" dirty="0" err="1" smtClean="0">
                <a:latin typeface="Book Antiqua" panose="02040602050305030304" pitchFamily="18" charset="0"/>
              </a:rPr>
              <a:t>Vicedecanatura</a:t>
            </a:r>
            <a:r>
              <a:rPr lang="es-ES" sz="1700" dirty="0" smtClean="0">
                <a:latin typeface="Book Antiqua" panose="02040602050305030304" pitchFamily="18" charset="0"/>
              </a:rPr>
              <a:t>. </a:t>
            </a:r>
          </a:p>
          <a:p>
            <a:pPr fontAlgn="base"/>
            <a:r>
              <a:rPr lang="es-ES" sz="1700" dirty="0" smtClean="0">
                <a:latin typeface="Book Antiqua" panose="02040602050305030304" pitchFamily="18" charset="0"/>
              </a:rPr>
              <a:t>Información recolectada: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s-ES" sz="1700" dirty="0" smtClean="0">
                <a:latin typeface="Book Antiqua" panose="02040602050305030304" pitchFamily="18" charset="0"/>
              </a:rPr>
              <a:t>Deserción: </a:t>
            </a:r>
            <a:r>
              <a:rPr lang="es-CO" sz="1700" dirty="0">
                <a:solidFill>
                  <a:schemeClr val="dk1"/>
                </a:solidFill>
                <a:latin typeface="Book Antiqua" pitchFamily="18" charset="0"/>
                <a:ea typeface="Calibri"/>
                <a:cs typeface="Calibri"/>
                <a:sym typeface="Calibri"/>
              </a:rPr>
              <a:t>2018-1: 13 </a:t>
            </a:r>
            <a:r>
              <a:rPr lang="es-CO" sz="1700" dirty="0" smtClean="0">
                <a:solidFill>
                  <a:schemeClr val="dk1"/>
                </a:solidFill>
                <a:latin typeface="Book Antiqua" pitchFamily="18" charset="0"/>
                <a:ea typeface="Calibri"/>
                <a:cs typeface="Calibri"/>
                <a:sym typeface="Calibri"/>
              </a:rPr>
              <a:t>estudiantes; </a:t>
            </a:r>
            <a:r>
              <a:rPr lang="es-CO" sz="1700" dirty="0">
                <a:solidFill>
                  <a:schemeClr val="dk1"/>
                </a:solidFill>
                <a:latin typeface="Book Antiqua" pitchFamily="18" charset="0"/>
                <a:ea typeface="Calibri"/>
                <a:cs typeface="Calibri"/>
                <a:sym typeface="Calibri"/>
              </a:rPr>
              <a:t>2018-2: 6 </a:t>
            </a:r>
            <a:r>
              <a:rPr lang="es-CO" sz="1700" dirty="0" smtClean="0">
                <a:solidFill>
                  <a:schemeClr val="dk1"/>
                </a:solidFill>
                <a:latin typeface="Book Antiqua" pitchFamily="18" charset="0"/>
                <a:ea typeface="Calibri"/>
                <a:cs typeface="Calibri"/>
                <a:sym typeface="Calibri"/>
              </a:rPr>
              <a:t>estudiantes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s-CO" sz="1700" dirty="0" smtClean="0">
                <a:solidFill>
                  <a:schemeClr val="dk1"/>
                </a:solidFill>
                <a:latin typeface="Book Antiqua" pitchFamily="18" charset="0"/>
                <a:ea typeface="Calibri"/>
                <a:cs typeface="Calibri"/>
                <a:sym typeface="Calibri"/>
              </a:rPr>
              <a:t>Estudiantes </a:t>
            </a:r>
            <a:r>
              <a:rPr lang="es-CO" sz="1700" dirty="0">
                <a:solidFill>
                  <a:schemeClr val="dk1"/>
                </a:solidFill>
                <a:latin typeface="Book Antiqua" pitchFamily="18" charset="0"/>
                <a:ea typeface="Calibri"/>
                <a:cs typeface="Calibri"/>
                <a:sym typeface="Calibri"/>
              </a:rPr>
              <a:t>que </a:t>
            </a:r>
            <a:r>
              <a:rPr lang="es-CO" sz="1700" dirty="0" smtClean="0">
                <a:solidFill>
                  <a:schemeClr val="dk1"/>
                </a:solidFill>
                <a:latin typeface="Book Antiqua" pitchFamily="18" charset="0"/>
                <a:ea typeface="Calibri"/>
                <a:cs typeface="Calibri"/>
                <a:sym typeface="Calibri"/>
              </a:rPr>
              <a:t>han </a:t>
            </a:r>
            <a:r>
              <a:rPr lang="es-CO" sz="1700" dirty="0">
                <a:solidFill>
                  <a:schemeClr val="dk1"/>
                </a:solidFill>
                <a:latin typeface="Book Antiqua" pitchFamily="18" charset="0"/>
                <a:ea typeface="Calibri"/>
                <a:cs typeface="Calibri"/>
                <a:sym typeface="Calibri"/>
              </a:rPr>
              <a:t>desertado son</a:t>
            </a:r>
            <a:r>
              <a:rPr lang="es-CO" sz="1700" dirty="0" smtClean="0">
                <a:solidFill>
                  <a:schemeClr val="dk1"/>
                </a:solidFill>
                <a:latin typeface="Book Antiqua" pitchFamily="18" charset="0"/>
                <a:ea typeface="Calibri"/>
                <a:cs typeface="Calibri"/>
                <a:sym typeface="Calibri"/>
              </a:rPr>
              <a:t>: Reingreso </a:t>
            </a:r>
            <a:r>
              <a:rPr lang="es-CO" sz="1700" dirty="0">
                <a:solidFill>
                  <a:schemeClr val="dk1"/>
                </a:solidFill>
                <a:latin typeface="Book Antiqua" pitchFamily="18" charset="0"/>
                <a:ea typeface="Calibri"/>
                <a:cs typeface="Calibri"/>
                <a:sym typeface="Calibri"/>
              </a:rPr>
              <a:t>21</a:t>
            </a:r>
            <a:r>
              <a:rPr lang="es-CO" sz="1700" dirty="0" smtClean="0">
                <a:solidFill>
                  <a:schemeClr val="dk1"/>
                </a:solidFill>
                <a:latin typeface="Book Antiqua" pitchFamily="18" charset="0"/>
                <a:ea typeface="Calibri"/>
                <a:cs typeface="Calibri"/>
                <a:sym typeface="Calibri"/>
              </a:rPr>
              <a:t>%; indígenas </a:t>
            </a:r>
            <a:r>
              <a:rPr lang="es-CO" sz="1700" dirty="0">
                <a:solidFill>
                  <a:schemeClr val="dk1"/>
                </a:solidFill>
                <a:latin typeface="Book Antiqua" pitchFamily="18" charset="0"/>
                <a:ea typeface="Calibri"/>
                <a:cs typeface="Calibri"/>
                <a:sym typeface="Calibri"/>
              </a:rPr>
              <a:t>13</a:t>
            </a:r>
            <a:r>
              <a:rPr lang="es-CO" sz="1700" dirty="0" smtClean="0">
                <a:solidFill>
                  <a:schemeClr val="dk1"/>
                </a:solidFill>
                <a:latin typeface="Book Antiqua" pitchFamily="18" charset="0"/>
                <a:ea typeface="Calibri"/>
                <a:cs typeface="Calibri"/>
                <a:sym typeface="Calibri"/>
              </a:rPr>
              <a:t>%; negritudes </a:t>
            </a:r>
            <a:r>
              <a:rPr lang="es-CO" sz="1700" dirty="0">
                <a:solidFill>
                  <a:schemeClr val="dk1"/>
                </a:solidFill>
                <a:latin typeface="Book Antiqua" pitchFamily="18" charset="0"/>
                <a:ea typeface="Calibri"/>
                <a:cs typeface="Calibri"/>
                <a:sym typeface="Calibri"/>
              </a:rPr>
              <a:t>9%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sz="1700" dirty="0" smtClean="0">
                <a:latin typeface="Book Antiqua" panose="02040602050305030304" pitchFamily="18" charset="0"/>
              </a:rPr>
              <a:t>Razones </a:t>
            </a:r>
            <a:r>
              <a:rPr lang="es-ES" sz="1700" dirty="0">
                <a:latin typeface="Book Antiqua" panose="02040602050305030304" pitchFamily="18" charset="0"/>
              </a:rPr>
              <a:t>más comunes de </a:t>
            </a:r>
            <a:r>
              <a:rPr lang="es-ES" sz="1700" dirty="0" smtClean="0">
                <a:latin typeface="Book Antiqua" panose="02040602050305030304" pitchFamily="18" charset="0"/>
              </a:rPr>
              <a:t>deserción (económicas, carencia </a:t>
            </a:r>
            <a:r>
              <a:rPr lang="es-ES" sz="1700" dirty="0">
                <a:latin typeface="Book Antiqua" panose="02040602050305030304" pitchFamily="18" charset="0"/>
              </a:rPr>
              <a:t>de un currículo flexible que permita laborar y estudiar </a:t>
            </a:r>
            <a:r>
              <a:rPr lang="es-ES" sz="1700" dirty="0" smtClean="0">
                <a:latin typeface="Book Antiqua" panose="02040602050305030304" pitchFamily="18" charset="0"/>
              </a:rPr>
              <a:t>simultáneamente).</a:t>
            </a:r>
          </a:p>
        </p:txBody>
      </p:sp>
      <p:sp>
        <p:nvSpPr>
          <p:cNvPr id="20" name="2 Título"/>
          <p:cNvSpPr txBox="1">
            <a:spLocks/>
          </p:cNvSpPr>
          <p:nvPr/>
        </p:nvSpPr>
        <p:spPr>
          <a:xfrm>
            <a:off x="3312854" y="3075445"/>
            <a:ext cx="441851" cy="63685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chemeClr val="accent6"/>
                </a:solidFill>
                <a:latin typeface="Book Antiqua" panose="02040602050305030304" pitchFamily="18" charset="0"/>
              </a:rPr>
              <a:t>2</a:t>
            </a:r>
            <a:endParaRPr lang="es-CO" sz="3600" dirty="0">
              <a:solidFill>
                <a:schemeClr val="accent6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78088" y="3077507"/>
            <a:ext cx="7681391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buClr>
                <a:schemeClr val="dk1"/>
              </a:buClr>
              <a:buSzPts val="1500"/>
            </a:pPr>
            <a:r>
              <a:rPr lang="es-ES" sz="1700" b="1" dirty="0" smtClean="0">
                <a:latin typeface="Book Antiqua" panose="02040602050305030304" pitchFamily="18" charset="0"/>
              </a:rPr>
              <a:t>Tutorías (acompañamiento)</a:t>
            </a:r>
            <a:r>
              <a:rPr lang="es-ES" sz="1700" dirty="0" smtClean="0">
                <a:latin typeface="Book Antiqua" panose="02040602050305030304" pitchFamily="18" charset="0"/>
              </a:rPr>
              <a:t>– guiado por la Coordinación de pregrado</a:t>
            </a:r>
          </a:p>
          <a:p>
            <a:pPr marL="285750" indent="-285750" fontAlgn="base">
              <a:lnSpc>
                <a:spcPct val="90000"/>
              </a:lnSpc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es-ES" sz="1700" dirty="0">
                <a:latin typeface="Book Antiqua" panose="02040602050305030304" pitchFamily="18" charset="0"/>
              </a:rPr>
              <a:t>Ejecución de la </a:t>
            </a:r>
            <a:r>
              <a:rPr lang="es-ES" sz="1700" dirty="0" smtClean="0">
                <a:latin typeface="Book Antiqua" panose="02040602050305030304" pitchFamily="18" charset="0"/>
              </a:rPr>
              <a:t>prueba </a:t>
            </a:r>
            <a:r>
              <a:rPr lang="es-ES" sz="1700" dirty="0">
                <a:latin typeface="Book Antiqua" panose="02040602050305030304" pitchFamily="18" charset="0"/>
              </a:rPr>
              <a:t>piloto </a:t>
            </a:r>
            <a:r>
              <a:rPr lang="es-ES" sz="1700" dirty="0" smtClean="0">
                <a:latin typeface="Book Antiqua" panose="02040602050305030304" pitchFamily="18" charset="0"/>
              </a:rPr>
              <a:t>con </a:t>
            </a:r>
            <a:r>
              <a:rPr lang="es-ES" sz="1700" dirty="0">
                <a:latin typeface="Book Antiqua" panose="02040602050305030304" pitchFamily="18" charset="0"/>
              </a:rPr>
              <a:t>tutores </a:t>
            </a:r>
            <a:r>
              <a:rPr lang="es-ES" sz="1700" dirty="0" smtClean="0">
                <a:latin typeface="Book Antiqua" panose="02040602050305030304" pitchFamily="18" charset="0"/>
              </a:rPr>
              <a:t>pares (4 estudiantes de X semestre y 2 de VIII, quienes </a:t>
            </a:r>
            <a:r>
              <a:rPr lang="es-ES" sz="1700" dirty="0" err="1" smtClean="0">
                <a:latin typeface="Book Antiqua" panose="02040602050305030304" pitchFamily="18" charset="0"/>
              </a:rPr>
              <a:t>tutoriaron</a:t>
            </a:r>
            <a:r>
              <a:rPr lang="es-ES" sz="1700" dirty="0" smtClean="0">
                <a:latin typeface="Book Antiqua" panose="02040602050305030304" pitchFamily="18" charset="0"/>
              </a:rPr>
              <a:t> estudiantes de I y II semestre).</a:t>
            </a:r>
            <a:endParaRPr lang="es-ES" sz="1700" dirty="0">
              <a:latin typeface="Book Antiqua" panose="02040602050305030304" pitchFamily="18" charset="0"/>
            </a:endParaRPr>
          </a:p>
          <a:p>
            <a:pPr marL="285750" indent="-285750" fontAlgn="base">
              <a:lnSpc>
                <a:spcPct val="90000"/>
              </a:lnSpc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es-ES" sz="1700" dirty="0">
                <a:latin typeface="Book Antiqua" panose="02040602050305030304" pitchFamily="18" charset="0"/>
              </a:rPr>
              <a:t>P</a:t>
            </a:r>
            <a:r>
              <a:rPr lang="es-ES" sz="1700" dirty="0" smtClean="0">
                <a:latin typeface="Book Antiqua" panose="02040602050305030304" pitchFamily="18" charset="0"/>
              </a:rPr>
              <a:t>ropuesta final del “Programa Tutorías”.</a:t>
            </a:r>
            <a:endParaRPr lang="es-ES" sz="1700" dirty="0">
              <a:latin typeface="Book Antiqua" panose="02040602050305030304" pitchFamily="18" charset="0"/>
            </a:endParaRPr>
          </a:p>
        </p:txBody>
      </p:sp>
      <p:sp>
        <p:nvSpPr>
          <p:cNvPr id="22" name="2 Título"/>
          <p:cNvSpPr txBox="1">
            <a:spLocks/>
          </p:cNvSpPr>
          <p:nvPr/>
        </p:nvSpPr>
        <p:spPr>
          <a:xfrm>
            <a:off x="3312855" y="4626247"/>
            <a:ext cx="441851" cy="63685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3</a:t>
            </a:r>
            <a:endParaRPr lang="es-CO" sz="3600" dirty="0">
              <a:solidFill>
                <a:schemeClr val="accent6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754705" y="4431303"/>
            <a:ext cx="821913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 smtClean="0">
                <a:latin typeface="Book Antiqua" panose="02040602050305030304" pitchFamily="18" charset="0"/>
              </a:rPr>
              <a:t>Bienestar – </a:t>
            </a:r>
            <a:r>
              <a:rPr lang="es-ES" sz="1700" dirty="0" smtClean="0">
                <a:latin typeface="Book Antiqua" panose="02040602050305030304" pitchFamily="18" charset="0"/>
              </a:rPr>
              <a:t>guiado por la Coordinación de Bienestar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 smtClean="0">
                <a:latin typeface="Book Antiqua" panose="02040602050305030304" pitchFamily="18" charset="0"/>
              </a:rPr>
              <a:t>94 casos atendidos,  aumento de un 39% con relación al semestre anterior.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sz="1700" dirty="0">
                <a:latin typeface="Book Antiqua" panose="02040602050305030304" pitchFamily="18" charset="0"/>
              </a:rPr>
              <a:t>M</a:t>
            </a:r>
            <a:r>
              <a:rPr lang="es-ES" sz="1700" dirty="0" smtClean="0">
                <a:latin typeface="Book Antiqua" panose="02040602050305030304" pitchFamily="18" charset="0"/>
              </a:rPr>
              <a:t>otivo más frecuentemente de atención en el </a:t>
            </a:r>
            <a:r>
              <a:rPr lang="es-ES" sz="1700" dirty="0" err="1" smtClean="0">
                <a:latin typeface="Book Antiqua" panose="02040602050305030304" pitchFamily="18" charset="0"/>
              </a:rPr>
              <a:t>OEs</a:t>
            </a:r>
            <a:r>
              <a:rPr lang="es-ES" sz="1700" dirty="0" smtClean="0">
                <a:latin typeface="Book Antiqua" panose="02040602050305030304" pitchFamily="18" charset="0"/>
              </a:rPr>
              <a:t> son las dificultades de convivencia.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sz="1700" dirty="0" smtClean="0">
                <a:latin typeface="Book Antiqua" panose="02040602050305030304" pitchFamily="18" charset="0"/>
                <a:sym typeface="Calibri"/>
              </a:rPr>
              <a:t>Dos practicantes </a:t>
            </a:r>
            <a:r>
              <a:rPr lang="es-ES" sz="1700" dirty="0">
                <a:latin typeface="Book Antiqua" panose="02040602050305030304" pitchFamily="18" charset="0"/>
                <a:sym typeface="Calibri"/>
              </a:rPr>
              <a:t>en psicología y </a:t>
            </a:r>
            <a:r>
              <a:rPr lang="es-ES" sz="1700" dirty="0" smtClean="0">
                <a:latin typeface="Book Antiqua" panose="02040602050305030304" pitchFamily="18" charset="0"/>
                <a:sym typeface="Calibri"/>
              </a:rPr>
              <a:t>uno </a:t>
            </a:r>
            <a:r>
              <a:rPr lang="es-ES" sz="1700" dirty="0">
                <a:latin typeface="Book Antiqua" panose="02040602050305030304" pitchFamily="18" charset="0"/>
                <a:sym typeface="Calibri"/>
              </a:rPr>
              <a:t>de trabajo social para asesorías permanentes</a:t>
            </a:r>
            <a:r>
              <a:rPr lang="es-ES" sz="1700" dirty="0" smtClean="0">
                <a:latin typeface="Book Antiqua" panose="02040602050305030304" pitchFamily="18" charset="0"/>
                <a:sym typeface="Calibri"/>
              </a:rPr>
              <a:t>.</a:t>
            </a:r>
            <a:endParaRPr lang="es-ES" sz="17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2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42;g5ad353d678_0_66"/>
          <p:cNvSpPr/>
          <p:nvPr/>
        </p:nvSpPr>
        <p:spPr>
          <a:xfrm rot="17914229">
            <a:off x="2222523" y="1446084"/>
            <a:ext cx="713618" cy="3245755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673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046054" y="2249889"/>
            <a:ext cx="4098652" cy="11372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2 Título"/>
          <p:cNvSpPr txBox="1">
            <a:spLocks/>
          </p:cNvSpPr>
          <p:nvPr/>
        </p:nvSpPr>
        <p:spPr>
          <a:xfrm>
            <a:off x="3071664" y="260039"/>
            <a:ext cx="6912769" cy="63685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3600" dirty="0"/>
          </a:p>
        </p:txBody>
      </p:sp>
      <p:sp>
        <p:nvSpPr>
          <p:cNvPr id="8" name="Llamada de nube 7"/>
          <p:cNvSpPr/>
          <p:nvPr/>
        </p:nvSpPr>
        <p:spPr>
          <a:xfrm>
            <a:off x="3048001" y="147360"/>
            <a:ext cx="4200128" cy="161708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¿QUIÉN ERES? </a:t>
            </a:r>
          </a:p>
          <a:p>
            <a:pPr algn="ctr"/>
            <a:r>
              <a:rPr lang="es-ES" sz="1400" b="1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Yineth</a:t>
            </a:r>
            <a:r>
              <a:rPr lang="es-ES" sz="1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Camila Rincón Hernández, estudiante pregrado 3er semestre</a:t>
            </a:r>
            <a:endParaRPr lang="es-ES" sz="14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Llamada de nube 12"/>
          <p:cNvSpPr/>
          <p:nvPr/>
        </p:nvSpPr>
        <p:spPr>
          <a:xfrm>
            <a:off x="7320136" y="738157"/>
            <a:ext cx="3792378" cy="208186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latin typeface="Book Antiqua" panose="02040602050305030304" pitchFamily="18" charset="0"/>
              </a:rPr>
              <a:t>¿QUÉ ES EL OBSERVATORIO?</a:t>
            </a:r>
          </a:p>
          <a:p>
            <a:pPr algn="ctr"/>
            <a:r>
              <a:rPr lang="es-ES" sz="1400" b="1" dirty="0" smtClean="0">
                <a:latin typeface="Book Antiqua" panose="02040602050305030304" pitchFamily="18" charset="0"/>
              </a:rPr>
              <a:t>Un lugar donde podemos buscar apoyo en caso de alguna dificultad o duda</a:t>
            </a:r>
            <a:endParaRPr lang="es-ES" sz="1400" b="1" dirty="0">
              <a:latin typeface="Book Antiqua" panose="02040602050305030304" pitchFamily="18" charset="0"/>
            </a:endParaRPr>
          </a:p>
        </p:txBody>
      </p:sp>
      <p:sp>
        <p:nvSpPr>
          <p:cNvPr id="14" name="Llamada de nube 13"/>
          <p:cNvSpPr/>
          <p:nvPr/>
        </p:nvSpPr>
        <p:spPr>
          <a:xfrm>
            <a:off x="7248128" y="3068960"/>
            <a:ext cx="4943872" cy="324036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400" b="1" dirty="0" smtClean="0">
              <a:latin typeface="Book Antiqua" panose="02040602050305030304" pitchFamily="18" charset="0"/>
            </a:endParaRPr>
          </a:p>
          <a:p>
            <a:pPr algn="ctr"/>
            <a:r>
              <a:rPr lang="es-ES" sz="1400" b="1" dirty="0" smtClean="0">
                <a:latin typeface="Book Antiqua" panose="02040602050305030304" pitchFamily="18" charset="0"/>
              </a:rPr>
              <a:t>¿CÓMO HA SIDO TU EXPERIENCIA?</a:t>
            </a:r>
          </a:p>
          <a:p>
            <a:pPr algn="ctr"/>
            <a:r>
              <a:rPr lang="es-ES" sz="1400" b="1" dirty="0" smtClean="0">
                <a:latin typeface="Book Antiqua" panose="02040602050305030304" pitchFamily="18" charset="0"/>
              </a:rPr>
              <a:t>Muy buena, la atención fue oportuna, me sentí parte del Observatorio porque consideraron que mi necesidad era importante y requería una solución oportuna. Fue un asunto de CONVIVENCIA el cual se solucionó. </a:t>
            </a:r>
          </a:p>
          <a:p>
            <a:pPr algn="ctr"/>
            <a:r>
              <a:rPr lang="es-ES" sz="14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Me sentí escuchada.</a:t>
            </a:r>
            <a:endParaRPr lang="es-ES" sz="14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Llamada de nube 14"/>
          <p:cNvSpPr/>
          <p:nvPr/>
        </p:nvSpPr>
        <p:spPr>
          <a:xfrm>
            <a:off x="2711624" y="4171144"/>
            <a:ext cx="4110176" cy="229649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200" b="1" dirty="0" smtClean="0">
              <a:latin typeface="Book Antiqua" panose="02040602050305030304" pitchFamily="18" charset="0"/>
            </a:endParaRPr>
          </a:p>
          <a:p>
            <a:pPr algn="ctr"/>
            <a:endParaRPr lang="es-ES" sz="1200" b="1" dirty="0" smtClean="0">
              <a:latin typeface="Book Antiqua" panose="02040602050305030304" pitchFamily="18" charset="0"/>
            </a:endParaRPr>
          </a:p>
          <a:p>
            <a:pPr algn="ctr"/>
            <a:endParaRPr lang="es-ES" sz="1200" b="1" dirty="0">
              <a:latin typeface="Book Antiqua" panose="02040602050305030304" pitchFamily="18" charset="0"/>
            </a:endParaRPr>
          </a:p>
          <a:p>
            <a:pPr algn="ctr"/>
            <a:r>
              <a:rPr lang="es-ES" sz="1400" b="1" dirty="0" smtClean="0">
                <a:latin typeface="Book Antiqua" panose="02040602050305030304" pitchFamily="18" charset="0"/>
              </a:rPr>
              <a:t>¿CUÁLES FUERON LOS APRENDIZAJES?</a:t>
            </a:r>
          </a:p>
          <a:p>
            <a:pPr algn="ctr"/>
            <a:r>
              <a:rPr lang="es-ES" sz="1400" b="1" dirty="0" smtClean="0">
                <a:latin typeface="Book Antiqua" panose="02040602050305030304" pitchFamily="18" charset="0"/>
              </a:rPr>
              <a:t>Que existe un espacio en la Facultad en el que podemos apoyarnos en las personas encargadas y ver otros puntos de vista para dar solución eficaz a nuestras necesidades</a:t>
            </a:r>
            <a:r>
              <a:rPr lang="es-ES" sz="1200" b="1" dirty="0" smtClean="0">
                <a:latin typeface="Book Antiqua" panose="02040602050305030304" pitchFamily="18" charset="0"/>
              </a:rPr>
              <a:t>.</a:t>
            </a:r>
          </a:p>
          <a:p>
            <a:pPr algn="ctr"/>
            <a:endParaRPr lang="es-ES" sz="1600" b="1" dirty="0">
              <a:latin typeface="Book Antiqua" panose="02040602050305030304" pitchFamily="18" charset="0"/>
            </a:endParaRPr>
          </a:p>
          <a:p>
            <a:pPr algn="ctr"/>
            <a:endParaRPr lang="es-ES" sz="1600" b="1" dirty="0">
              <a:latin typeface="Book Antiqua" panose="0204060205030503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071664" y="2249889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Observatorio </a:t>
            </a:r>
          </a:p>
          <a:p>
            <a:r>
              <a:rPr lang="es-ES" sz="36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Estudiantil - OEs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23922" y="243971"/>
            <a:ext cx="26800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La perspectiva de una usuaria estudiante </a:t>
            </a:r>
          </a:p>
          <a:p>
            <a:r>
              <a:rPr lang="es-ES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de pregrado</a:t>
            </a:r>
            <a:endParaRPr lang="es-ES" sz="28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9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8524</TotalTime>
  <Words>469</Words>
  <Application>Microsoft Office PowerPoint</Application>
  <PresentationFormat>Panorámica</PresentationFormat>
  <Paragraphs>59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3" baseType="lpstr">
      <vt:lpstr>Arial</vt:lpstr>
      <vt:lpstr>Book Antiqua</vt:lpstr>
      <vt:lpstr>Calibri</vt:lpstr>
      <vt:lpstr>Calibri Light</vt:lpstr>
      <vt:lpstr>Constantia</vt:lpstr>
      <vt:lpstr>Franklin Gothic Book</vt:lpstr>
      <vt:lpstr>Franklin Gothic Demi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trabajo «Aportes del profesorado a la propuesta del Plan de Acción 2016 – 2019»  “Hacia una mejor Facultad para la formación y la convivencia”</dc:title>
  <dc:creator>FdeO</dc:creator>
  <cp:lastModifiedBy>CLAUDIA MARCELA CAMPUZANO PELAEZ</cp:lastModifiedBy>
  <cp:revision>1007</cp:revision>
  <dcterms:modified xsi:type="dcterms:W3CDTF">2019-08-15T17:34:53Z</dcterms:modified>
</cp:coreProperties>
</file>